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2" r:id="rId1"/>
  </p:sldMasterIdLst>
  <p:notesMasterIdLst>
    <p:notesMasterId r:id="rId119"/>
  </p:notesMasterIdLst>
  <p:handoutMasterIdLst>
    <p:handoutMasterId r:id="rId120"/>
  </p:handoutMasterIdLst>
  <p:sldIdLst>
    <p:sldId id="257" r:id="rId2"/>
    <p:sldId id="258" r:id="rId3"/>
    <p:sldId id="1346" r:id="rId4"/>
    <p:sldId id="1345" r:id="rId5"/>
    <p:sldId id="259" r:id="rId6"/>
    <p:sldId id="260" r:id="rId7"/>
    <p:sldId id="261" r:id="rId8"/>
    <p:sldId id="263" r:id="rId9"/>
    <p:sldId id="262" r:id="rId10"/>
    <p:sldId id="1354" r:id="rId11"/>
    <p:sldId id="266" r:id="rId12"/>
    <p:sldId id="1300" r:id="rId13"/>
    <p:sldId id="1301" r:id="rId14"/>
    <p:sldId id="1302" r:id="rId15"/>
    <p:sldId id="267" r:id="rId16"/>
    <p:sldId id="268" r:id="rId17"/>
    <p:sldId id="270" r:id="rId18"/>
    <p:sldId id="271" r:id="rId19"/>
    <p:sldId id="269" r:id="rId20"/>
    <p:sldId id="272" r:id="rId21"/>
    <p:sldId id="273" r:id="rId22"/>
    <p:sldId id="1350" r:id="rId23"/>
    <p:sldId id="265" r:id="rId24"/>
    <p:sldId id="1268" r:id="rId25"/>
    <p:sldId id="1186" r:id="rId26"/>
    <p:sldId id="1181" r:id="rId27"/>
    <p:sldId id="1177" r:id="rId28"/>
    <p:sldId id="1344" r:id="rId29"/>
    <p:sldId id="335" r:id="rId30"/>
    <p:sldId id="1193" r:id="rId31"/>
    <p:sldId id="1194" r:id="rId32"/>
    <p:sldId id="1347" r:id="rId33"/>
    <p:sldId id="1307" r:id="rId34"/>
    <p:sldId id="1308" r:id="rId35"/>
    <p:sldId id="1303" r:id="rId36"/>
    <p:sldId id="336" r:id="rId37"/>
    <p:sldId id="337" r:id="rId38"/>
    <p:sldId id="338" r:id="rId39"/>
    <p:sldId id="339" r:id="rId40"/>
    <p:sldId id="340" r:id="rId41"/>
    <p:sldId id="1348" r:id="rId42"/>
    <p:sldId id="282" r:id="rId43"/>
    <p:sldId id="1351" r:id="rId44"/>
    <p:sldId id="1104" r:id="rId45"/>
    <p:sldId id="1197" r:id="rId46"/>
    <p:sldId id="1239" r:id="rId47"/>
    <p:sldId id="286" r:id="rId48"/>
    <p:sldId id="1353" r:id="rId49"/>
    <p:sldId id="288" r:id="rId50"/>
    <p:sldId id="287" r:id="rId51"/>
    <p:sldId id="289" r:id="rId52"/>
    <p:sldId id="290" r:id="rId53"/>
    <p:sldId id="291" r:id="rId54"/>
    <p:sldId id="292" r:id="rId55"/>
    <p:sldId id="293" r:id="rId56"/>
    <p:sldId id="1116" r:id="rId57"/>
    <p:sldId id="296" r:id="rId58"/>
    <p:sldId id="294" r:id="rId59"/>
    <p:sldId id="297" r:id="rId60"/>
    <p:sldId id="298" r:id="rId61"/>
    <p:sldId id="299" r:id="rId62"/>
    <p:sldId id="301" r:id="rId63"/>
    <p:sldId id="302" r:id="rId64"/>
    <p:sldId id="303" r:id="rId65"/>
    <p:sldId id="1329" r:id="rId66"/>
    <p:sldId id="304" r:id="rId67"/>
    <p:sldId id="305" r:id="rId68"/>
    <p:sldId id="306" r:id="rId69"/>
    <p:sldId id="1352" r:id="rId70"/>
    <p:sldId id="1310" r:id="rId71"/>
    <p:sldId id="308" r:id="rId72"/>
    <p:sldId id="309" r:id="rId73"/>
    <p:sldId id="310" r:id="rId74"/>
    <p:sldId id="1330" r:id="rId75"/>
    <p:sldId id="312" r:id="rId76"/>
    <p:sldId id="313" r:id="rId77"/>
    <p:sldId id="314" r:id="rId78"/>
    <p:sldId id="315" r:id="rId79"/>
    <p:sldId id="316" r:id="rId80"/>
    <p:sldId id="317" r:id="rId81"/>
    <p:sldId id="318" r:id="rId82"/>
    <p:sldId id="319" r:id="rId83"/>
    <p:sldId id="320" r:id="rId84"/>
    <p:sldId id="321" r:id="rId85"/>
    <p:sldId id="322" r:id="rId86"/>
    <p:sldId id="1343" r:id="rId87"/>
    <p:sldId id="324" r:id="rId88"/>
    <p:sldId id="325" r:id="rId89"/>
    <p:sldId id="326" r:id="rId90"/>
    <p:sldId id="327" r:id="rId91"/>
    <p:sldId id="328" r:id="rId92"/>
    <p:sldId id="329" r:id="rId93"/>
    <p:sldId id="330" r:id="rId94"/>
    <p:sldId id="331" r:id="rId95"/>
    <p:sldId id="332" r:id="rId96"/>
    <p:sldId id="333" r:id="rId97"/>
    <p:sldId id="334" r:id="rId98"/>
    <p:sldId id="1349" r:id="rId99"/>
    <p:sldId id="278" r:id="rId100"/>
    <p:sldId id="279" r:id="rId101"/>
    <p:sldId id="1331" r:id="rId102"/>
    <p:sldId id="280" r:id="rId103"/>
    <p:sldId id="281" r:id="rId104"/>
    <p:sldId id="1332" r:id="rId105"/>
    <p:sldId id="1333" r:id="rId106"/>
    <p:sldId id="1334" r:id="rId107"/>
    <p:sldId id="1335" r:id="rId108"/>
    <p:sldId id="1337" r:id="rId109"/>
    <p:sldId id="1339" r:id="rId110"/>
    <p:sldId id="1340" r:id="rId111"/>
    <p:sldId id="1341" r:id="rId112"/>
    <p:sldId id="1342" r:id="rId113"/>
    <p:sldId id="341" r:id="rId114"/>
    <p:sldId id="342" r:id="rId115"/>
    <p:sldId id="343" r:id="rId116"/>
    <p:sldId id="344" r:id="rId117"/>
    <p:sldId id="345" r:id="rId118"/>
  </p:sldIdLst>
  <p:sldSz cx="9906000" cy="6858000" type="A4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ndra" initials="R" lastIdx="2" clrIdx="0">
    <p:extLst>
      <p:ext uri="{19B8F6BF-5375-455C-9EA6-DF929625EA0E}">
        <p15:presenceInfo xmlns:p15="http://schemas.microsoft.com/office/powerpoint/2012/main" userId="Rendr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43" autoAdjust="0"/>
    <p:restoredTop sz="89474" autoAdjust="0"/>
  </p:normalViewPr>
  <p:slideViewPr>
    <p:cSldViewPr snapToGrid="0">
      <p:cViewPr varScale="1">
        <p:scale>
          <a:sx n="93" d="100"/>
          <a:sy n="93" d="100"/>
        </p:scale>
        <p:origin x="2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3" d="100"/>
          <a:sy n="53" d="100"/>
        </p:scale>
        <p:origin x="198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handoutMaster" Target="handoutMasters/handoutMaster1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commentAuthors" Target="commentAuthor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7EA160-6956-4B47-8399-E29E0F74BB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BC086E-5353-41DF-9B7A-317B6929B68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r>
              <a:rPr lang="en-US"/>
              <a:t>3/27/2019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205FE-AF96-423C-8438-F0A7D8784E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F4645-BD9F-424A-9229-3136DA084F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6B4B4F8C-EAE6-4BC8-8529-20F7375EF6C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45943549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r>
              <a:rPr lang="en-US"/>
              <a:t>3/27/2019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55688" y="1279525"/>
            <a:ext cx="4987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706FED50-3C96-4B30-8D13-42341A72A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59112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id-ID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1917E8-9B48-4C9F-9E34-5ADBBB36A8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D2EBD0-5C04-47B6-A129-957F53376D8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</p:spTree>
    <p:extLst>
      <p:ext uri="{BB962C8B-B14F-4D97-AF65-F5344CB8AC3E}">
        <p14:creationId xmlns:p14="http://schemas.microsoft.com/office/powerpoint/2010/main" val="30966269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id-ID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1917E8-9B48-4C9F-9E34-5ADBBB36A8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D2EBD0-5C04-47B6-A129-957F53376D8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</p:spTree>
    <p:extLst>
      <p:ext uri="{BB962C8B-B14F-4D97-AF65-F5344CB8AC3E}">
        <p14:creationId xmlns:p14="http://schemas.microsoft.com/office/powerpoint/2010/main" val="23367440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9855" y="5496786"/>
            <a:ext cx="5915622" cy="5204159"/>
          </a:xfrm>
          <a:noFill/>
          <a:ln/>
        </p:spPr>
        <p:txBody>
          <a:bodyPr lIns="111337" tIns="55669" rIns="111337" bIns="55669"/>
          <a:lstStyle/>
          <a:p>
            <a:pPr eaLnBrk="1" hangingPunct="1"/>
            <a:endParaRPr lang="id-ID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77512E6-652F-4F24-AD67-9CF15DDFD2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42E887-DEEB-431F-9A46-A7B8E942F3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</p:spTree>
    <p:extLst>
      <p:ext uri="{BB962C8B-B14F-4D97-AF65-F5344CB8AC3E}">
        <p14:creationId xmlns:p14="http://schemas.microsoft.com/office/powerpoint/2010/main" val="665381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64878" indent="-264878"/>
            <a:r>
              <a:rPr lang="en-US" b="1" i="1" dirty="0"/>
              <a:t>5.6.2 </a:t>
            </a:r>
            <a:r>
              <a:rPr lang="en-US" b="1" i="1" dirty="0" err="1"/>
              <a:t>Masukan</a:t>
            </a:r>
            <a:r>
              <a:rPr lang="en-US" b="1" i="1" dirty="0"/>
              <a:t> </a:t>
            </a:r>
            <a:r>
              <a:rPr lang="en-US" b="1" i="1" dirty="0" err="1"/>
              <a:t>tinjauan</a:t>
            </a:r>
            <a:r>
              <a:rPr lang="en-US" b="1" i="1" dirty="0"/>
              <a:t> </a:t>
            </a:r>
          </a:p>
          <a:p>
            <a:pPr marL="264878" indent="-264878"/>
            <a:endParaRPr lang="en-US" i="1" dirty="0"/>
          </a:p>
          <a:p>
            <a:pPr marL="264878" indent="-264878"/>
            <a:r>
              <a:rPr lang="en-US" i="1" dirty="0" err="1"/>
              <a:t>Masukan</a:t>
            </a:r>
            <a:r>
              <a:rPr lang="en-US" i="1" dirty="0"/>
              <a:t> </a:t>
            </a:r>
            <a:r>
              <a:rPr lang="en-US" i="1" dirty="0" err="1"/>
              <a:t>pada</a:t>
            </a:r>
            <a:r>
              <a:rPr lang="en-US" i="1" dirty="0"/>
              <a:t> </a:t>
            </a:r>
            <a:r>
              <a:rPr lang="en-US" i="1" dirty="0" err="1"/>
              <a:t>tinjauan</a:t>
            </a:r>
            <a:r>
              <a:rPr lang="en-US" i="1" dirty="0"/>
              <a:t> </a:t>
            </a:r>
            <a:r>
              <a:rPr lang="en-US" i="1" dirty="0" err="1"/>
              <a:t>manajemen</a:t>
            </a:r>
            <a:r>
              <a:rPr lang="en-US" i="1" dirty="0"/>
              <a:t> </a:t>
            </a:r>
            <a:r>
              <a:rPr lang="en-US" i="1" dirty="0" err="1"/>
              <a:t>harus</a:t>
            </a:r>
            <a:r>
              <a:rPr lang="en-US" i="1" dirty="0"/>
              <a:t> </a:t>
            </a:r>
            <a:r>
              <a:rPr lang="en-US" i="1" dirty="0" err="1"/>
              <a:t>mencakup</a:t>
            </a:r>
            <a:r>
              <a:rPr lang="en-US" i="1" dirty="0"/>
              <a:t> </a:t>
            </a:r>
            <a:r>
              <a:rPr lang="en-US" i="1" dirty="0" err="1"/>
              <a:t>informasi</a:t>
            </a:r>
            <a:r>
              <a:rPr lang="en-US" i="1" dirty="0"/>
              <a:t> </a:t>
            </a:r>
            <a:r>
              <a:rPr lang="en-US" i="1" dirty="0" err="1"/>
              <a:t>tentang</a:t>
            </a:r>
            <a:r>
              <a:rPr lang="en-US" i="1" dirty="0"/>
              <a:t> :</a:t>
            </a:r>
          </a:p>
          <a:p>
            <a:pPr marL="801745" lvl="1" indent="-264878">
              <a:buFontTx/>
              <a:buChar char="•"/>
            </a:pPr>
            <a:r>
              <a:rPr lang="en-US" i="1" dirty="0" err="1"/>
              <a:t>hasil</a:t>
            </a:r>
            <a:r>
              <a:rPr lang="en-US" i="1" dirty="0"/>
              <a:t> audit,</a:t>
            </a:r>
          </a:p>
          <a:p>
            <a:pPr marL="801745" lvl="1" indent="-264878">
              <a:buFontTx/>
              <a:buChar char="•"/>
            </a:pPr>
            <a:r>
              <a:rPr lang="en-US" i="1" dirty="0" err="1"/>
              <a:t>umpan</a:t>
            </a:r>
            <a:r>
              <a:rPr lang="en-US" i="1" dirty="0"/>
              <a:t> </a:t>
            </a:r>
            <a:r>
              <a:rPr lang="en-US" i="1" dirty="0" err="1"/>
              <a:t>balik</a:t>
            </a:r>
            <a:r>
              <a:rPr lang="en-US" i="1" dirty="0"/>
              <a:t> </a:t>
            </a:r>
            <a:r>
              <a:rPr lang="en-US" i="1" dirty="0" err="1"/>
              <a:t>pelanggan</a:t>
            </a:r>
            <a:r>
              <a:rPr lang="en-US" i="1" dirty="0"/>
              <a:t>,</a:t>
            </a:r>
          </a:p>
          <a:p>
            <a:pPr marL="801745" lvl="1" indent="-264878">
              <a:buFontTx/>
              <a:buChar char="•"/>
            </a:pPr>
            <a:r>
              <a:rPr lang="en-US" i="1" dirty="0" err="1"/>
              <a:t>kinerja</a:t>
            </a:r>
            <a:r>
              <a:rPr lang="en-US" i="1" dirty="0"/>
              <a:t> </a:t>
            </a:r>
            <a:r>
              <a:rPr lang="en-US" i="1" dirty="0" err="1"/>
              <a:t>proses</a:t>
            </a:r>
            <a:r>
              <a:rPr lang="en-US" i="1" dirty="0"/>
              <a:t> </a:t>
            </a:r>
            <a:r>
              <a:rPr lang="en-US" i="1" dirty="0" err="1"/>
              <a:t>dan</a:t>
            </a:r>
            <a:r>
              <a:rPr lang="en-US" i="1" dirty="0"/>
              <a:t> </a:t>
            </a:r>
            <a:r>
              <a:rPr lang="en-US" i="1" dirty="0" err="1"/>
              <a:t>kesesuaian</a:t>
            </a:r>
            <a:r>
              <a:rPr lang="en-US" i="1" dirty="0"/>
              <a:t> </a:t>
            </a:r>
            <a:r>
              <a:rPr lang="en-US" i="1" dirty="0" err="1"/>
              <a:t>produk</a:t>
            </a:r>
            <a:r>
              <a:rPr lang="en-US" i="1" dirty="0"/>
              <a:t>,</a:t>
            </a:r>
          </a:p>
          <a:p>
            <a:pPr marL="801745" lvl="1" indent="-264878">
              <a:buFontTx/>
              <a:buChar char="•"/>
            </a:pPr>
            <a:r>
              <a:rPr lang="en-US" i="1" dirty="0"/>
              <a:t>status </a:t>
            </a:r>
            <a:r>
              <a:rPr lang="en-US" i="1" dirty="0" err="1"/>
              <a:t>tindakan</a:t>
            </a:r>
            <a:r>
              <a:rPr lang="en-US" i="1" dirty="0"/>
              <a:t> </a:t>
            </a:r>
            <a:r>
              <a:rPr lang="en-US" i="1" dirty="0" err="1"/>
              <a:t>pencegahan</a:t>
            </a:r>
            <a:r>
              <a:rPr lang="en-US" i="1" dirty="0"/>
              <a:t> </a:t>
            </a:r>
            <a:r>
              <a:rPr lang="en-US" i="1" dirty="0" err="1"/>
              <a:t>dan</a:t>
            </a:r>
            <a:r>
              <a:rPr lang="en-US" i="1" dirty="0"/>
              <a:t> </a:t>
            </a:r>
            <a:r>
              <a:rPr lang="en-US" i="1" dirty="0" err="1"/>
              <a:t>koreksi</a:t>
            </a:r>
            <a:r>
              <a:rPr lang="en-US" i="1" dirty="0"/>
              <a:t>,</a:t>
            </a:r>
          </a:p>
          <a:p>
            <a:pPr marL="801745" lvl="1" indent="-264878">
              <a:buFontTx/>
              <a:buChar char="•"/>
            </a:pPr>
            <a:r>
              <a:rPr lang="en-US" i="1" dirty="0" err="1"/>
              <a:t>tindak</a:t>
            </a:r>
            <a:r>
              <a:rPr lang="en-US" i="1" dirty="0"/>
              <a:t> </a:t>
            </a:r>
            <a:r>
              <a:rPr lang="en-US" i="1" dirty="0" err="1"/>
              <a:t>lanjut</a:t>
            </a:r>
            <a:r>
              <a:rPr lang="en-US" i="1" dirty="0"/>
              <a:t> </a:t>
            </a:r>
            <a:r>
              <a:rPr lang="en-US" i="1" dirty="0" err="1"/>
              <a:t>tinjauan</a:t>
            </a:r>
            <a:r>
              <a:rPr lang="en-US" i="1" dirty="0"/>
              <a:t> </a:t>
            </a:r>
            <a:r>
              <a:rPr lang="en-US" i="1" dirty="0" err="1"/>
              <a:t>manajemen</a:t>
            </a:r>
            <a:r>
              <a:rPr lang="en-US" i="1" dirty="0"/>
              <a:t> yang </a:t>
            </a:r>
            <a:r>
              <a:rPr lang="en-US" i="1" dirty="0" err="1"/>
              <a:t>lalu</a:t>
            </a:r>
            <a:endParaRPr lang="en-US" i="1" dirty="0"/>
          </a:p>
          <a:p>
            <a:pPr marL="801745" lvl="1" indent="-264878">
              <a:buFontTx/>
              <a:buChar char="•"/>
            </a:pPr>
            <a:r>
              <a:rPr lang="en-US" i="1" dirty="0" err="1"/>
              <a:t>perubahan</a:t>
            </a:r>
            <a:r>
              <a:rPr lang="en-US" i="1" dirty="0"/>
              <a:t> yang </a:t>
            </a:r>
            <a:r>
              <a:rPr lang="en-US" i="1" dirty="0" err="1"/>
              <a:t>dapat</a:t>
            </a:r>
            <a:r>
              <a:rPr lang="en-US" i="1" dirty="0"/>
              <a:t> </a:t>
            </a:r>
            <a:r>
              <a:rPr lang="en-US" i="1" dirty="0" err="1"/>
              <a:t>dipengaruhi</a:t>
            </a:r>
            <a:r>
              <a:rPr lang="en-US" i="1" dirty="0"/>
              <a:t> </a:t>
            </a:r>
            <a:r>
              <a:rPr lang="en-US" i="1" dirty="0" err="1"/>
              <a:t>sistem</a:t>
            </a:r>
            <a:r>
              <a:rPr lang="en-US" i="1" dirty="0"/>
              <a:t> </a:t>
            </a:r>
            <a:r>
              <a:rPr lang="en-US" i="1" dirty="0" err="1"/>
              <a:t>manajemen</a:t>
            </a:r>
            <a:r>
              <a:rPr lang="en-US" i="1" dirty="0"/>
              <a:t> </a:t>
            </a:r>
            <a:r>
              <a:rPr lang="en-US" i="1" dirty="0" err="1"/>
              <a:t>mutu</a:t>
            </a:r>
            <a:r>
              <a:rPr lang="en-US" i="1" dirty="0"/>
              <a:t>, </a:t>
            </a:r>
            <a:r>
              <a:rPr lang="en-US" i="1" dirty="0" err="1"/>
              <a:t>dan</a:t>
            </a:r>
            <a:endParaRPr lang="en-US" i="1" dirty="0"/>
          </a:p>
          <a:p>
            <a:pPr marL="801745" lvl="1" indent="-264878">
              <a:buFontTx/>
              <a:buChar char="•"/>
            </a:pPr>
            <a:r>
              <a:rPr lang="en-US" i="1" dirty="0"/>
              <a:t>saran-saran </a:t>
            </a:r>
            <a:r>
              <a:rPr lang="en-US" i="1" dirty="0" err="1"/>
              <a:t>untuk</a:t>
            </a:r>
            <a:r>
              <a:rPr lang="en-US" i="1" dirty="0"/>
              <a:t> </a:t>
            </a:r>
            <a:r>
              <a:rPr lang="en-US" i="1" dirty="0" err="1"/>
              <a:t>perbaikan</a:t>
            </a:r>
            <a:endParaRPr lang="en-US" i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313ECF-E049-4C17-97CB-9E16B99008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BCF0C3-38F7-4714-98D9-1E6D6AE516A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</p:spTree>
    <p:extLst>
      <p:ext uri="{BB962C8B-B14F-4D97-AF65-F5344CB8AC3E}">
        <p14:creationId xmlns:p14="http://schemas.microsoft.com/office/powerpoint/2010/main" val="2811432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id-ID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1917E8-9B48-4C9F-9E34-5ADBBB36A8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D2EBD0-5C04-47B6-A129-957F53376D8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</p:spTree>
    <p:extLst>
      <p:ext uri="{BB962C8B-B14F-4D97-AF65-F5344CB8AC3E}">
        <p14:creationId xmlns:p14="http://schemas.microsoft.com/office/powerpoint/2010/main" val="495714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id-ID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1917E8-9B48-4C9F-9E34-5ADBBB36A8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D2EBD0-5C04-47B6-A129-957F53376D8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</p:spTree>
    <p:extLst>
      <p:ext uri="{BB962C8B-B14F-4D97-AF65-F5344CB8AC3E}">
        <p14:creationId xmlns:p14="http://schemas.microsoft.com/office/powerpoint/2010/main" val="10644786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2008B8A-D70D-4FD7-A502-AF29F86C124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</p:spTree>
    <p:extLst>
      <p:ext uri="{BB962C8B-B14F-4D97-AF65-F5344CB8AC3E}">
        <p14:creationId xmlns:p14="http://schemas.microsoft.com/office/powerpoint/2010/main" val="8100439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Tanya audience, sharing bagaimana mereka menyusun jadual audit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AD7213-8EC6-45B0-A95D-3CD3B70D6E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A695A9-C7DC-4628-B60E-82553094968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</p:spTree>
    <p:extLst>
      <p:ext uri="{BB962C8B-B14F-4D97-AF65-F5344CB8AC3E}">
        <p14:creationId xmlns:p14="http://schemas.microsoft.com/office/powerpoint/2010/main" val="27755627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28588" y="869950"/>
            <a:ext cx="7740651" cy="5360988"/>
          </a:xfrm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9855" y="5496785"/>
            <a:ext cx="5915622" cy="5200334"/>
          </a:xfrm>
          <a:noFill/>
          <a:ln/>
        </p:spPr>
        <p:txBody>
          <a:bodyPr lIns="107408" tIns="53705" rIns="107408" bIns="53705"/>
          <a:lstStyle/>
          <a:p>
            <a:pPr eaLnBrk="1" hangingPunct="1"/>
            <a:endParaRPr lang="id-ID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276574-F62D-46CB-8966-5F1590C74A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DCB395-C59B-45A0-8445-E1C11DBB073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</p:spTree>
    <p:extLst>
      <p:ext uri="{BB962C8B-B14F-4D97-AF65-F5344CB8AC3E}">
        <p14:creationId xmlns:p14="http://schemas.microsoft.com/office/powerpoint/2010/main" val="6572722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5BDFB-F96B-48DD-B8AC-D4EDE9368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2236E5F-7956-43B1-B1BE-684577B8785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</p:spTree>
    <p:extLst>
      <p:ext uri="{BB962C8B-B14F-4D97-AF65-F5344CB8AC3E}">
        <p14:creationId xmlns:p14="http://schemas.microsoft.com/office/powerpoint/2010/main" val="6279461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28588" y="869950"/>
            <a:ext cx="7740651" cy="5360988"/>
          </a:xfrm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9855" y="5496785"/>
            <a:ext cx="5915622" cy="5200334"/>
          </a:xfrm>
          <a:noFill/>
          <a:ln/>
        </p:spPr>
        <p:txBody>
          <a:bodyPr lIns="107392" tIns="53696" rIns="107392" bIns="53696"/>
          <a:lstStyle/>
          <a:p>
            <a:pPr eaLnBrk="1" hangingPunct="1"/>
            <a:endParaRPr lang="id-ID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458422-9188-4F7F-B843-AF89B78DE6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D69BFD-E6E6-4660-937F-5BEB9866524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</p:spTree>
    <p:extLst>
      <p:ext uri="{BB962C8B-B14F-4D97-AF65-F5344CB8AC3E}">
        <p14:creationId xmlns:p14="http://schemas.microsoft.com/office/powerpoint/2010/main" val="3118956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id-ID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1917E8-9B48-4C9F-9E34-5ADBBB36A8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D2EBD0-5C04-47B6-A129-957F53376D8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</p:spTree>
    <p:extLst>
      <p:ext uri="{BB962C8B-B14F-4D97-AF65-F5344CB8AC3E}">
        <p14:creationId xmlns:p14="http://schemas.microsoft.com/office/powerpoint/2010/main" val="26816561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98525" y="798513"/>
            <a:ext cx="5822950" cy="4032250"/>
          </a:xfrm>
          <a:ln/>
        </p:spPr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65A879-344E-46BC-A6AE-33EE4C9FF9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218B84-BC19-49B3-9CDE-7B29A879840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</p:spTree>
    <p:extLst>
      <p:ext uri="{BB962C8B-B14F-4D97-AF65-F5344CB8AC3E}">
        <p14:creationId xmlns:p14="http://schemas.microsoft.com/office/powerpoint/2010/main" val="42869230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28588" y="869950"/>
            <a:ext cx="7740651" cy="5360988"/>
          </a:xfrm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9855" y="5496785"/>
            <a:ext cx="5915622" cy="5200334"/>
          </a:xfrm>
          <a:noFill/>
          <a:ln/>
        </p:spPr>
        <p:txBody>
          <a:bodyPr lIns="107408" tIns="53705" rIns="107408" bIns="53705"/>
          <a:lstStyle/>
          <a:p>
            <a:pPr eaLnBrk="1" hangingPunct="1"/>
            <a:endParaRPr lang="id-ID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F84EBE-4034-434E-A037-0EB3728AB2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642DA7-4759-4CBF-BC74-ADC360634E8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</p:spTree>
    <p:extLst>
      <p:ext uri="{BB962C8B-B14F-4D97-AF65-F5344CB8AC3E}">
        <p14:creationId xmlns:p14="http://schemas.microsoft.com/office/powerpoint/2010/main" val="37142664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9855" y="5496786"/>
            <a:ext cx="5915622" cy="5204159"/>
          </a:xfrm>
          <a:noFill/>
          <a:ln/>
        </p:spPr>
        <p:txBody>
          <a:bodyPr lIns="111337" tIns="55669" rIns="111337" bIns="55669"/>
          <a:lstStyle/>
          <a:p>
            <a:pPr eaLnBrk="1" hangingPunct="1"/>
            <a:endParaRPr lang="id-ID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D2E80F-5269-4660-B51B-ED757E8709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F95EB4-80B4-4066-B4CC-771B4EB85F1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</p:spTree>
    <p:extLst>
      <p:ext uri="{BB962C8B-B14F-4D97-AF65-F5344CB8AC3E}">
        <p14:creationId xmlns:p14="http://schemas.microsoft.com/office/powerpoint/2010/main" val="12174841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9855" y="5496786"/>
            <a:ext cx="5915622" cy="5204159"/>
          </a:xfrm>
          <a:noFill/>
          <a:ln/>
        </p:spPr>
        <p:txBody>
          <a:bodyPr lIns="111337" tIns="55669" rIns="111337" bIns="55669"/>
          <a:lstStyle/>
          <a:p>
            <a:pPr eaLnBrk="1" hangingPunct="1"/>
            <a:endParaRPr lang="id-ID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44CC2-BFA6-4EC7-B9FE-51BDA96112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903A8A-82F0-4500-B795-DF7F45CED1D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</p:spTree>
    <p:extLst>
      <p:ext uri="{BB962C8B-B14F-4D97-AF65-F5344CB8AC3E}">
        <p14:creationId xmlns:p14="http://schemas.microsoft.com/office/powerpoint/2010/main" val="7267632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6840" y="5495957"/>
            <a:ext cx="5421651" cy="5204573"/>
          </a:xfrm>
          <a:noFill/>
          <a:ln/>
        </p:spPr>
        <p:txBody>
          <a:bodyPr/>
          <a:lstStyle/>
          <a:p>
            <a:pPr eaLnBrk="1" hangingPunct="1"/>
            <a:endParaRPr lang="id-ID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DAB551-E55F-4C3D-AA91-A07E7892AA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C2B192-31FA-464F-A818-0721F08763A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</p:spTree>
    <p:extLst>
      <p:ext uri="{BB962C8B-B14F-4D97-AF65-F5344CB8AC3E}">
        <p14:creationId xmlns:p14="http://schemas.microsoft.com/office/powerpoint/2010/main" val="22199942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Workshop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materi</a:t>
            </a:r>
            <a:r>
              <a:rPr lang="en-US" dirty="0"/>
              <a:t> Key Changes ISO 9001:2015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B79C46-73D7-462F-AA45-8005E244F5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8FCF28-386F-4CA0-9337-00E59EFF6AC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</p:spTree>
    <p:extLst>
      <p:ext uri="{BB962C8B-B14F-4D97-AF65-F5344CB8AC3E}">
        <p14:creationId xmlns:p14="http://schemas.microsoft.com/office/powerpoint/2010/main" val="32553233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28588" y="869950"/>
            <a:ext cx="7740651" cy="5360988"/>
          </a:xfrm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9855" y="5496785"/>
            <a:ext cx="5915622" cy="5200334"/>
          </a:xfrm>
          <a:noFill/>
          <a:ln/>
        </p:spPr>
        <p:txBody>
          <a:bodyPr lIns="107408" tIns="53705" rIns="107408" bIns="53705"/>
          <a:lstStyle/>
          <a:p>
            <a:pPr eaLnBrk="1" hangingPunct="1"/>
            <a:endParaRPr lang="id-ID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D5A751-3862-4A62-B5BD-60A6C79886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423BCF-C6B8-4FC3-80FC-7FF0E407D58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</p:spTree>
    <p:extLst>
      <p:ext uri="{BB962C8B-B14F-4D97-AF65-F5344CB8AC3E}">
        <p14:creationId xmlns:p14="http://schemas.microsoft.com/office/powerpoint/2010/main" val="14621970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5113" y="833438"/>
            <a:ext cx="7418387" cy="5137150"/>
          </a:xfrm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85724" y="5266882"/>
            <a:ext cx="6282366" cy="498282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7408" tIns="53705" rIns="107408" bIns="53705"/>
          <a:lstStyle/>
          <a:p>
            <a:pPr eaLnBrk="1" hangingPunct="1"/>
            <a:endParaRPr lang="id-ID" alt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95D7D5-EF9F-4C95-98B5-879D9CBAE6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B4D2AC-C280-4DD1-97A5-2E6480906A1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</p:spTree>
    <p:extLst>
      <p:ext uri="{BB962C8B-B14F-4D97-AF65-F5344CB8AC3E}">
        <p14:creationId xmlns:p14="http://schemas.microsoft.com/office/powerpoint/2010/main" val="15688609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25513" y="830263"/>
            <a:ext cx="6005512" cy="4157662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85724" y="5266881"/>
            <a:ext cx="6282366" cy="49864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352" tIns="55676" rIns="111352" bIns="55676"/>
          <a:lstStyle/>
          <a:p>
            <a:pPr eaLnBrk="1" hangingPunct="1"/>
            <a:endParaRPr lang="id-ID" altLang="en-US">
              <a:latin typeface="Arial" panose="020B0604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29613F-9A41-43F7-80BD-A632BCBCE0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643DC0-1D82-4621-B9E9-7A1BE6A828C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</p:spTree>
    <p:extLst>
      <p:ext uri="{BB962C8B-B14F-4D97-AF65-F5344CB8AC3E}">
        <p14:creationId xmlns:p14="http://schemas.microsoft.com/office/powerpoint/2010/main" val="4860901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Setiap peserta training harus menuliskan ulang temua tersebut dengan konsep PLOR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76DC83-0246-4249-BC17-C80AF47C1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0BBE42-5C09-4AF6-AD4A-65D996E799A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</p:spTree>
    <p:extLst>
      <p:ext uri="{BB962C8B-B14F-4D97-AF65-F5344CB8AC3E}">
        <p14:creationId xmlns:p14="http://schemas.microsoft.com/office/powerpoint/2010/main" val="1393478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7007" y="5494874"/>
            <a:ext cx="5421317" cy="5206071"/>
          </a:xfrm>
          <a:noFill/>
          <a:ln/>
        </p:spPr>
        <p:txBody>
          <a:bodyPr/>
          <a:lstStyle/>
          <a:p>
            <a:pPr eaLnBrk="1" hangingPunct="1"/>
            <a:endParaRPr lang="id-ID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802074-27F1-428B-AB62-D5EB7AAEE3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EC7091-6DF1-47DF-9E66-560788E0404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</p:spTree>
    <p:extLst>
      <p:ext uri="{BB962C8B-B14F-4D97-AF65-F5344CB8AC3E}">
        <p14:creationId xmlns:p14="http://schemas.microsoft.com/office/powerpoint/2010/main" val="42467237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Corrective action tidak boleh pakai “</a:t>
            </a:r>
            <a:r>
              <a:rPr lang="en-US" b="1"/>
              <a:t>akan</a:t>
            </a:r>
            <a:r>
              <a:rPr lang="en-US"/>
              <a:t>”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AE210E-CC74-41A6-B965-E2611EC9A2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77B30E-6B2D-4AD3-9E48-2431A6AC574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</p:spTree>
    <p:extLst>
      <p:ext uri="{BB962C8B-B14F-4D97-AF65-F5344CB8AC3E}">
        <p14:creationId xmlns:p14="http://schemas.microsoft.com/office/powerpoint/2010/main" val="27339349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id-ID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1917E8-9B48-4C9F-9E34-5ADBBB36A8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D2EBD0-5C04-47B6-A129-957F53376D8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</p:spTree>
    <p:extLst>
      <p:ext uri="{BB962C8B-B14F-4D97-AF65-F5344CB8AC3E}">
        <p14:creationId xmlns:p14="http://schemas.microsoft.com/office/powerpoint/2010/main" val="18853916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A796D-6F64-4096-B34B-E57123646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366FB20-3ED8-4166-A609-58DE662827E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</p:spTree>
    <p:extLst>
      <p:ext uri="{BB962C8B-B14F-4D97-AF65-F5344CB8AC3E}">
        <p14:creationId xmlns:p14="http://schemas.microsoft.com/office/powerpoint/2010/main" val="12851284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28588" y="869950"/>
            <a:ext cx="7740651" cy="5360988"/>
          </a:xfrm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9855" y="5496785"/>
            <a:ext cx="5915622" cy="5200334"/>
          </a:xfrm>
          <a:noFill/>
          <a:ln/>
        </p:spPr>
        <p:txBody>
          <a:bodyPr lIns="107408" tIns="53705" rIns="107408" bIns="53705"/>
          <a:lstStyle/>
          <a:p>
            <a:pPr eaLnBrk="1" hangingPunct="1"/>
            <a:endParaRPr lang="id-ID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A77BD5-E0E5-49E6-814A-12B969E271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DC7723-DA9B-4638-A980-1C0779E2DCF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</p:spTree>
    <p:extLst>
      <p:ext uri="{BB962C8B-B14F-4D97-AF65-F5344CB8AC3E}">
        <p14:creationId xmlns:p14="http://schemas.microsoft.com/office/powerpoint/2010/main" val="1884058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28588" y="869950"/>
            <a:ext cx="7740651" cy="5360988"/>
          </a:xfrm>
          <a:ln/>
        </p:spPr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DAC5AE-2674-4BA4-AFFA-59B9FB6B17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1AE7DE-3227-40FA-9133-4F6AB56559F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</p:spTree>
    <p:extLst>
      <p:ext uri="{BB962C8B-B14F-4D97-AF65-F5344CB8AC3E}">
        <p14:creationId xmlns:p14="http://schemas.microsoft.com/office/powerpoint/2010/main" val="2482479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28588" y="869950"/>
            <a:ext cx="7740651" cy="5360988"/>
          </a:xfrm>
          <a:ln/>
        </p:spPr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12D834-19C8-4EA0-9533-11A26579FE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631C73-382A-419F-84A4-94D9501145F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</p:spTree>
    <p:extLst>
      <p:ext uri="{BB962C8B-B14F-4D97-AF65-F5344CB8AC3E}">
        <p14:creationId xmlns:p14="http://schemas.microsoft.com/office/powerpoint/2010/main" val="2023591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A17C4-0E1F-4C5C-8919-1F965B41C85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</p:spTree>
    <p:extLst>
      <p:ext uri="{BB962C8B-B14F-4D97-AF65-F5344CB8AC3E}">
        <p14:creationId xmlns:p14="http://schemas.microsoft.com/office/powerpoint/2010/main" val="734096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Comply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tentu</a:t>
            </a:r>
            <a:r>
              <a:rPr lang="en-US" dirty="0"/>
              <a:t> </a:t>
            </a:r>
            <a:r>
              <a:rPr lang="en-US" dirty="0" err="1"/>
              <a:t>efektif</a:t>
            </a:r>
            <a:r>
              <a:rPr lang="en-US" dirty="0"/>
              <a:t>.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, </a:t>
            </a:r>
            <a:r>
              <a:rPr lang="en-US" dirty="0" err="1"/>
              <a:t>tapi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efektif</a:t>
            </a:r>
            <a:r>
              <a:rPr lang="en-US" dirty="0"/>
              <a:t>.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opportunity for improvement (OFI). </a:t>
            </a:r>
            <a:r>
              <a:rPr lang="en-US" dirty="0" err="1"/>
              <a:t>Fokus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menyusun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seharusnya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effectiveness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FCD04A-9913-4F4A-8587-7611B2A3BE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5B61F9-6546-4B0C-943F-8A1F7A26641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</p:spTree>
    <p:extLst>
      <p:ext uri="{BB962C8B-B14F-4D97-AF65-F5344CB8AC3E}">
        <p14:creationId xmlns:p14="http://schemas.microsoft.com/office/powerpoint/2010/main" val="1534177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Untuk melihat effectiveness, fokus pada output performance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6AE1AB-EF48-4AD7-9466-23703BAF94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7CC4C4-AC6D-487C-8DE5-81C3A89F469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</p:spTree>
    <p:extLst>
      <p:ext uri="{BB962C8B-B14F-4D97-AF65-F5344CB8AC3E}">
        <p14:creationId xmlns:p14="http://schemas.microsoft.com/office/powerpoint/2010/main" val="838884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FOKUS PADA OBJEKTIF PROSES AKAN MEMPERMUDAH AUDIT BERDASARKAN PERFORMA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FFBB4A-F570-45AF-B2E3-E6781D932F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BC56F8-6DAD-45E8-8E7D-78AF10F4D02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</p:spTree>
    <p:extLst>
      <p:ext uri="{BB962C8B-B14F-4D97-AF65-F5344CB8AC3E}">
        <p14:creationId xmlns:p14="http://schemas.microsoft.com/office/powerpoint/2010/main" val="2620371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ISO IEC 17025:2017. 1/Rev 01 ©Copyright. Sentral Sistem Agustus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96E79-1F98-4396-B82F-94B4AEA37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07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ISO IEC 17025:2017. 1/Rev 01 ©Copyright. Sentral Sistem Agustus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96E79-1F98-4396-B82F-94B4AEA37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372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ISO IEC 17025:2017. 1/Rev 01 ©Copyright. Sentral Sistem Agustus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96E79-1F98-4396-B82F-94B4AEA37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64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4100" y="274638"/>
            <a:ext cx="8046441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364101" y="1700213"/>
            <a:ext cx="3946202" cy="442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2752" y="1700213"/>
            <a:ext cx="3947790" cy="44259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‹#›</a:t>
            </a:fld>
            <a:endParaRPr lang="id-ID"/>
          </a:p>
        </p:txBody>
      </p:sp>
      <p:sp>
        <p:nvSpPr>
          <p:cNvPr id="7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269624" y="6352843"/>
            <a:ext cx="2310554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24">
            <a:extLst>
              <a:ext uri="{FF2B5EF4-FFF2-40B4-BE49-F238E27FC236}">
                <a16:creationId xmlns:a16="http://schemas.microsoft.com/office/drawing/2014/main" id="{44B59A4D-87F7-4190-9C61-7A73693D00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49835" y="6352843"/>
            <a:ext cx="4449465" cy="476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Audit ISO IEC 17025:2017. 1/Rev 01 ©Copyright. Sentral Sistem Agustus 2019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73051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413" y="222250"/>
            <a:ext cx="8915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33413" y="1547813"/>
            <a:ext cx="4381501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167312" y="1547813"/>
            <a:ext cx="4381501" cy="4525962"/>
          </a:xfrm>
        </p:spPr>
        <p:txBody>
          <a:bodyPr/>
          <a:lstStyle/>
          <a:p>
            <a:pPr lvl="0"/>
            <a:endParaRPr lang="id-ID" noProof="0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96113" y="6356362"/>
            <a:ext cx="22288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94571-1640-44AC-9656-2E126A36BE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24">
            <a:extLst>
              <a:ext uri="{FF2B5EF4-FFF2-40B4-BE49-F238E27FC236}">
                <a16:creationId xmlns:a16="http://schemas.microsoft.com/office/drawing/2014/main" id="{0E3EAC1C-31C8-4501-8DDE-1B7CB5F41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9624" y="6538278"/>
            <a:ext cx="5474970" cy="3663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Audit ISO IEC 17025:2017. 1/Rev 01 ©Copyright. Sentral Sistem Agustus 2019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550957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4100" y="274638"/>
            <a:ext cx="8046441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64101" y="1700213"/>
            <a:ext cx="3946202" cy="442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62752" y="1700213"/>
            <a:ext cx="3947790" cy="44259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>
          <a:xfrm>
            <a:off x="2519377" y="6248400"/>
            <a:ext cx="4579923" cy="609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Audit ISO IEC 17025:2017. 1/Rev 01 ©Copyright. Sentral Sistem Agustus 2019</a:t>
            </a:r>
            <a:endParaRPr lang="id-ID" dirty="0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786B7779-744F-477C-853F-516D663BF188}" type="slidenum">
              <a:rPr lang="id-ID" smtClean="0"/>
              <a:pPr>
                <a:defRPr/>
              </a:pPr>
              <a:t>‹#›</a:t>
            </a:fld>
            <a:endParaRPr lang="id-ID"/>
          </a:p>
        </p:txBody>
      </p:sp>
      <p:sp>
        <p:nvSpPr>
          <p:cNvPr id="7" name="Rectangle 43"/>
          <p:cNvSpPr>
            <a:spLocks noGrp="1" noChangeArrowheads="1"/>
          </p:cNvSpPr>
          <p:nvPr>
            <p:ph type="dt" sz="half" idx="12"/>
          </p:nvPr>
        </p:nvSpPr>
        <p:spPr>
          <a:xfrm>
            <a:off x="208823" y="6300787"/>
            <a:ext cx="2310554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2048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321" y="274638"/>
            <a:ext cx="9056687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136649" y="1700213"/>
            <a:ext cx="8262939" cy="4425950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99300" y="6356367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975"/>
            </a:lvl1pPr>
          </a:lstStyle>
          <a:p>
            <a:pPr>
              <a:defRPr/>
            </a:pPr>
            <a:fld id="{4D626EC8-178E-46CB-B5D2-75E4A6E2813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24"/>
          <p:cNvSpPr txBox="1">
            <a:spLocks/>
          </p:cNvSpPr>
          <p:nvPr userDrawn="1"/>
        </p:nvSpPr>
        <p:spPr>
          <a:xfrm>
            <a:off x="269623" y="6538278"/>
            <a:ext cx="5940107" cy="36639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1200" dirty="0">
                <a:ln>
                  <a:noFill/>
                </a:ln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ISO </a:t>
            </a:r>
            <a:r>
              <a:rPr lang="id-ID" sz="1200" dirty="0">
                <a:ln>
                  <a:noFill/>
                </a:ln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1</a:t>
            </a:r>
            <a:r>
              <a:rPr lang="en-US" sz="1200" dirty="0">
                <a:ln>
                  <a:noFill/>
                </a:ln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90</a:t>
            </a:r>
            <a:r>
              <a:rPr lang="id-ID" sz="1200" dirty="0">
                <a:ln>
                  <a:noFill/>
                </a:ln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11</a:t>
            </a:r>
            <a:r>
              <a:rPr lang="en-US" sz="1200" dirty="0">
                <a:ln>
                  <a:noFill/>
                </a:ln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:201</a:t>
            </a:r>
            <a:r>
              <a:rPr lang="id-ID" sz="1200" dirty="0">
                <a:ln>
                  <a:noFill/>
                </a:ln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8 – ISO/IEC 17025:2017</a:t>
            </a:r>
            <a:r>
              <a:rPr lang="en-US" sz="1200" dirty="0">
                <a:ln>
                  <a:noFill/>
                </a:ln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 © Copyright </a:t>
            </a:r>
            <a:r>
              <a:rPr lang="en-US" sz="1200" dirty="0" err="1">
                <a:ln>
                  <a:noFill/>
                </a:ln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Sentral</a:t>
            </a:r>
            <a:r>
              <a:rPr lang="en-US" sz="1200" dirty="0">
                <a:ln>
                  <a:noFill/>
                </a:ln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 </a:t>
            </a:r>
            <a:r>
              <a:rPr lang="en-US" sz="1200" dirty="0" err="1">
                <a:ln>
                  <a:noFill/>
                </a:ln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Sistem</a:t>
            </a:r>
            <a:r>
              <a:rPr lang="en-US" sz="1200" dirty="0">
                <a:ln>
                  <a:noFill/>
                </a:ln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, </a:t>
            </a:r>
            <a:r>
              <a:rPr lang="id-ID" sz="1200" dirty="0">
                <a:ln>
                  <a:noFill/>
                </a:ln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February 2019</a:t>
            </a:r>
            <a:endParaRPr lang="en-US" sz="1200" dirty="0">
              <a:ln>
                <a:noFill/>
              </a:ln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02297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364100" y="274639"/>
            <a:ext cx="8046441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D8D9D846-F3AF-4062-BCC8-B971ED57AC99}" type="slidenum">
              <a:rPr lang="id-ID" smtClean="0"/>
              <a:pPr>
                <a:defRPr/>
              </a:pPr>
              <a:t>‹#›</a:t>
            </a:fld>
            <a:endParaRPr lang="id-ID"/>
          </a:p>
        </p:txBody>
      </p:sp>
      <p:sp>
        <p:nvSpPr>
          <p:cNvPr id="5" name="Footer Placeholder 24">
            <a:extLst>
              <a:ext uri="{FF2B5EF4-FFF2-40B4-BE49-F238E27FC236}">
                <a16:creationId xmlns:a16="http://schemas.microsoft.com/office/drawing/2014/main" id="{899770A7-D679-428E-BA6D-6848CC4ABB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9624" y="6538278"/>
            <a:ext cx="5474970" cy="3663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Audit ISO IEC 17025:2017. 1/Rev 01 ©Copyright. Sentral Sistem Agustus 2019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299365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4100" y="274638"/>
            <a:ext cx="8046441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1364101" y="1700213"/>
            <a:ext cx="3946202" cy="44259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62752" y="1700213"/>
            <a:ext cx="3947790" cy="442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951E294F-72DE-41A5-9F6B-C472FF37EFDE}" type="slidenum">
              <a:rPr lang="id-ID" smtClean="0"/>
              <a:pPr>
                <a:defRPr/>
              </a:pPr>
              <a:t>‹#›</a:t>
            </a:fld>
            <a:endParaRPr lang="id-ID"/>
          </a:p>
        </p:txBody>
      </p:sp>
      <p:sp>
        <p:nvSpPr>
          <p:cNvPr id="7" name="Footer Placeholder 24">
            <a:extLst>
              <a:ext uri="{FF2B5EF4-FFF2-40B4-BE49-F238E27FC236}">
                <a16:creationId xmlns:a16="http://schemas.microsoft.com/office/drawing/2014/main" id="{FA137E74-AD0F-4AAB-8B1B-43375DF53A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9624" y="6538278"/>
            <a:ext cx="5474970" cy="3663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Audit ISO IEC 17025:2017. 1/Rev 01 ©Copyright. Sentral Sistem Agustus 2019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702973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4100" y="274638"/>
            <a:ext cx="8046441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364101" y="1700213"/>
            <a:ext cx="3946202" cy="4425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462752" y="1700214"/>
            <a:ext cx="3947790" cy="2136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462752" y="3989389"/>
            <a:ext cx="3947790" cy="2136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A888B4FE-FDCA-40F3-A85A-B825BF8E2F8F}" type="slidenum">
              <a:rPr lang="id-ID" smtClean="0"/>
              <a:pPr>
                <a:defRPr/>
              </a:pPr>
              <a:t>‹#›</a:t>
            </a:fld>
            <a:endParaRPr lang="id-ID" dirty="0"/>
          </a:p>
        </p:txBody>
      </p:sp>
      <p:sp>
        <p:nvSpPr>
          <p:cNvPr id="8" name="Footer Placeholder 24">
            <a:extLst>
              <a:ext uri="{FF2B5EF4-FFF2-40B4-BE49-F238E27FC236}">
                <a16:creationId xmlns:a16="http://schemas.microsoft.com/office/drawing/2014/main" id="{FDE9B5FE-FFB3-42F5-84C8-1782F271E4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69624" y="6538278"/>
            <a:ext cx="5474970" cy="3663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Audit ISO IEC 17025:2017. 1/Rev 01 ©Copyright. Sentral Sistem Agustus 2019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718342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4100" y="274638"/>
            <a:ext cx="8046441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1364100" y="1700213"/>
            <a:ext cx="8046441" cy="44259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3E791377-75A5-4DF6-B684-FE878342C30E}" type="slidenum">
              <a:rPr lang="id-ID" smtClean="0"/>
              <a:pPr>
                <a:defRPr/>
              </a:pPr>
              <a:t>‹#›</a:t>
            </a:fld>
            <a:endParaRPr lang="id-ID"/>
          </a:p>
        </p:txBody>
      </p:sp>
      <p:sp>
        <p:nvSpPr>
          <p:cNvPr id="6" name="Footer Placeholder 24">
            <a:extLst>
              <a:ext uri="{FF2B5EF4-FFF2-40B4-BE49-F238E27FC236}">
                <a16:creationId xmlns:a16="http://schemas.microsoft.com/office/drawing/2014/main" id="{104BACF7-8690-40A8-86CB-8081999E4B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9624" y="6538278"/>
            <a:ext cx="5474970" cy="3663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Audit ISO IEC 17025:2017. 1/Rev 01 ©Copyright. Sentral Sistem Agustus 2019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88852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ISO IEC 17025:2017. 1/Rev 01 ©Copyright. Sentral Sistem Agustus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96E79-1F98-4396-B82F-94B4AEA37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036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ISO IEC 17025:2017. 1/Rev 01 ©Copyright. Sentral Sistem Agustus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96E79-1F98-4396-B82F-94B4AEA37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706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ISO IEC 17025:2017. 1/Rev 01 ©Copyright. Sentral Sistem Agustus 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96E79-1F98-4396-B82F-94B4AEA37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547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ISO IEC 17025:2017. 1/Rev 01 ©Copyright. Sentral Sistem Agustus 2019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96E79-1F98-4396-B82F-94B4AEA37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629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ISO IEC 17025:2017. 1/Rev 01 ©Copyright. Sentral Sistem Agustus 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96E79-1F98-4396-B82F-94B4AEA37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074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ISO IEC 17025:2017. 1/Rev 01 ©Copyright. Sentral Sistem Agustus 2019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96E79-1F98-4396-B82F-94B4AEA37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252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ISO IEC 17025:2017. 1/Rev 01 ©Copyright. Sentral Sistem Agustus 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96E79-1F98-4396-B82F-94B4AEA37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83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ISO IEC 17025:2017. 1/Rev 01 ©Copyright. Sentral Sistem Agustus 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96E79-1F98-4396-B82F-94B4AEA37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253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Audit ISO IEC 17025:2017. 1/Rev 01 ©Copyright. Sentral Sistem Agustus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96E79-1F98-4396-B82F-94B4AEA37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714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  <p:sldLayoutId id="2147483846" r:id="rId14"/>
    <p:sldLayoutId id="2147483847" r:id="rId15"/>
    <p:sldLayoutId id="2147483848" r:id="rId16"/>
    <p:sldLayoutId id="2147483849" r:id="rId17"/>
    <p:sldLayoutId id="2147483850" r:id="rId18"/>
    <p:sldLayoutId id="2147483851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5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41.jpeg"/><Relationship Id="rId7" Type="http://schemas.openxmlformats.org/officeDocument/2006/relationships/image" Target="../media/image43.jpeg"/><Relationship Id="rId12" Type="http://schemas.openxmlformats.org/officeDocument/2006/relationships/image" Target="../media/image4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11" Type="http://schemas.openxmlformats.org/officeDocument/2006/relationships/image" Target="../media/image46.jpeg"/><Relationship Id="rId5" Type="http://schemas.openxmlformats.org/officeDocument/2006/relationships/image" Target="../media/image42.png"/><Relationship Id="rId10" Type="http://schemas.openxmlformats.org/officeDocument/2006/relationships/image" Target="../media/image14.jpeg"/><Relationship Id="rId4" Type="http://schemas.openxmlformats.org/officeDocument/2006/relationships/image" Target="../media/image9.jpeg"/><Relationship Id="rId9" Type="http://schemas.openxmlformats.org/officeDocument/2006/relationships/image" Target="../media/image4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5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1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jpe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5310190" cy="6887496"/>
          </a:xfrm>
          <a:custGeom>
            <a:avLst/>
            <a:gdLst>
              <a:gd name="connsiteX0" fmla="*/ 0 w 5310190"/>
              <a:gd name="connsiteY0" fmla="*/ 0 h 6858000"/>
              <a:gd name="connsiteX1" fmla="*/ 5310190 w 5310190"/>
              <a:gd name="connsiteY1" fmla="*/ 0 h 6858000"/>
              <a:gd name="connsiteX2" fmla="*/ 5310190 w 5310190"/>
              <a:gd name="connsiteY2" fmla="*/ 6858000 h 6858000"/>
              <a:gd name="connsiteX3" fmla="*/ 0 w 5310190"/>
              <a:gd name="connsiteY3" fmla="*/ 6858000 h 6858000"/>
              <a:gd name="connsiteX4" fmla="*/ 0 w 5310190"/>
              <a:gd name="connsiteY4" fmla="*/ 0 h 6858000"/>
              <a:gd name="connsiteX0" fmla="*/ 0 w 5310190"/>
              <a:gd name="connsiteY0" fmla="*/ 0 h 6887496"/>
              <a:gd name="connsiteX1" fmla="*/ 5310190 w 5310190"/>
              <a:gd name="connsiteY1" fmla="*/ 0 h 6887496"/>
              <a:gd name="connsiteX2" fmla="*/ 2743971 w 5310190"/>
              <a:gd name="connsiteY2" fmla="*/ 6887496 h 6887496"/>
              <a:gd name="connsiteX3" fmla="*/ 0 w 5310190"/>
              <a:gd name="connsiteY3" fmla="*/ 6858000 h 6887496"/>
              <a:gd name="connsiteX4" fmla="*/ 0 w 5310190"/>
              <a:gd name="connsiteY4" fmla="*/ 0 h 6887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0190" h="6887496">
                <a:moveTo>
                  <a:pt x="0" y="0"/>
                </a:moveTo>
                <a:lnTo>
                  <a:pt x="5310190" y="0"/>
                </a:lnTo>
                <a:lnTo>
                  <a:pt x="2743971" y="688749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40285" y="1478747"/>
            <a:ext cx="3156220" cy="1285885"/>
          </a:xfrm>
        </p:spPr>
        <p:txBody>
          <a:bodyPr>
            <a:normAutofit fontScale="90000"/>
          </a:bodyPr>
          <a:lstStyle/>
          <a:p>
            <a:pPr algn="r" eaLnBrk="1" hangingPunct="1"/>
            <a:r>
              <a:rPr lang="en-US" sz="8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Arial Unicode MS" pitchFamily="34" charset="-128"/>
                <a:cs typeface="Arial Unicode MS" pitchFamily="34" charset="-128"/>
              </a:rPr>
              <a:t>AUDIT</a:t>
            </a:r>
            <a:endParaRPr lang="id-ID" sz="80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E37AEAB-D210-476A-9B16-5EED0705B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20113" y="6356352"/>
            <a:ext cx="5310190" cy="365125"/>
          </a:xfrm>
        </p:spPr>
        <p:txBody>
          <a:bodyPr/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Audit ISO IEC 17025:2017. 1/Rev 01 ©Copyright. Sentral Sistem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Agustus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2019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3F0C832-5B70-4308-A7FF-BAD418D0B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C8A046-ED46-4FC4-871B-D0B4213C320F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 bwMode="auto">
          <a:xfrm>
            <a:off x="3113479" y="2981843"/>
            <a:ext cx="6483026" cy="1285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+mj-ea"/>
                <a:cs typeface="Arial" pitchFamily="34" charset="0"/>
              </a:rPr>
              <a:t>ISO</a:t>
            </a:r>
            <a:r>
              <a:rPr kumimoji="0" lang="id-ID" sz="6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+mj-ea"/>
                <a:cs typeface="Arial" pitchFamily="34" charset="0"/>
              </a:rPr>
              <a:t>/IEC 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6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+mj-ea"/>
                <a:cs typeface="Arial" pitchFamily="34" charset="0"/>
              </a:rPr>
              <a:t>17025 : 2017</a:t>
            </a:r>
          </a:p>
        </p:txBody>
      </p:sp>
      <p:sp>
        <p:nvSpPr>
          <p:cNvPr id="4" name="Rectangle 3"/>
          <p:cNvSpPr/>
          <p:nvPr/>
        </p:nvSpPr>
        <p:spPr>
          <a:xfrm>
            <a:off x="6996113" y="779930"/>
            <a:ext cx="26003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 pitchFamily="34" charset="-128"/>
                <a:cs typeface="Arial Unicode MS" pitchFamily="34" charset="-128"/>
              </a:rPr>
              <a:t>INTERNAL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 pitchFamily="34" charset="-128"/>
                <a:cs typeface="Arial Unicode MS" pitchFamily="34" charset="-128"/>
              </a:rPr>
              <a:t> 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4016896" y="4895921"/>
            <a:ext cx="537284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2654732" y="0"/>
            <a:ext cx="2514292" cy="68580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770" name="Picture 2" descr="https://wellnesscorp.files.wordpress.com/2013/10/internal-audi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58" b="89844" l="0" r="97605">
                        <a14:foregroundMark x1="8683" y1="31641" x2="8683" y2="316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97" t="1643" r="3417" b="6288"/>
          <a:stretch/>
        </p:blipFill>
        <p:spPr bwMode="auto">
          <a:xfrm>
            <a:off x="122892" y="0"/>
            <a:ext cx="4503933" cy="705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4304928" y="5200045"/>
            <a:ext cx="51247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1400" dirty="0" err="1">
                <a:latin typeface="+mn-lt"/>
              </a:rPr>
              <a:t>Pengujian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sistimatis</a:t>
            </a:r>
            <a:r>
              <a:rPr lang="en-US" sz="1400" dirty="0">
                <a:latin typeface="+mn-lt"/>
              </a:rPr>
              <a:t>, </a:t>
            </a:r>
            <a:r>
              <a:rPr lang="en-US" sz="1400" dirty="0" err="1">
                <a:latin typeface="+mn-lt"/>
              </a:rPr>
              <a:t>mandiri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dan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terdokumentasi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untuk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memperoleh</a:t>
            </a:r>
            <a:r>
              <a:rPr lang="en-US" sz="1400" dirty="0">
                <a:latin typeface="+mn-lt"/>
              </a:rPr>
              <a:t> </a:t>
            </a:r>
            <a:r>
              <a:rPr lang="en-US" sz="1400" i="1" dirty="0" err="1">
                <a:latin typeface="+mn-lt"/>
              </a:rPr>
              <a:t>bukti</a:t>
            </a:r>
            <a:r>
              <a:rPr lang="en-US" sz="1400" i="1" dirty="0">
                <a:latin typeface="+mn-lt"/>
              </a:rPr>
              <a:t> audit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dan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mengevaluasinya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secara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obyektif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untuk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menentukan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sejauh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mana</a:t>
            </a:r>
            <a:r>
              <a:rPr lang="en-US" sz="1400" dirty="0">
                <a:latin typeface="+mn-lt"/>
              </a:rPr>
              <a:t> </a:t>
            </a:r>
            <a:r>
              <a:rPr lang="en-US" sz="1400" i="1" dirty="0" err="1">
                <a:latin typeface="+mn-lt"/>
              </a:rPr>
              <a:t>kriteria</a:t>
            </a:r>
            <a:r>
              <a:rPr lang="en-US" sz="1400" i="1" dirty="0">
                <a:latin typeface="+mn-lt"/>
              </a:rPr>
              <a:t> audit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dipenuhi</a:t>
            </a:r>
            <a:endParaRPr lang="en-US" sz="14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002202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082653"/>
          </a:xfrm>
          <a:noFill/>
        </p:spPr>
        <p:txBody>
          <a:bodyPr anchorCtr="1">
            <a:normAutofit/>
          </a:bodyPr>
          <a:lstStyle/>
          <a:p>
            <a:pPr eaLnBrk="1" hangingPunct="1">
              <a:defRPr/>
            </a:pPr>
            <a:r>
              <a:rPr lang="en-US" dirty="0" err="1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</a:rPr>
              <a:t>Jenis-Jenis</a:t>
            </a:r>
            <a:r>
              <a:rPr 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</a:rPr>
              <a:t> Audit </a:t>
            </a:r>
            <a:r>
              <a:rPr lang="id-ID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</a:rPr>
              <a:t>B</a:t>
            </a:r>
            <a:r>
              <a:rPr lang="en-US" dirty="0" err="1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</a:rPr>
              <a:t>erdasarkan</a:t>
            </a:r>
            <a:r>
              <a:rPr 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id-ID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</a:rPr>
              <a:t>A</a:t>
            </a:r>
            <a:r>
              <a:rPr lang="en-US" dirty="0" err="1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</a:rPr>
              <a:t>uditornya</a:t>
            </a:r>
            <a:endParaRPr lang="en-US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263057D-5B26-4A0A-91EE-15A2CD9D20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86B7779-744F-477C-853F-516D663BF188}" type="slidenum">
              <a:rPr lang="id-ID" smtClean="0"/>
              <a:pPr>
                <a:defRPr/>
              </a:pPr>
              <a:t>10</a:t>
            </a:fld>
            <a:endParaRPr lang="id-ID"/>
          </a:p>
        </p:txBody>
      </p:sp>
      <p:sp>
        <p:nvSpPr>
          <p:cNvPr id="2" name="Rectangle 1"/>
          <p:cNvSpPr/>
          <p:nvPr/>
        </p:nvSpPr>
        <p:spPr>
          <a:xfrm>
            <a:off x="1" y="0"/>
            <a:ext cx="639976" cy="6858000"/>
          </a:xfrm>
          <a:custGeom>
            <a:avLst/>
            <a:gdLst>
              <a:gd name="connsiteX0" fmla="*/ 0 w 1784648"/>
              <a:gd name="connsiteY0" fmla="*/ 0 h 6858000"/>
              <a:gd name="connsiteX1" fmla="*/ 1784648 w 1784648"/>
              <a:gd name="connsiteY1" fmla="*/ 0 h 6858000"/>
              <a:gd name="connsiteX2" fmla="*/ 1784648 w 1784648"/>
              <a:gd name="connsiteY2" fmla="*/ 6858000 h 6858000"/>
              <a:gd name="connsiteX3" fmla="*/ 0 w 1784648"/>
              <a:gd name="connsiteY3" fmla="*/ 6858000 h 6858000"/>
              <a:gd name="connsiteX4" fmla="*/ 0 w 1784648"/>
              <a:gd name="connsiteY4" fmla="*/ 0 h 6858000"/>
              <a:gd name="connsiteX0" fmla="*/ 0 w 1784648"/>
              <a:gd name="connsiteY0" fmla="*/ 0 h 6858000"/>
              <a:gd name="connsiteX1" fmla="*/ 1784648 w 1784648"/>
              <a:gd name="connsiteY1" fmla="*/ 6858000 h 6858000"/>
              <a:gd name="connsiteX2" fmla="*/ 0 w 1784648"/>
              <a:gd name="connsiteY2" fmla="*/ 6858000 h 6858000"/>
              <a:gd name="connsiteX3" fmla="*/ 0 w 178464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4648" h="6858000">
                <a:moveTo>
                  <a:pt x="0" y="0"/>
                </a:moveTo>
                <a:lnTo>
                  <a:pt x="178464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A6323CA-E97D-47CE-9057-8604DDF87A77}"/>
              </a:ext>
            </a:extLst>
          </p:cNvPr>
          <p:cNvSpPr/>
          <p:nvPr/>
        </p:nvSpPr>
        <p:spPr>
          <a:xfrm>
            <a:off x="3467298" y="1895836"/>
            <a:ext cx="2590800" cy="533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Badan </a:t>
            </a:r>
            <a:r>
              <a:rPr lang="en-US" sz="2000" b="1" dirty="0" err="1">
                <a:solidFill>
                  <a:srgbClr val="FF0000"/>
                </a:solidFill>
              </a:rPr>
              <a:t>Akreditasi</a:t>
            </a:r>
            <a:endParaRPr lang="en-ID" sz="2000" b="1" dirty="0">
              <a:solidFill>
                <a:srgbClr val="FF000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1A5BE2B-D256-4F52-A47F-05D797104808}"/>
              </a:ext>
            </a:extLst>
          </p:cNvPr>
          <p:cNvSpPr/>
          <p:nvPr/>
        </p:nvSpPr>
        <p:spPr>
          <a:xfrm>
            <a:off x="3467298" y="3242419"/>
            <a:ext cx="2590800" cy="5945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2000" b="1" dirty="0">
                <a:solidFill>
                  <a:srgbClr val="FF0000"/>
                </a:solidFill>
              </a:rPr>
              <a:t>Laboratorium</a:t>
            </a:r>
            <a:endParaRPr lang="en-US" sz="2000" b="1" dirty="0">
              <a:solidFill>
                <a:srgbClr val="FF0000"/>
              </a:solidFill>
            </a:endParaRPr>
          </a:p>
          <a:p>
            <a:pPr algn="ctr"/>
            <a:r>
              <a:rPr lang="en-US" sz="1200" dirty="0"/>
              <a:t>(</a:t>
            </a:r>
            <a:r>
              <a:rPr lang="en-US" sz="1200" b="1" dirty="0"/>
              <a:t>Internal Audit</a:t>
            </a:r>
            <a:r>
              <a:rPr lang="en-US" sz="1200" dirty="0"/>
              <a:t>, </a:t>
            </a:r>
            <a:r>
              <a:rPr lang="en-US" sz="1200" dirty="0">
                <a:solidFill>
                  <a:srgbClr val="FF0000"/>
                </a:solidFill>
              </a:rPr>
              <a:t>Audit </a:t>
            </a:r>
            <a:r>
              <a:rPr lang="en-US" sz="1200" dirty="0" err="1">
                <a:solidFill>
                  <a:srgbClr val="FF0000"/>
                </a:solidFill>
              </a:rPr>
              <a:t>Pihak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ke</a:t>
            </a:r>
            <a:r>
              <a:rPr lang="en-US" sz="1200" dirty="0">
                <a:solidFill>
                  <a:srgbClr val="FF0000"/>
                </a:solidFill>
              </a:rPr>
              <a:t> 1</a:t>
            </a:r>
            <a:r>
              <a:rPr lang="en-US" sz="1200" dirty="0"/>
              <a:t>)</a:t>
            </a:r>
            <a:endParaRPr lang="en-ID" sz="1200" dirty="0">
              <a:solidFill>
                <a:srgbClr val="FF0000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4F32317-B693-46E6-B23F-23255AE470FA}"/>
              </a:ext>
            </a:extLst>
          </p:cNvPr>
          <p:cNvCxnSpPr>
            <a:cxnSpLocks/>
          </p:cNvCxnSpPr>
          <p:nvPr/>
        </p:nvCxnSpPr>
        <p:spPr>
          <a:xfrm>
            <a:off x="4745938" y="2663450"/>
            <a:ext cx="0" cy="45720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6BF6228-3DF2-4554-8262-4ED194430366}"/>
              </a:ext>
            </a:extLst>
          </p:cNvPr>
          <p:cNvSpPr/>
          <p:nvPr/>
        </p:nvSpPr>
        <p:spPr>
          <a:xfrm>
            <a:off x="3461980" y="4661260"/>
            <a:ext cx="2590800" cy="533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Supplier</a:t>
            </a:r>
            <a:endParaRPr lang="en-ID" sz="2000" b="1" dirty="0">
              <a:solidFill>
                <a:srgbClr val="FF0000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474B81E-1D0E-474E-989C-C20679BE54A9}"/>
              </a:ext>
            </a:extLst>
          </p:cNvPr>
          <p:cNvCxnSpPr>
            <a:cxnSpLocks/>
          </p:cNvCxnSpPr>
          <p:nvPr/>
        </p:nvCxnSpPr>
        <p:spPr>
          <a:xfrm>
            <a:off x="4734494" y="3926122"/>
            <a:ext cx="0" cy="67339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31DBB36-5F6E-4C58-9D5C-72DF6AEFCAF6}"/>
              </a:ext>
            </a:extLst>
          </p:cNvPr>
          <p:cNvSpPr txBox="1"/>
          <p:nvPr/>
        </p:nvSpPr>
        <p:spPr>
          <a:xfrm>
            <a:off x="6308774" y="1988164"/>
            <a:ext cx="3565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Misal</a:t>
            </a:r>
            <a:r>
              <a:rPr lang="en-US" dirty="0">
                <a:solidFill>
                  <a:srgbClr val="FF0000"/>
                </a:solidFill>
              </a:rPr>
              <a:t> : UKAS, KAN, </a:t>
            </a:r>
            <a:r>
              <a:rPr lang="en-US" dirty="0" err="1">
                <a:solidFill>
                  <a:srgbClr val="FF0000"/>
                </a:solidFill>
              </a:rPr>
              <a:t>dll</a:t>
            </a:r>
            <a:r>
              <a:rPr lang="en-US" dirty="0">
                <a:solidFill>
                  <a:srgbClr val="FF0000"/>
                </a:solidFill>
              </a:rPr>
              <a:t>.</a:t>
            </a:r>
            <a:endParaRPr lang="en-ID" dirty="0">
              <a:solidFill>
                <a:srgbClr val="FF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A7385BB-057B-494C-9282-C03756F50D87}"/>
              </a:ext>
            </a:extLst>
          </p:cNvPr>
          <p:cNvSpPr txBox="1"/>
          <p:nvPr/>
        </p:nvSpPr>
        <p:spPr>
          <a:xfrm>
            <a:off x="4767982" y="2677733"/>
            <a:ext cx="2437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dirty="0">
                <a:solidFill>
                  <a:srgbClr val="FF0000"/>
                </a:solidFill>
              </a:rPr>
              <a:t>Akreditasi</a:t>
            </a:r>
            <a:r>
              <a:rPr lang="en-US" sz="1600" dirty="0">
                <a:solidFill>
                  <a:srgbClr val="FF0000"/>
                </a:solidFill>
              </a:rPr>
              <a:t>                           (</a:t>
            </a:r>
            <a:r>
              <a:rPr lang="en-US" sz="1200" b="1" dirty="0"/>
              <a:t>Extrinsic Audit, </a:t>
            </a:r>
            <a:r>
              <a:rPr lang="en-US" sz="1200" dirty="0">
                <a:solidFill>
                  <a:srgbClr val="FF0000"/>
                </a:solidFill>
              </a:rPr>
              <a:t>Audit </a:t>
            </a:r>
            <a:r>
              <a:rPr lang="en-US" sz="1200" dirty="0" err="1">
                <a:solidFill>
                  <a:srgbClr val="FF0000"/>
                </a:solidFill>
              </a:rPr>
              <a:t>Pihak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ke</a:t>
            </a:r>
            <a:r>
              <a:rPr lang="en-US" sz="1200" dirty="0">
                <a:solidFill>
                  <a:srgbClr val="FF0000"/>
                </a:solidFill>
              </a:rPr>
              <a:t> 3)</a:t>
            </a:r>
            <a:endParaRPr lang="en-ID" sz="1200" dirty="0">
              <a:solidFill>
                <a:srgbClr val="FF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B1F6BA5-5224-4816-8E56-32C871F97C42}"/>
              </a:ext>
            </a:extLst>
          </p:cNvPr>
          <p:cNvSpPr txBox="1"/>
          <p:nvPr/>
        </p:nvSpPr>
        <p:spPr>
          <a:xfrm>
            <a:off x="4771752" y="4075691"/>
            <a:ext cx="2590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Audit Supplier                       (</a:t>
            </a:r>
            <a:r>
              <a:rPr lang="en-US" sz="1200" b="1" dirty="0"/>
              <a:t>External Audit, </a:t>
            </a:r>
            <a:r>
              <a:rPr lang="en-US" sz="1200" dirty="0">
                <a:solidFill>
                  <a:srgbClr val="FF0000"/>
                </a:solidFill>
              </a:rPr>
              <a:t>Audit </a:t>
            </a:r>
            <a:r>
              <a:rPr lang="en-US" sz="1200" dirty="0" err="1">
                <a:solidFill>
                  <a:srgbClr val="FF0000"/>
                </a:solidFill>
              </a:rPr>
              <a:t>Pihak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ke</a:t>
            </a:r>
            <a:r>
              <a:rPr lang="en-US" sz="1200" dirty="0">
                <a:solidFill>
                  <a:srgbClr val="FF0000"/>
                </a:solidFill>
              </a:rPr>
              <a:t> 2)</a:t>
            </a:r>
            <a:endParaRPr lang="en-ID" sz="1200" dirty="0">
              <a:solidFill>
                <a:srgbClr val="FF0000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CD5842-83BB-4292-896B-821598F70482}"/>
              </a:ext>
            </a:extLst>
          </p:cNvPr>
          <p:cNvSpPr/>
          <p:nvPr/>
        </p:nvSpPr>
        <p:spPr>
          <a:xfrm>
            <a:off x="566597" y="3258461"/>
            <a:ext cx="1859274" cy="5945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Customer</a:t>
            </a:r>
            <a:endParaRPr lang="en-ID" sz="1200" dirty="0">
              <a:solidFill>
                <a:srgbClr val="FF0000"/>
              </a:solidFill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1D2C55F-2F5E-4E83-A6F1-DF22865C9591}"/>
              </a:ext>
            </a:extLst>
          </p:cNvPr>
          <p:cNvCxnSpPr>
            <a:cxnSpLocks/>
          </p:cNvCxnSpPr>
          <p:nvPr/>
        </p:nvCxnSpPr>
        <p:spPr>
          <a:xfrm>
            <a:off x="2490039" y="3565174"/>
            <a:ext cx="93697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06620C4E-C0C4-4563-AF0C-90C2C3260688}"/>
              </a:ext>
            </a:extLst>
          </p:cNvPr>
          <p:cNvSpPr txBox="1"/>
          <p:nvPr/>
        </p:nvSpPr>
        <p:spPr>
          <a:xfrm>
            <a:off x="2100445" y="3814036"/>
            <a:ext cx="15237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Audit Customer                       (</a:t>
            </a:r>
            <a:r>
              <a:rPr lang="en-US" sz="1200" b="1" dirty="0"/>
              <a:t>External Audit, </a:t>
            </a:r>
            <a:r>
              <a:rPr lang="en-US" sz="1200" dirty="0">
                <a:solidFill>
                  <a:srgbClr val="FF0000"/>
                </a:solidFill>
              </a:rPr>
              <a:t>Audit </a:t>
            </a:r>
            <a:r>
              <a:rPr lang="en-US" sz="1200" dirty="0" err="1">
                <a:solidFill>
                  <a:srgbClr val="FF0000"/>
                </a:solidFill>
              </a:rPr>
              <a:t>Pihak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ke</a:t>
            </a:r>
            <a:r>
              <a:rPr lang="en-US" sz="1200" dirty="0">
                <a:solidFill>
                  <a:srgbClr val="FF0000"/>
                </a:solidFill>
              </a:rPr>
              <a:t> 2)</a:t>
            </a:r>
            <a:endParaRPr lang="en-ID" sz="1200" dirty="0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E9C614-A734-4749-8133-1ACA0739B0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519377" y="6248400"/>
            <a:ext cx="5640950" cy="609600"/>
          </a:xfrm>
        </p:spPr>
        <p:txBody>
          <a:bodyPr/>
          <a:lstStyle/>
          <a:p>
            <a:pPr>
              <a:defRPr/>
            </a:pPr>
            <a:r>
              <a:rPr lang="en-US"/>
              <a:t>Audit ISO IEC 17025:2017. 1/Rev 01 ©Copyright. Sentral Sistem Agustus 2019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917003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2971800" y="76200"/>
            <a:ext cx="4786363" cy="383101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275" dirty="0"/>
              <a:t>Refreshing </a:t>
            </a:r>
            <a:r>
              <a:rPr lang="en-US" sz="2275" dirty="0" err="1"/>
              <a:t>Persyaratan</a:t>
            </a:r>
            <a:r>
              <a:rPr lang="en-US" sz="2275" dirty="0"/>
              <a:t> ISO</a:t>
            </a:r>
            <a:r>
              <a:rPr lang="id-ID" sz="2275" dirty="0"/>
              <a:t>/IEC 17025</a:t>
            </a:r>
            <a:endParaRPr lang="en-US" sz="2275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AB987-6EAA-4B2D-9A18-BD9660BC10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626EC8-178E-46CB-B5D2-75E4A6E28139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2400" y="435449"/>
            <a:ext cx="715840" cy="5918477"/>
          </a:xfrm>
          <a:prstGeom prst="rect">
            <a:avLst/>
          </a:prstGeom>
          <a:solidFill>
            <a:srgbClr val="A879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559623" y="642938"/>
            <a:ext cx="0" cy="557212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026034"/>
              </p:ext>
            </p:extLst>
          </p:nvPr>
        </p:nvGraphicFramePr>
        <p:xfrm>
          <a:off x="1113656" y="435448"/>
          <a:ext cx="8502650" cy="5918477"/>
        </p:xfrm>
        <a:graphic>
          <a:graphicData uri="http://schemas.openxmlformats.org/drawingml/2006/table">
            <a:tbl>
              <a:tblPr/>
              <a:tblGrid>
                <a:gridCol w="5358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6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67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Pasal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Deskripsi</a:t>
                      </a:r>
                      <a:r>
                        <a:rPr lang="id-ID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(teks tebal = point penting, </a:t>
                      </a:r>
                      <a:r>
                        <a:rPr lang="id-ID" sz="1400" b="1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garis bawah = berbeda antara versi 2017 &amp; 2005</a:t>
                      </a:r>
                      <a:r>
                        <a:rPr lang="id-ID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58"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d-ID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ketidakberpihakan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3865176"/>
                  </a:ext>
                </a:extLst>
              </a:tr>
              <a:tr h="63220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4.1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Kegiatan laboratorium harus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dilaksanakan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dengan tidak memihak, dan harus dikelola dan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distrukturisasi sedemikian rupa sehingga 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memastikan ketidak berpihakan. 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819"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4.1.2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d-ID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Management</a:t>
                      </a:r>
                      <a:r>
                        <a:rPr lang="id-ID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laboratorium harus </a:t>
                      </a:r>
                      <a:r>
                        <a:rPr lang="id-ID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berkomitme</a:t>
                      </a:r>
                      <a:r>
                        <a:rPr lang="id-ID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 untuk ketidakberpihakan.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532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4.1.3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d-ID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Aspek komersial, finansial, dan tekanan lainnya </a:t>
                      </a:r>
                      <a:r>
                        <a:rPr lang="id-ID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tidak boleh mempengaruhi </a:t>
                      </a:r>
                      <a:r>
                        <a:rPr lang="id-ID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ketidakberpihakan.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2363"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14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4.1.4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d-ID" sz="1400" b="0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Laboratorium harus melakukan </a:t>
                      </a:r>
                      <a:r>
                        <a:rPr lang="id-ID" sz="1600" b="1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analisa resiko </a:t>
                      </a:r>
                      <a:r>
                        <a:rPr lang="id-ID" sz="1400" b="0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terhadap ketidakberpihakannya secara berkelanjutan.</a:t>
                      </a:r>
                      <a:endParaRPr lang="en-US" sz="1400" b="0" i="0" u="sng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7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14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4.1.5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d-ID" sz="1400" b="0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Laboratorium harus bisa menunjukkan bagaimana </a:t>
                      </a:r>
                      <a:r>
                        <a:rPr lang="id-ID" sz="1600" b="1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menghilangkan / meminimalisir </a:t>
                      </a:r>
                      <a:r>
                        <a:rPr lang="id-ID" sz="1400" b="0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resiko terhadap ketidakberpihakannya.</a:t>
                      </a:r>
                      <a:endParaRPr lang="en-US" sz="1400" b="0" i="0" u="sng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605">
                <a:tc>
                  <a:txBody>
                    <a:bodyPr/>
                    <a:lstStyle/>
                    <a:p>
                      <a:pPr algn="ctr" rtl="0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441777"/>
                  </a:ext>
                </a:extLst>
              </a:tr>
              <a:tr h="396605"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Kerahasiaan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51926"/>
                  </a:ext>
                </a:extLst>
              </a:tr>
              <a:tr h="617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4.2.1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Laboratorium harus bertanggung jawab atas kerahasiaan informasinya, dan </a:t>
                      </a:r>
                      <a:r>
                        <a:rPr lang="id-ID" sz="1400" b="0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harus memiliki </a:t>
                      </a:r>
                      <a:r>
                        <a:rPr lang="id-ID" sz="1600" b="1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koitmen berkekuatan hukum</a:t>
                      </a:r>
                      <a:r>
                        <a:rPr lang="id-ID" sz="1400" b="0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 untuk itu. </a:t>
                      </a:r>
                      <a:endParaRPr lang="en-US" sz="1400" b="0" i="0" u="sng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3576"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14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4.2.2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d-ID" sz="1600" b="1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Release informasi rahasia </a:t>
                      </a:r>
                      <a:r>
                        <a:rPr lang="id-ID" sz="1400" b="0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sesuai hukum / kontrak</a:t>
                      </a:r>
                      <a:endParaRPr lang="en-US" sz="1400" b="0" i="0" u="sng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5395"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14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4.2.3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d-ID" sz="1400" b="0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Informasi mengenai customer </a:t>
                      </a:r>
                      <a:r>
                        <a:rPr lang="id-ID" sz="1600" b="1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dari pihak lain </a:t>
                      </a:r>
                      <a:r>
                        <a:rPr lang="id-ID" sz="1400" b="0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harus dirahasiakan terhadap customer</a:t>
                      </a:r>
                      <a:endParaRPr lang="en-US" sz="1400" b="0" i="0" u="sng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7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14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4.2.4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d-ID" sz="1400" b="0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Karyawan / pihak external </a:t>
                      </a:r>
                      <a:r>
                        <a:rPr lang="id-ID" sz="1600" b="1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yg bertindak atas nama laboratorium </a:t>
                      </a:r>
                      <a:r>
                        <a:rPr lang="id-ID" sz="1400" b="0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harus menjaga kerahasiaan informasi.</a:t>
                      </a:r>
                      <a:endParaRPr lang="en-US" sz="1400" b="0" i="0" u="sng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99629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2971800" y="76200"/>
            <a:ext cx="4786363" cy="383101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275" dirty="0"/>
              <a:t>Refreshing </a:t>
            </a:r>
            <a:r>
              <a:rPr lang="en-US" sz="2275" dirty="0" err="1"/>
              <a:t>Persyaratan</a:t>
            </a:r>
            <a:r>
              <a:rPr lang="en-US" sz="2275" dirty="0"/>
              <a:t> ISO</a:t>
            </a:r>
            <a:r>
              <a:rPr lang="id-ID" sz="2275" dirty="0"/>
              <a:t>/IEC 17025</a:t>
            </a:r>
            <a:endParaRPr lang="en-US" sz="2275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AB987-6EAA-4B2D-9A18-BD9660BC10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626EC8-178E-46CB-B5D2-75E4A6E28139}" type="slidenum">
              <a:rPr kumimoji="0" lang="en-US" sz="975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sz="975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" y="435449"/>
            <a:ext cx="715840" cy="591847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559623" y="642938"/>
            <a:ext cx="0" cy="557212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646616"/>
              </p:ext>
            </p:extLst>
          </p:nvPr>
        </p:nvGraphicFramePr>
        <p:xfrm>
          <a:off x="1113656" y="435448"/>
          <a:ext cx="8502650" cy="5779612"/>
        </p:xfrm>
        <a:graphic>
          <a:graphicData uri="http://schemas.openxmlformats.org/drawingml/2006/table">
            <a:tbl>
              <a:tblPr/>
              <a:tblGrid>
                <a:gridCol w="5358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6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8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Pasal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Deskripsi</a:t>
                      </a:r>
                      <a:r>
                        <a:rPr lang="id-ID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(teks tebal = point penting, </a:t>
                      </a:r>
                      <a:r>
                        <a:rPr lang="id-ID" sz="1400" b="1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garis bawah = berbeda antara versi 2017 &amp; 2005</a:t>
                      </a:r>
                      <a:r>
                        <a:rPr lang="id-ID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9096"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14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5.1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Laboratorium harus merupakan </a:t>
                      </a:r>
                      <a:r>
                        <a:rPr lang="id-ID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badan hukum</a:t>
                      </a:r>
                      <a:r>
                        <a:rPr lang="id-ID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, atau bagian tertentu dari badan hukum, </a:t>
                      </a:r>
                      <a:r>
                        <a:rPr lang="id-ID" sz="1400" b="0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yang bertanggung jawab secara hukum atas kegiatan laboratorium. </a:t>
                      </a:r>
                      <a:endParaRPr lang="en-US" sz="1400" b="0" i="0" u="sng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91305"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Laboratorium harus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menetapkan manajemen 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yang memiliki tangggung jawab atas keseluruhan lab.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839096"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Laboratorium harus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mendefinisikan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lingkup kegiatan laboratorium 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yang diclaim sesuai dengan ISO/IEC 17025.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839096"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Kegiatan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laboratorium baik di lab., maupun diluar lab. Harus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sesuai persyartan 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ISO/IEC 17025, customer, regulator, dan lembaga akreditasi.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839096"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Laboratorium harus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mendefinisikan dan mendokumentasikan struktur, tanggung jawab, wewenang, hubungan kerja, dan prosedur – prosedurnya 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sedemikian sehingga </a:t>
                      </a:r>
                      <a:r>
                        <a:rPr lang="id-ID" sz="1400" b="0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implementasi konsisten 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dan hasil valid.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512961"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Persyartan wewenang dan sumberdaya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“Manager Mutu”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839096"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Management lab. 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harus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mengkomunikasikan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efektifitas SM dan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menjaga integritasnya 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jika ada perubahan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60707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587ED69-36C9-45A7-B4F5-A83158BC5A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626EC8-178E-46CB-B5D2-75E4A6E28139}" type="slidenum">
              <a:rPr lang="en-US" smtClean="0"/>
              <a:pPr>
                <a:defRPr/>
              </a:pPr>
              <a:t>102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2400" y="440095"/>
            <a:ext cx="715840" cy="608539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559623" y="642938"/>
            <a:ext cx="0" cy="557212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411840"/>
              </p:ext>
            </p:extLst>
          </p:nvPr>
        </p:nvGraphicFramePr>
        <p:xfrm>
          <a:off x="990599" y="440093"/>
          <a:ext cx="8672888" cy="6085400"/>
        </p:xfrm>
        <a:graphic>
          <a:graphicData uri="http://schemas.openxmlformats.org/drawingml/2006/table">
            <a:tbl>
              <a:tblPr/>
              <a:tblGrid>
                <a:gridCol w="54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63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34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Pasal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Deskripsi</a:t>
                      </a:r>
                      <a:r>
                        <a:rPr lang="id-ID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(teks tebal = point penting, </a:t>
                      </a:r>
                      <a:r>
                        <a:rPr lang="id-ID" sz="1400" b="1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garis bawah = berbeda antara versi 2017 &amp; 2005</a:t>
                      </a:r>
                      <a:r>
                        <a:rPr lang="id-ID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808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Laboratorium harus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menyediakan 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personil, fasilitas, peralatan, system, dan layanan pendukung...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808">
                <a:tc>
                  <a:txBody>
                    <a:bodyPr/>
                    <a:lstStyle/>
                    <a:p>
                      <a:pPr algn="ctr" rtl="0" fontAlgn="t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09814"/>
                  </a:ext>
                </a:extLst>
              </a:tr>
              <a:tr h="303808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Personil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0359480"/>
                  </a:ext>
                </a:extLst>
              </a:tr>
              <a:tr h="303808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6.2.1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Semua personil lab., internal / external harus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tidak memihak, kompeten dan menaati SML.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808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6.2.2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Persyartan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kompetensi harus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didokumentasikan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3808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6.2.3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personil lab harus sesuai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kompetensi 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dan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dievaluasi 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signifikansi penyimpangan kompetensinya.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4068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6.2.4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Management lab harus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mengkomunikasikan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kepada personil tugas,tanggung jawab, dan wewenangnya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808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6.2.5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400" b="0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Laboratorium harus </a:t>
                      </a:r>
                      <a:r>
                        <a:rPr lang="id-ID" sz="1600" b="1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memiliki prosedur – prosedur dan rekaman </a:t>
                      </a:r>
                      <a:r>
                        <a:rPr lang="id-ID" sz="1400" b="0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pengelolaan personel.</a:t>
                      </a:r>
                      <a:endParaRPr lang="fi-FI" sz="1400" b="0" i="0" u="sng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4068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6.2.6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Laboratorium harus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memberi wewenang 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pengembangan, modifikasi, verifikasi, validasi metode, analisa hasil, pelaporan,penijauan, dan otorisasi hasil.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3808">
                <a:tc>
                  <a:txBody>
                    <a:bodyPr/>
                    <a:lstStyle/>
                    <a:p>
                      <a:pPr algn="ctr" rtl="0" fontAlgn="t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9282559"/>
                  </a:ext>
                </a:extLst>
              </a:tr>
              <a:tr h="303808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Kondisi Fasilitas dan Lingkungan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3365039"/>
                  </a:ext>
                </a:extLst>
              </a:tr>
              <a:tr h="524068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6.3.1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Kondisi fasilitas dan lingkungan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harus sesuai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untuk kegiatan lab. dan tidak berpengaruh buruk terhadap keabsahan hasil.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3808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6.3.2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Persyartan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kondisi fasilitas dan lingkungan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harus didokumentasikan.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3808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6.3.3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Kondisi lingkungan harus dipantau, dikendalikan dan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direkam.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3808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6.3.4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Pengendalian fasilitas harus dilaksanakan, dipantau, </a:t>
                      </a:r>
                      <a:r>
                        <a:rPr lang="id-ID" sz="1600" b="1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dan ditinjau secara berkala</a:t>
                      </a:r>
                      <a:r>
                        <a:rPr lang="id-ID" sz="1400" b="0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...</a:t>
                      </a:r>
                      <a:endParaRPr lang="en-US" sz="1400" b="0" i="0" u="sng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24068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6.3.5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Persyartan ISO/IEC 17025 mengenai kondisi fasilitas dan lingkungan juga berlaku untuk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kegiatan diluar lab.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9" name="Rectangle 2">
            <a:extLst>
              <a:ext uri="{FF2B5EF4-FFF2-40B4-BE49-F238E27FC236}">
                <a16:creationId xmlns:a16="http://schemas.microsoft.com/office/drawing/2014/main" id="{B213E9E1-E207-4D3F-AAA9-6DF3217A3E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33861" y="114989"/>
            <a:ext cx="4786363" cy="383101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275" dirty="0"/>
              <a:t>Refreshing </a:t>
            </a:r>
            <a:r>
              <a:rPr lang="en-US" sz="2275" dirty="0" err="1"/>
              <a:t>Persyaratan</a:t>
            </a:r>
            <a:r>
              <a:rPr lang="en-US" sz="2275" dirty="0"/>
              <a:t> ISO</a:t>
            </a:r>
            <a:r>
              <a:rPr lang="id-ID" sz="2275" dirty="0"/>
              <a:t>/IEC 17025</a:t>
            </a:r>
            <a:endParaRPr lang="en-US" sz="2275" dirty="0"/>
          </a:p>
        </p:txBody>
      </p:sp>
    </p:spTree>
    <p:extLst>
      <p:ext uri="{BB962C8B-B14F-4D97-AF65-F5344CB8AC3E}">
        <p14:creationId xmlns:p14="http://schemas.microsoft.com/office/powerpoint/2010/main" val="30281539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1559623" y="584875"/>
            <a:ext cx="0" cy="557212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487801"/>
              </p:ext>
            </p:extLst>
          </p:nvPr>
        </p:nvGraphicFramePr>
        <p:xfrm>
          <a:off x="1094510" y="689244"/>
          <a:ext cx="8467726" cy="5809753"/>
        </p:xfrm>
        <a:graphic>
          <a:graphicData uri="http://schemas.openxmlformats.org/drawingml/2006/table">
            <a:tbl>
              <a:tblPr/>
              <a:tblGrid>
                <a:gridCol w="533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34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39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Pasal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Deskripsi</a:t>
                      </a:r>
                      <a:r>
                        <a:rPr lang="id-ID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(teks tebal = point penting, </a:t>
                      </a:r>
                      <a:r>
                        <a:rPr lang="id-ID" sz="1400" b="1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garis bawah = berbeda antara versi 2017 &amp; 2005</a:t>
                      </a:r>
                      <a:r>
                        <a:rPr lang="id-ID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982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6.4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Peralatan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942901"/>
                  </a:ext>
                </a:extLst>
              </a:tr>
              <a:tr h="321982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6.4.1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Laboratorium harus </a:t>
                      </a:r>
                      <a:r>
                        <a:rPr lang="id-ID" sz="1600" b="1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mempunyai akses</a:t>
                      </a:r>
                      <a:r>
                        <a:rPr lang="id-ID" sz="1600" b="1" i="0" u="sng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pada peralatan yang diperlukan untuk </a:t>
                      </a:r>
                      <a:r>
                        <a:rPr lang="id-ID" sz="1400" b="0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kegiatan lab. 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Dan validitas hasil.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899026"/>
                  </a:ext>
                </a:extLst>
              </a:tr>
              <a:tr h="492717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6.4.2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Persyaratan ISO/IEC 17025 mengenai peralatan juga berlaku untuk peralatan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diluar kendali permanen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laboratorium.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925820"/>
                  </a:ext>
                </a:extLst>
              </a:tr>
              <a:tr h="321982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6.4.3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Laboratorium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harus memiliki prosedur 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pengendalian peralatan.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33370"/>
                  </a:ext>
                </a:extLst>
              </a:tr>
              <a:tr h="436241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6.4.4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Peralatan harus diverifikasi sesuai persyaratan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sebelum ditempatkan atau dikembalikan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ke layanan.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1680669"/>
                  </a:ext>
                </a:extLst>
              </a:tr>
              <a:tr h="321982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6.4.5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Ketelitian / ketidakpastian peralatan untuk pengukuran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harus memadai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3453179"/>
                  </a:ext>
                </a:extLst>
              </a:tr>
              <a:tr h="436241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6.4.6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Peralatan pengukuran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harus dikalibrasi jika 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mempengaruhi hasil dan perlu untuk ketertelusuran.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9705908"/>
                  </a:ext>
                </a:extLst>
              </a:tr>
              <a:tr h="321982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6.4.7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Laboratorium harus menetapkan, meninjau, dan menyesuaikan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program kalibrasi.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806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6.4.8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Peralatan yang dikalibrasi harus diberi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label / identifikasi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lainnya mengenai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masa berlaku kalibrasi.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982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6.4.9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Persyaratan penanganan alat yang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abnormal 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(pembebanan berlebih, kerusakan,dll)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982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6.4.10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Jika diperlukan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pemeriksaan antara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maka harus dilakukan sesuai prosedur.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982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6.4.11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Nilai acuan / faktor koreksi dari kalibrasi harus </a:t>
                      </a:r>
                      <a:r>
                        <a:rPr lang="id-ID" sz="1600" b="1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diupdate dan diterapkan</a:t>
                      </a:r>
                      <a:r>
                        <a:rPr lang="id-ID" sz="1600" b="1" i="0" u="sng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  <a:endParaRPr lang="en-US" sz="1600" b="1" i="0" u="sng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982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6.4.12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Laboratorium harus mencegah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penyetelan peralatan yang tidak diinginkan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1982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6.4.13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Persyaratan rekaman 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peralatan yang mempengaruhi kegiatan laboratorium.   .... </a:t>
                      </a:r>
                      <a:r>
                        <a:rPr lang="id-ID" sz="1400" b="0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f. Dokumentasi reference material.</a:t>
                      </a:r>
                      <a:endParaRPr lang="en-US" sz="1400" b="0" i="0" u="sng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111355-B60C-4CD1-BDED-2564627AF3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626EC8-178E-46CB-B5D2-75E4A6E28139}" type="slidenum">
              <a:rPr lang="en-US" smtClean="0"/>
              <a:pPr>
                <a:defRPr/>
              </a:pPr>
              <a:t>103</a:t>
            </a:fld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D067ECB-B80E-454D-9159-81469F4C75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24200" y="136508"/>
            <a:ext cx="4786363" cy="383101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275" dirty="0"/>
              <a:t>Refreshing </a:t>
            </a:r>
            <a:r>
              <a:rPr lang="en-US" sz="2275" dirty="0" err="1"/>
              <a:t>Persyaratan</a:t>
            </a:r>
            <a:r>
              <a:rPr lang="en-US" sz="2275" dirty="0"/>
              <a:t> ISO</a:t>
            </a:r>
            <a:r>
              <a:rPr lang="id-ID" sz="2275" dirty="0"/>
              <a:t>/IEC 17025</a:t>
            </a:r>
            <a:endParaRPr lang="en-US" sz="2275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0A15FC-95B5-47D0-8D8A-3B94ED421D68}"/>
              </a:ext>
            </a:extLst>
          </p:cNvPr>
          <p:cNvSpPr/>
          <p:nvPr/>
        </p:nvSpPr>
        <p:spPr>
          <a:xfrm>
            <a:off x="146114" y="689238"/>
            <a:ext cx="715840" cy="557212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0702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1559623" y="584875"/>
            <a:ext cx="0" cy="557212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513380"/>
              </p:ext>
            </p:extLst>
          </p:nvPr>
        </p:nvGraphicFramePr>
        <p:xfrm>
          <a:off x="1094510" y="689245"/>
          <a:ext cx="8467726" cy="5036167"/>
        </p:xfrm>
        <a:graphic>
          <a:graphicData uri="http://schemas.openxmlformats.org/drawingml/2006/table">
            <a:tbl>
              <a:tblPr/>
              <a:tblGrid>
                <a:gridCol w="484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82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29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Pasal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Deskripsi</a:t>
                      </a:r>
                      <a:r>
                        <a:rPr lang="id-ID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(teks tebal = point penting, </a:t>
                      </a:r>
                      <a:r>
                        <a:rPr lang="id-ID" sz="1400" b="1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garis bawah = berbeda antara versi 2017 &amp; 2005</a:t>
                      </a:r>
                      <a:r>
                        <a:rPr lang="id-ID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204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Ketertelusuran metrologi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9245082"/>
                  </a:ext>
                </a:extLst>
              </a:tr>
              <a:tr h="421204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6.5.1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Laboratorium harus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menetapkan dan memelihara 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ketertelusuran metrologi </a:t>
                      </a:r>
                      <a:r>
                        <a:rPr lang="id-ID" sz="1400" b="0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menggunakan rantai kalibrasi tidak terputus yang terdokumentasi.</a:t>
                      </a:r>
                      <a:endParaRPr lang="en-US" sz="1400" b="0" i="0" u="sng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1204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6.5.2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Metode 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yang dapat digunakan untuk ketertelusuran ke Sistem Satuan Internasional. </a:t>
                      </a:r>
                    </a:p>
                    <a:p>
                      <a:pPr algn="l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... </a:t>
                      </a:r>
                    </a:p>
                    <a:p>
                      <a:pPr algn="l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b. Nilai bersertifikat dari bahan acuan bersertifikat yang diberikan dari produsen yang kompeten </a:t>
                      </a:r>
                      <a:r>
                        <a:rPr lang="id-ID" sz="1400" b="0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dengan peryataan ketertelusuran metrologi ke SI.</a:t>
                      </a:r>
                      <a:endParaRPr lang="fi-FI" sz="1400" b="0" i="0" u="sng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45880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6.5.3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Bila ketertelusuran metrologi ke satuan SI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tidak dimungkinkan secara teknis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maka harus menunjukkan ketertelusuran keacuan yang sesuai.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21204">
                <a:tc>
                  <a:txBody>
                    <a:bodyPr/>
                    <a:lstStyle/>
                    <a:p>
                      <a:pPr algn="ctr" rtl="0" fontAlgn="t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9426474"/>
                  </a:ext>
                </a:extLst>
              </a:tr>
              <a:tr h="421204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Produk dan jasa yang disediakan secara eksternal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5809145"/>
                  </a:ext>
                </a:extLst>
              </a:tr>
              <a:tr h="421204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6.6.1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Lab. Harus memastikan </a:t>
                      </a:r>
                      <a:r>
                        <a:rPr lang="id-ID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kesesuaian produk dan jasa </a:t>
                      </a:r>
                      <a:r>
                        <a:rPr lang="id-ID" sz="1400" b="0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yang digunakan untuk kegiatan laboratorium, diberikan kepada pelanggan, digunakan untuk mendukung pengoprasian laboratorium.</a:t>
                      </a:r>
                      <a:endParaRPr lang="en-US" sz="1400" b="0" i="0" u="sng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21204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6.6.2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600" b="1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Persyartan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yang harus dicakup dalam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prosedur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pengadaan barang dan jasa.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21204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6.6.3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600" b="1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Persyartan</a:t>
                      </a:r>
                      <a:r>
                        <a:rPr lang="id-ID" sz="1600" b="1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Yang harus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dikomunikasikan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kepada penyedia eksternal.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111355-B60C-4CD1-BDED-2564627AF3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57736" y="6356367"/>
            <a:ext cx="2311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626EC8-178E-46CB-B5D2-75E4A6E28139}" type="slidenum">
              <a:rPr kumimoji="0" lang="en-US" sz="975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sz="975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D067ECB-B80E-454D-9159-81469F4C75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24200" y="136508"/>
            <a:ext cx="4786363" cy="383101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275" dirty="0"/>
              <a:t>Refreshing </a:t>
            </a:r>
            <a:r>
              <a:rPr lang="en-US" sz="2275" dirty="0" err="1"/>
              <a:t>Persyaratan</a:t>
            </a:r>
            <a:r>
              <a:rPr lang="en-US" sz="2275" dirty="0"/>
              <a:t> ISO</a:t>
            </a:r>
            <a:r>
              <a:rPr lang="id-ID" sz="2275" dirty="0"/>
              <a:t>/IEC 17025</a:t>
            </a:r>
            <a:endParaRPr lang="en-US" sz="2275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FE272B-9983-46A4-8CE2-3541D063A4DB}"/>
              </a:ext>
            </a:extLst>
          </p:cNvPr>
          <p:cNvSpPr/>
          <p:nvPr/>
        </p:nvSpPr>
        <p:spPr>
          <a:xfrm>
            <a:off x="152400" y="689245"/>
            <a:ext cx="715840" cy="557212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007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1559623" y="584875"/>
            <a:ext cx="0" cy="557212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504704"/>
              </p:ext>
            </p:extLst>
          </p:nvPr>
        </p:nvGraphicFramePr>
        <p:xfrm>
          <a:off x="1094510" y="394918"/>
          <a:ext cx="8467726" cy="5842274"/>
        </p:xfrm>
        <a:graphic>
          <a:graphicData uri="http://schemas.openxmlformats.org/drawingml/2006/table">
            <a:tbl>
              <a:tblPr/>
              <a:tblGrid>
                <a:gridCol w="533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34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03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Pasal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Deskripsi</a:t>
                      </a:r>
                      <a:r>
                        <a:rPr lang="id-ID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(teks tebal = point penting, </a:t>
                      </a:r>
                      <a:r>
                        <a:rPr lang="id-ID" sz="1400" b="1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garis bawah = berbeda antara versi 2017 &amp; 2005</a:t>
                      </a:r>
                      <a:r>
                        <a:rPr lang="id-ID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031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Kaji ulang permintaan, tender dan kontrak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942901"/>
                  </a:ext>
                </a:extLst>
              </a:tr>
              <a:tr h="461591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7.1.1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Persyartan prosedur 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kaji ulang permintaan, tendder, dan kontrak. </a:t>
                      </a:r>
                      <a:r>
                        <a:rPr lang="id-ID" sz="1400" b="0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Kegiatan yang perlu disubkonkan harus memberitahu dan mendapat persetujuan pelanggan.</a:t>
                      </a:r>
                      <a:endParaRPr lang="en-US" sz="1400" b="0" i="0" u="sng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899026"/>
                  </a:ext>
                </a:extLst>
              </a:tr>
              <a:tr h="249320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7.1.2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Lab. harus memberitahu pelanggan jika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metode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yang diminta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tidak tepat / kadaluarsa.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925820"/>
                  </a:ext>
                </a:extLst>
              </a:tr>
              <a:tr h="255031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7.1.3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400" b="0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Persyartan </a:t>
                      </a:r>
                      <a:r>
                        <a:rPr lang="id-ID" sz="1600" b="1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kriteria untuk pernyataan kesesuaian </a:t>
                      </a:r>
                      <a:r>
                        <a:rPr lang="id-ID" sz="1400" b="0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jika diminta pelanggan.</a:t>
                      </a:r>
                      <a:endParaRPr lang="en-US" sz="1400" b="0" i="0" u="sng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33370"/>
                  </a:ext>
                </a:extLst>
              </a:tr>
              <a:tr h="734512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7.1.4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Setiap perbedaan dengan permintaan, tender / kontrak harus diselesaikan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sebelum kegiatan laboratorium dimulai. </a:t>
                      </a:r>
                      <a:r>
                        <a:rPr lang="id-ID" sz="1600" b="0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Penyimpangan yang diminta pelanggan tidak boleh mempengaruhi integritas lab. dan validitas hasil.</a:t>
                      </a:r>
                      <a:endParaRPr lang="en-US" sz="1600" b="0" i="0" u="sng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1680669"/>
                  </a:ext>
                </a:extLst>
              </a:tr>
              <a:tr h="255031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7.1.5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Planggan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harus diberitahu 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mengenai penyimpangan kontrak.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3453179"/>
                  </a:ext>
                </a:extLst>
              </a:tr>
              <a:tr h="255031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7.1.6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Persyartan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perubahan kontrak 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setelah kegiatan dimulai.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9705908"/>
                  </a:ext>
                </a:extLst>
              </a:tr>
              <a:tr h="462481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7.1.7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Laboratorium harus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bekerjasama dengan pelanggan 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dalam klarifikasi permintaan dan pemantauan kinerja laboratorium.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316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7.1.8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Rekaman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kaji ulang harus disimpan.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714">
                <a:tc>
                  <a:txBody>
                    <a:bodyPr/>
                    <a:lstStyle/>
                    <a:p>
                      <a:pPr algn="ctr" rtl="0" fontAlgn="t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301695"/>
                  </a:ext>
                </a:extLst>
              </a:tr>
              <a:tr h="255031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Pemilihan, verifikasi, dan validasi metode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645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7.2.1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600" b="1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Pemilihan dan Verifikasi Metode</a:t>
                      </a:r>
                      <a:endParaRPr lang="en-US" sz="1400" b="0" i="0" u="sng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031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7.2.2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600" b="1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Validasi metode</a:t>
                      </a:r>
                      <a:endParaRPr lang="en-US" sz="1600" b="1" i="0" u="sng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864">
                <a:tc>
                  <a:txBody>
                    <a:bodyPr/>
                    <a:lstStyle/>
                    <a:p>
                      <a:pPr algn="ctr" rtl="0" fontAlgn="t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6172353"/>
                  </a:ext>
                </a:extLst>
              </a:tr>
              <a:tr h="255031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Pengambilan contoh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5031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7.3.1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Laboratorium harus memiliki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rencana dan metode 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pengambilan contoh.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031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7.3.2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600" b="1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Persyartan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metode 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pengambilan contoh.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019325"/>
                  </a:ext>
                </a:extLst>
              </a:tr>
              <a:tr h="255031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7.3.3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600" b="1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Persyartan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rekaman 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pengambilan contoh yang harus disimpan.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4536152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111355-B60C-4CD1-BDED-2564627AF3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626EC8-178E-46CB-B5D2-75E4A6E28139}" type="slidenum">
              <a:rPr kumimoji="0" lang="en-US" sz="975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sz="975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D067ECB-B80E-454D-9159-81469F4C75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1073" y="11817"/>
            <a:ext cx="4786363" cy="383101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275" dirty="0"/>
              <a:t>Refreshing </a:t>
            </a:r>
            <a:r>
              <a:rPr lang="en-US" sz="2275" dirty="0" err="1"/>
              <a:t>Persyaratan</a:t>
            </a:r>
            <a:r>
              <a:rPr lang="en-US" sz="2275" dirty="0"/>
              <a:t> ISO</a:t>
            </a:r>
            <a:r>
              <a:rPr lang="id-ID" sz="2275" dirty="0"/>
              <a:t>/IEC 17025</a:t>
            </a:r>
            <a:endParaRPr lang="en-US" sz="2275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0A15FC-95B5-47D0-8D8A-3B94ED421D68}"/>
              </a:ext>
            </a:extLst>
          </p:cNvPr>
          <p:cNvSpPr/>
          <p:nvPr/>
        </p:nvSpPr>
        <p:spPr>
          <a:xfrm>
            <a:off x="146114" y="394918"/>
            <a:ext cx="715840" cy="58422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10392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1559623" y="584875"/>
            <a:ext cx="0" cy="557212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637460"/>
              </p:ext>
            </p:extLst>
          </p:nvPr>
        </p:nvGraphicFramePr>
        <p:xfrm>
          <a:off x="1094510" y="689245"/>
          <a:ext cx="8467726" cy="5667121"/>
        </p:xfrm>
        <a:graphic>
          <a:graphicData uri="http://schemas.openxmlformats.org/drawingml/2006/table">
            <a:tbl>
              <a:tblPr/>
              <a:tblGrid>
                <a:gridCol w="533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34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2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Pasal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Deskripsi</a:t>
                      </a:r>
                      <a:r>
                        <a:rPr lang="id-ID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(teks tebal = point penting, </a:t>
                      </a:r>
                      <a:r>
                        <a:rPr lang="id-ID" sz="1400" b="1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garis bawah = berbeda antara versi 2017 &amp; 2005</a:t>
                      </a:r>
                      <a:r>
                        <a:rPr lang="id-ID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203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7.4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Penanganan barang uji / kalibrasi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942901"/>
                  </a:ext>
                </a:extLst>
              </a:tr>
              <a:tr h="330203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7.4.1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Laboratorium harus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memiliki prosedur 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penanganan barang uji / kalibrasi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899026"/>
                  </a:ext>
                </a:extLst>
              </a:tr>
              <a:tr h="349364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7.4.2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Laboratorium harus memiliki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sistem identifikasi 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barang uji / kalibrasi yang jelas.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925820"/>
                  </a:ext>
                </a:extLst>
              </a:tr>
              <a:tr h="472690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7.4.3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Penyimpangan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barang uji / kalibrasi dari spesifikasi tertentu harus di rekam dan bila meragukan dikonsultasikan dengan pelanggan sebelum melanjutkan proses.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33370"/>
                  </a:ext>
                </a:extLst>
              </a:tr>
              <a:tr h="472690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7.4.4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Jika barang perlu disimpan dalam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kondisi lingkungan tertentu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maka harus kondisi ini harus dipelihara, dipantau, dan direkam.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1680669"/>
                  </a:ext>
                </a:extLst>
              </a:tr>
              <a:tr h="330203">
                <a:tc>
                  <a:txBody>
                    <a:bodyPr/>
                    <a:lstStyle/>
                    <a:p>
                      <a:pPr algn="ctr" rtl="0" fontAlgn="t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endParaRPr lang="nl-NL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5202419"/>
                  </a:ext>
                </a:extLst>
              </a:tr>
              <a:tr h="330203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7.5 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Rekaman teknis</a:t>
                      </a:r>
                      <a:endParaRPr lang="nl-NL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3453179"/>
                  </a:ext>
                </a:extLst>
              </a:tr>
              <a:tr h="330203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7.5.1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Persyartan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muatan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rekaman teknis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9705908"/>
                  </a:ext>
                </a:extLst>
              </a:tr>
              <a:tr h="330203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7.5.2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400" b="0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Persyartan </a:t>
                      </a:r>
                      <a:r>
                        <a:rPr lang="id-ID" sz="1600" b="1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perubahan</a:t>
                      </a:r>
                      <a:r>
                        <a:rPr lang="id-ID" sz="1400" b="0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 rekaman teknis</a:t>
                      </a:r>
                      <a:endParaRPr lang="en-US" sz="1400" b="0" i="0" u="sng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396">
                <a:tc>
                  <a:txBody>
                    <a:bodyPr/>
                    <a:lstStyle/>
                    <a:p>
                      <a:pPr algn="ctr" rtl="0" fontAlgn="t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173610"/>
                  </a:ext>
                </a:extLst>
              </a:tr>
              <a:tr h="375396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Evaluasi ketidakpastian pengukuran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203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7.6.1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Laboratorium harus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mengidentifikasi 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kontribusi terhadap ketidakpastian pengukuran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3601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7.6.2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Laboratorium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yang melakukan kalibrasi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termasuk untuk peralatannya sendiri harus mengevaluasi ketidakpastian pengukuran untuk semua kalibrasi.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3601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7.6.3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Laboratorium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yang melakukan pengujian 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harus mengevaluasi semua ketidakpastian pengukuran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111355-B60C-4CD1-BDED-2564627AF3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626EC8-178E-46CB-B5D2-75E4A6E28139}" type="slidenum">
              <a:rPr kumimoji="0" lang="en-US" sz="975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US" sz="975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D067ECB-B80E-454D-9159-81469F4C75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24200" y="136508"/>
            <a:ext cx="4786363" cy="383101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275" dirty="0"/>
              <a:t>Refreshing </a:t>
            </a:r>
            <a:r>
              <a:rPr lang="en-US" sz="2275" dirty="0" err="1"/>
              <a:t>Persyaratan</a:t>
            </a:r>
            <a:r>
              <a:rPr lang="en-US" sz="2275" dirty="0"/>
              <a:t> ISO</a:t>
            </a:r>
            <a:r>
              <a:rPr lang="id-ID" sz="2275" dirty="0"/>
              <a:t>/IEC 17025</a:t>
            </a:r>
            <a:endParaRPr lang="en-US" sz="2275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0A15FC-95B5-47D0-8D8A-3B94ED421D68}"/>
              </a:ext>
            </a:extLst>
          </p:cNvPr>
          <p:cNvSpPr/>
          <p:nvPr/>
        </p:nvSpPr>
        <p:spPr>
          <a:xfrm>
            <a:off x="146114" y="689238"/>
            <a:ext cx="715840" cy="575509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38760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1559623" y="584875"/>
            <a:ext cx="0" cy="557212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731"/>
              </p:ext>
            </p:extLst>
          </p:nvPr>
        </p:nvGraphicFramePr>
        <p:xfrm>
          <a:off x="1094510" y="689245"/>
          <a:ext cx="8467726" cy="5765688"/>
        </p:xfrm>
        <a:graphic>
          <a:graphicData uri="http://schemas.openxmlformats.org/drawingml/2006/table">
            <a:tbl>
              <a:tblPr/>
              <a:tblGrid>
                <a:gridCol w="533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34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8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Pasal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Deskripsi</a:t>
                      </a:r>
                      <a:r>
                        <a:rPr lang="id-ID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(teks tebal = point penting, </a:t>
                      </a:r>
                      <a:r>
                        <a:rPr lang="id-ID" sz="1400" b="1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garis bawah = berbeda antara versi 2017 &amp; 2005</a:t>
                      </a:r>
                      <a:r>
                        <a:rPr lang="id-ID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206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7.7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Pemastian keabsahan hasil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942901"/>
                  </a:ext>
                </a:extLst>
              </a:tr>
              <a:tr h="488965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7.7.1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Laboratorium harus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memiliki prosedur 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untuk memantau keabsahan hasilnya.</a:t>
                      </a:r>
                      <a:r>
                        <a:rPr lang="id-ID" sz="1400" b="0" i="0" u="sng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id-ID" sz="1600" b="1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Persyartan</a:t>
                      </a:r>
                      <a:r>
                        <a:rPr lang="id-ID" sz="1600" b="1" i="0" u="sng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cakupan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pemantauan hasil.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899026"/>
                  </a:ext>
                </a:extLst>
              </a:tr>
              <a:tr h="534377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7.7.2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Laboratorium harus memantau kinerjanya dengan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membandingkannya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dengan hasil dari laboratorium lain, jika tersedia dan sesuai. </a:t>
                      </a:r>
                      <a:r>
                        <a:rPr lang="id-ID" sz="14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Hal ini harus teencana dan dikajiulang.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925820"/>
                  </a:ext>
                </a:extLst>
              </a:tr>
              <a:tr h="458823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7.7.3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Data dari kegiatan pemantauan harus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dianalisis, </a:t>
                      </a:r>
                      <a:r>
                        <a:rPr lang="id-ID" sz="1600" b="1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digunakan </a:t>
                      </a:r>
                      <a:r>
                        <a:rPr lang="id-ID" sz="1400" b="0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untuk mengendalikan, dan jika dapat diterapkan, meningkatkan kegiatan laboratorium.</a:t>
                      </a:r>
                      <a:endParaRPr lang="en-US" sz="1400" b="0" i="0" u="sng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33370"/>
                  </a:ext>
                </a:extLst>
              </a:tr>
              <a:tr h="349206">
                <a:tc>
                  <a:txBody>
                    <a:bodyPr/>
                    <a:lstStyle/>
                    <a:p>
                      <a:pPr algn="ctr" rtl="0" fontAlgn="t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0010423"/>
                  </a:ext>
                </a:extLst>
              </a:tr>
              <a:tr h="349206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Pelaporan hasil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1680669"/>
                  </a:ext>
                </a:extLst>
              </a:tr>
              <a:tr h="349206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7.8.1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Persaran umum</a:t>
                      </a: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 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Dikaji ulang, akurat, jelas, tidak ambigu,objektif, dst.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3453179"/>
                  </a:ext>
                </a:extLst>
              </a:tr>
              <a:tr h="349206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7.8.2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600" b="1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Persyaratan umum untuk laporan </a:t>
                      </a:r>
                      <a:r>
                        <a:rPr lang="id-ID" sz="1400" b="0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(pengujian, kalibrasi atau pengambilan contoh)</a:t>
                      </a:r>
                      <a:endParaRPr lang="en-US" sz="1400" b="0" i="0" u="sng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9705908"/>
                  </a:ext>
                </a:extLst>
              </a:tr>
              <a:tr h="349206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7.8.3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600" b="1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Persyartan khusus untuk laporan pengujian</a:t>
                      </a:r>
                      <a:endParaRPr lang="en-US" sz="1600" b="1" i="0" u="sng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002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7.8.4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600" b="1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Persyaratan khusus untuk sertifikat kalibrasi</a:t>
                      </a:r>
                      <a:endParaRPr lang="en-US" sz="1600" b="1" i="0" u="sng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206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7.8.5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600" b="1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Pelaporan pengambilan contoh – persyartan khusus</a:t>
                      </a:r>
                      <a:endParaRPr lang="en-US" sz="1600" b="1" i="0" u="sng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206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7.8.6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600" b="1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Pelaporan pernyataan kesesuaian</a:t>
                      </a:r>
                      <a:endParaRPr lang="en-US" sz="1600" b="1" i="0" u="sng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206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7.8.7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600" b="1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Pelaporan pendapat dan interpretasi</a:t>
                      </a:r>
                      <a:endParaRPr lang="en-US" sz="1600" b="1" i="0" u="sng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206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7.8.8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600" b="1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Amandemen terhadap laporan</a:t>
                      </a:r>
                      <a:endParaRPr lang="en-US" sz="1600" b="1" i="0" u="sng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111355-B60C-4CD1-BDED-2564627AF3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626EC8-178E-46CB-B5D2-75E4A6E28139}" type="slidenum">
              <a:rPr kumimoji="0" lang="en-US" sz="975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US" sz="975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D067ECB-B80E-454D-9159-81469F4C75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24200" y="136508"/>
            <a:ext cx="4786363" cy="383101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275" dirty="0"/>
              <a:t>Refreshing </a:t>
            </a:r>
            <a:r>
              <a:rPr lang="en-US" sz="2275" dirty="0" err="1"/>
              <a:t>Persyaratan</a:t>
            </a:r>
            <a:r>
              <a:rPr lang="en-US" sz="2275" dirty="0"/>
              <a:t> ISO</a:t>
            </a:r>
            <a:r>
              <a:rPr lang="id-ID" sz="2275" dirty="0"/>
              <a:t>/IEC 17025</a:t>
            </a:r>
            <a:endParaRPr lang="en-US" sz="2275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0A15FC-95B5-47D0-8D8A-3B94ED421D68}"/>
              </a:ext>
            </a:extLst>
          </p:cNvPr>
          <p:cNvSpPr/>
          <p:nvPr/>
        </p:nvSpPr>
        <p:spPr>
          <a:xfrm>
            <a:off x="146114" y="689238"/>
            <a:ext cx="715840" cy="576568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26521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1559623" y="584875"/>
            <a:ext cx="0" cy="557212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799929"/>
              </p:ext>
            </p:extLst>
          </p:nvPr>
        </p:nvGraphicFramePr>
        <p:xfrm>
          <a:off x="1094510" y="689245"/>
          <a:ext cx="8467726" cy="5777865"/>
        </p:xfrm>
        <a:graphic>
          <a:graphicData uri="http://schemas.openxmlformats.org/drawingml/2006/table">
            <a:tbl>
              <a:tblPr/>
              <a:tblGrid>
                <a:gridCol w="533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34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8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Pasal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Deskripsi</a:t>
                      </a:r>
                      <a:r>
                        <a:rPr lang="id-ID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(teks tebal = point penting, </a:t>
                      </a:r>
                      <a:r>
                        <a:rPr lang="id-ID" sz="1400" b="1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garis bawah = berbeda antara versi 2017 &amp; 2005</a:t>
                      </a:r>
                      <a:r>
                        <a:rPr lang="id-ID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852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7.9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Pengaduan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942901"/>
                  </a:ext>
                </a:extLst>
              </a:tr>
              <a:tr h="342852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7.9.1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Laboratorium harus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memiliki proses 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pengaduan terdokumentasi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899026"/>
                  </a:ext>
                </a:extLst>
              </a:tr>
              <a:tr h="524650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7.9.2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400" b="0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Deskripsi tentang proses penanganan pengaduan </a:t>
                      </a:r>
                      <a:r>
                        <a:rPr lang="id-ID" sz="1600" b="1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harus tersedia bagi pihak yang berkepen</a:t>
                      </a:r>
                      <a:r>
                        <a:rPr lang="id-ID" sz="1400" b="0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tingan berdasarkan permintaan.</a:t>
                      </a:r>
                      <a:endParaRPr lang="en-US" sz="1400" b="0" i="0" u="sng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925820"/>
                  </a:ext>
                </a:extLst>
              </a:tr>
              <a:tr h="342852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7.9.3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600" b="1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Metode</a:t>
                      </a:r>
                      <a:r>
                        <a:rPr lang="id-ID" sz="1400" b="0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 yang harus dicakup dalam proses penanganan pengaduan</a:t>
                      </a:r>
                      <a:endParaRPr lang="en-US" sz="1400" b="0" i="0" u="sng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33370"/>
                  </a:ext>
                </a:extLst>
              </a:tr>
              <a:tr h="463957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7.9.4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400" b="0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Laboratorium yang menerima pengaduan harus </a:t>
                      </a:r>
                      <a:r>
                        <a:rPr lang="id-ID" sz="1600" b="1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mengumpulkan dan memverifikasi </a:t>
                      </a:r>
                      <a:r>
                        <a:rPr lang="id-ID" sz="1400" b="0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semua informasi yang dibutuhkan untuk memvalidasi pengaduan.</a:t>
                      </a:r>
                      <a:endParaRPr lang="en-US" sz="1400" b="0" i="0" u="sng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1680669"/>
                  </a:ext>
                </a:extLst>
              </a:tr>
              <a:tr h="494437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7.9.5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400" b="0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Bila memungkinkan, laboratorium harus </a:t>
                      </a:r>
                      <a:r>
                        <a:rPr lang="id-ID" sz="1600" b="1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mengakui penerimaan </a:t>
                      </a:r>
                      <a:r>
                        <a:rPr lang="id-ID" sz="1400" b="0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pengaduan, dan memberikan </a:t>
                      </a:r>
                      <a:r>
                        <a:rPr lang="id-ID" sz="1600" b="1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laporan kemajuan </a:t>
                      </a:r>
                      <a:r>
                        <a:rPr lang="id-ID" sz="1400" b="0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dan hasilnya kepada pelapor.</a:t>
                      </a:r>
                      <a:endParaRPr lang="nl-NL" sz="1400" b="0" i="0" u="sng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3453179"/>
                  </a:ext>
                </a:extLst>
              </a:tr>
              <a:tr h="463957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7.9.6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400" b="0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Hasil yang akan dilkomunikasikan kepada pelapor harus dibuat oleh, atau dikajiulang dan disetujui oleh </a:t>
                      </a:r>
                      <a:r>
                        <a:rPr lang="id-ID" sz="1600" b="1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individu yang tidak terlibat </a:t>
                      </a:r>
                      <a:r>
                        <a:rPr lang="id-ID" sz="1400" b="0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dalam kegiatan laboratorium asli yang berkaitan</a:t>
                      </a:r>
                      <a:endParaRPr lang="en-US" sz="1400" b="0" i="0" u="sng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9705908"/>
                  </a:ext>
                </a:extLst>
              </a:tr>
              <a:tr h="495331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7.9.7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400" b="0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Bila memungkinkan, laboratorium harus menyampaikan pemberitahuan resmi tentang </a:t>
                      </a:r>
                      <a:r>
                        <a:rPr lang="id-ID" sz="1600" b="1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akhir penanganan pengaduan</a:t>
                      </a:r>
                      <a:r>
                        <a:rPr lang="id-ID" sz="1400" b="0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 kepada pelapor.</a:t>
                      </a:r>
                      <a:endParaRPr lang="en-US" sz="1400" b="0" i="0" u="sng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776">
                <a:tc>
                  <a:txBody>
                    <a:bodyPr/>
                    <a:lstStyle/>
                    <a:p>
                      <a:pPr algn="ctr" rtl="0" fontAlgn="t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907345"/>
                  </a:ext>
                </a:extLst>
              </a:tr>
              <a:tr h="389776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7.10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Pekerjaan tidak sesuai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851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7.10.1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Laboratorium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harus memiliki prosedur 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untuk penaganan pekerjaan tidak sesuai, dan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detail 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yang harus dipastikan.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852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7.10.2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400" b="0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Laboratorium harus </a:t>
                      </a:r>
                      <a:r>
                        <a:rPr lang="id-ID" sz="1600" b="1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menyimpan rekaman</a:t>
                      </a:r>
                      <a:r>
                        <a:rPr lang="id-ID" sz="1400" b="0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 pekerjaan tidak sesuai dan tindakannya.</a:t>
                      </a:r>
                      <a:endParaRPr lang="en-US" sz="1400" b="0" i="0" u="sng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852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7.10.3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600" b="1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Persyartan evaluasi </a:t>
                      </a:r>
                      <a:r>
                        <a:rPr lang="id-ID" sz="1400" b="0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pekerjaan tidak sesuai</a:t>
                      </a:r>
                      <a:endParaRPr lang="en-US" sz="1400" b="0" i="0" u="sng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111355-B60C-4CD1-BDED-2564627AF3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626EC8-178E-46CB-B5D2-75E4A6E28139}" type="slidenum">
              <a:rPr kumimoji="0" lang="en-US" sz="975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US" sz="975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D067ECB-B80E-454D-9159-81469F4C75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24200" y="136508"/>
            <a:ext cx="4786363" cy="383101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275" dirty="0"/>
              <a:t>Refreshing </a:t>
            </a:r>
            <a:r>
              <a:rPr lang="en-US" sz="2275" dirty="0" err="1"/>
              <a:t>Persyaratan</a:t>
            </a:r>
            <a:r>
              <a:rPr lang="en-US" sz="2275" dirty="0"/>
              <a:t> ISO</a:t>
            </a:r>
            <a:r>
              <a:rPr lang="id-ID" sz="2275" dirty="0"/>
              <a:t>/IEC 17025</a:t>
            </a:r>
            <a:endParaRPr lang="en-US" sz="2275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0A15FC-95B5-47D0-8D8A-3B94ED421D68}"/>
              </a:ext>
            </a:extLst>
          </p:cNvPr>
          <p:cNvSpPr/>
          <p:nvPr/>
        </p:nvSpPr>
        <p:spPr>
          <a:xfrm>
            <a:off x="146114" y="689237"/>
            <a:ext cx="715840" cy="577786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36854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1559623" y="584875"/>
            <a:ext cx="0" cy="557212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745096"/>
              </p:ext>
            </p:extLst>
          </p:nvPr>
        </p:nvGraphicFramePr>
        <p:xfrm>
          <a:off x="1094510" y="689244"/>
          <a:ext cx="8467726" cy="3758063"/>
        </p:xfrm>
        <a:graphic>
          <a:graphicData uri="http://schemas.openxmlformats.org/drawingml/2006/table">
            <a:tbl>
              <a:tblPr/>
              <a:tblGrid>
                <a:gridCol w="533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34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9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Pasal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Deskripsi</a:t>
                      </a:r>
                      <a:r>
                        <a:rPr lang="id-ID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(teks tebal = point penting, </a:t>
                      </a:r>
                      <a:r>
                        <a:rPr lang="id-ID" sz="1400" b="1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garis bawah = berbeda antara versi 2017 &amp; 2005</a:t>
                      </a:r>
                      <a:r>
                        <a:rPr lang="id-ID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216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7.11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Pengendlian data dan management informasi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942901"/>
                  </a:ext>
                </a:extLst>
              </a:tr>
              <a:tr h="519273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7.11.1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Laboratorium harus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memiliki akses 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pada data dan informasi yang dibutuhkan untuk melaksanakan kegiatan laboratorium.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899026"/>
                  </a:ext>
                </a:extLst>
              </a:tr>
              <a:tr h="627738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7.11.2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Validasi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sistem management informasi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925820"/>
                  </a:ext>
                </a:extLst>
              </a:tr>
              <a:tr h="410216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7.11.3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Persyaratan detail 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sistem management informasi laboratorium.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33370"/>
                  </a:ext>
                </a:extLst>
              </a:tr>
              <a:tr h="519273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7.11.4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Persyaratan ISO/IEC 17025 mengenai sistem management informasi harus dipenuhi jika dikelola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dari luar lokasi / oleh penyedia eksternal.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1680669"/>
                  </a:ext>
                </a:extLst>
              </a:tr>
              <a:tr h="410216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7.11.5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400" b="0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Dokumen sistem management laboratorium harus </a:t>
                      </a:r>
                      <a:r>
                        <a:rPr lang="id-ID" sz="1600" b="1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tersedia dengan mudah </a:t>
                      </a:r>
                      <a:r>
                        <a:rPr lang="id-ID" sz="1400" b="0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bagi personil.</a:t>
                      </a:r>
                      <a:endParaRPr lang="nl-NL" sz="1400" b="0" i="0" u="sng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3453179"/>
                  </a:ext>
                </a:extLst>
              </a:tr>
              <a:tr h="410216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7.11.6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400" b="0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Perhitungan dan pemindahan data </a:t>
                      </a:r>
                      <a:r>
                        <a:rPr lang="id-ID" sz="1600" b="1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harus diperiksa</a:t>
                      </a:r>
                      <a:r>
                        <a:rPr lang="id-ID" sz="1400" b="0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 secara tepat dan sistematik</a:t>
                      </a:r>
                      <a:endParaRPr lang="en-US" sz="1400" b="0" i="0" u="sng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9705908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111355-B60C-4CD1-BDED-2564627AF3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626EC8-178E-46CB-B5D2-75E4A6E28139}" type="slidenum">
              <a:rPr kumimoji="0" lang="en-US" sz="975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US" sz="975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D067ECB-B80E-454D-9159-81469F4C75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24200" y="136508"/>
            <a:ext cx="4786363" cy="383101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275" dirty="0"/>
              <a:t>Refreshing </a:t>
            </a:r>
            <a:r>
              <a:rPr lang="en-US" sz="2275" dirty="0" err="1"/>
              <a:t>Persyaratan</a:t>
            </a:r>
            <a:r>
              <a:rPr lang="en-US" sz="2275" dirty="0"/>
              <a:t> ISO</a:t>
            </a:r>
            <a:r>
              <a:rPr lang="id-ID" sz="2275" dirty="0"/>
              <a:t>/IEC 17025</a:t>
            </a:r>
            <a:endParaRPr lang="en-US" sz="2275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0A15FC-95B5-47D0-8D8A-3B94ED421D68}"/>
              </a:ext>
            </a:extLst>
          </p:cNvPr>
          <p:cNvSpPr/>
          <p:nvPr/>
        </p:nvSpPr>
        <p:spPr>
          <a:xfrm>
            <a:off x="146114" y="689238"/>
            <a:ext cx="715840" cy="575509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92382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33321" y="553546"/>
            <a:ext cx="653454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err="1">
                <a:solidFill>
                  <a:srgbClr val="0070C0"/>
                </a:solidFill>
                <a:latin typeface="Impact" panose="020B0806030902050204" pitchFamily="34" charset="0"/>
              </a:rPr>
              <a:t>Sistem</a:t>
            </a:r>
            <a:r>
              <a:rPr lang="en-US" sz="4800" b="1" dirty="0">
                <a:solidFill>
                  <a:srgbClr val="0070C0"/>
                </a:solidFill>
                <a:latin typeface="Impact" panose="020B0806030902050204" pitchFamily="34" charset="0"/>
              </a:rPr>
              <a:t> Audit yang </a:t>
            </a:r>
            <a:r>
              <a:rPr lang="en-US" sz="4800" b="1" dirty="0" err="1">
                <a:solidFill>
                  <a:srgbClr val="0070C0"/>
                </a:solidFill>
                <a:latin typeface="Impact" panose="020B0806030902050204" pitchFamily="34" charset="0"/>
              </a:rPr>
              <a:t>Efektif</a:t>
            </a:r>
            <a:endParaRPr lang="en-US" sz="4800" dirty="0">
              <a:solidFill>
                <a:srgbClr val="0070C0"/>
              </a:solidFill>
              <a:latin typeface="Impact" panose="020B080603090205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0" y="1484784"/>
            <a:ext cx="57980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8920" r="-1"/>
          <a:stretch/>
        </p:blipFill>
        <p:spPr>
          <a:xfrm>
            <a:off x="0" y="-31077"/>
            <a:ext cx="3744416" cy="6889077"/>
          </a:xfrm>
          <a:prstGeom prst="rect">
            <a:avLst/>
          </a:prstGeom>
        </p:spPr>
      </p:pic>
      <p:sp>
        <p:nvSpPr>
          <p:cNvPr id="36867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2432720" y="1663838"/>
            <a:ext cx="7306786" cy="4679950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ct val="70000"/>
              </a:spcAft>
              <a:buClr>
                <a:schemeClr val="tx1"/>
              </a:buClr>
              <a:buFont typeface="Monotype Sorts" charset="2"/>
              <a:buNone/>
            </a:pPr>
            <a:r>
              <a:rPr lang="en-US" sz="2400" dirty="0" err="1"/>
              <a:t>Beberapa</a:t>
            </a:r>
            <a:r>
              <a:rPr lang="en-US" sz="2400" dirty="0"/>
              <a:t> </a:t>
            </a:r>
            <a:r>
              <a:rPr lang="en-US" sz="2400" i="1" dirty="0"/>
              <a:t>critical elements</a:t>
            </a:r>
            <a:r>
              <a:rPr lang="en-US" sz="2400" dirty="0"/>
              <a:t> yang </a:t>
            </a:r>
            <a:r>
              <a:rPr lang="en-US" sz="2400" dirty="0" err="1"/>
              <a:t>harus</a:t>
            </a:r>
            <a:r>
              <a:rPr lang="en-US" sz="2400" dirty="0"/>
              <a:t> </a:t>
            </a:r>
            <a:r>
              <a:rPr lang="en-US" sz="2400" dirty="0" err="1"/>
              <a:t>diperhatikan</a:t>
            </a:r>
            <a:r>
              <a:rPr lang="en-US" sz="2400" dirty="0"/>
              <a:t> </a:t>
            </a:r>
            <a:r>
              <a:rPr lang="en-US" sz="2400" dirty="0" err="1"/>
              <a:t>a.l</a:t>
            </a:r>
            <a:r>
              <a:rPr lang="en-US" sz="2400" dirty="0"/>
              <a:t>;</a:t>
            </a:r>
          </a:p>
          <a:p>
            <a:pPr eaLnBrk="1" hangingPunct="1">
              <a:lnSpc>
                <a:spcPct val="90000"/>
              </a:lnSpc>
              <a:spcAft>
                <a:spcPct val="70000"/>
              </a:spcAft>
              <a:buClr>
                <a:schemeClr val="tx1"/>
              </a:buClr>
              <a:buFont typeface="Wingdings" pitchFamily="2" charset="2"/>
              <a:buChar char="n"/>
            </a:pPr>
            <a:r>
              <a:rPr lang="en-US" sz="2000" dirty="0" err="1"/>
              <a:t>Akses</a:t>
            </a:r>
            <a:r>
              <a:rPr lang="en-US" sz="2000" dirty="0"/>
              <a:t> </a:t>
            </a:r>
            <a:r>
              <a:rPr lang="en-US" sz="2000" dirty="0" err="1"/>
              <a:t>kepada</a:t>
            </a:r>
            <a:r>
              <a:rPr lang="en-US" sz="2000" dirty="0"/>
              <a:t> Management level - </a:t>
            </a:r>
            <a:r>
              <a:rPr lang="en-US" sz="2000" i="1" dirty="0"/>
              <a:t>Total Management support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komitmen</a:t>
            </a:r>
            <a:endParaRPr lang="en-US" sz="2000" dirty="0"/>
          </a:p>
          <a:p>
            <a:pPr eaLnBrk="1" hangingPunct="1">
              <a:lnSpc>
                <a:spcPct val="60000"/>
              </a:lnSpc>
              <a:spcAft>
                <a:spcPct val="70000"/>
              </a:spcAft>
              <a:buClr>
                <a:schemeClr val="tx1"/>
              </a:buClr>
              <a:buFont typeface="Wingdings" pitchFamily="2" charset="2"/>
              <a:buChar char="n"/>
            </a:pPr>
            <a:r>
              <a:rPr lang="en-US" sz="2000" i="1" dirty="0"/>
              <a:t>Manpower</a:t>
            </a:r>
            <a:r>
              <a:rPr lang="en-US" sz="2000" dirty="0"/>
              <a:t>, </a:t>
            </a:r>
            <a:r>
              <a:rPr lang="en-US" sz="2000" dirty="0" err="1"/>
              <a:t>biaya</a:t>
            </a:r>
            <a:r>
              <a:rPr lang="en-US" sz="2000" dirty="0"/>
              <a:t>, </a:t>
            </a:r>
            <a:r>
              <a:rPr lang="en-US" sz="2000" dirty="0" err="1"/>
              <a:t>fasilitas</a:t>
            </a:r>
            <a:endParaRPr lang="en-US" sz="2000" dirty="0"/>
          </a:p>
          <a:p>
            <a:pPr eaLnBrk="1" hangingPunct="1">
              <a:lnSpc>
                <a:spcPct val="60000"/>
              </a:lnSpc>
              <a:spcAft>
                <a:spcPct val="70000"/>
              </a:spcAft>
              <a:buClr>
                <a:schemeClr val="tx1"/>
              </a:buClr>
              <a:buFont typeface="Wingdings" pitchFamily="2" charset="2"/>
              <a:buChar char="n"/>
            </a:pPr>
            <a:r>
              <a:rPr lang="en-US" sz="2000" i="1" dirty="0"/>
              <a:t>Authority</a:t>
            </a:r>
            <a:r>
              <a:rPr lang="en-US" sz="2000" dirty="0"/>
              <a:t>, </a:t>
            </a:r>
            <a:r>
              <a:rPr lang="en-US" sz="2000" i="1" dirty="0"/>
              <a:t>responsibility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i="1" dirty="0"/>
              <a:t>Organizational Independence</a:t>
            </a:r>
          </a:p>
          <a:p>
            <a:pPr eaLnBrk="1" hangingPunct="1">
              <a:lnSpc>
                <a:spcPct val="60000"/>
              </a:lnSpc>
              <a:spcAft>
                <a:spcPct val="70000"/>
              </a:spcAft>
              <a:buClr>
                <a:schemeClr val="tx1"/>
              </a:buClr>
              <a:buFont typeface="Wingdings" pitchFamily="2" charset="2"/>
              <a:buChar char="n"/>
            </a:pPr>
            <a:r>
              <a:rPr lang="en-US" sz="2000" dirty="0" err="1"/>
              <a:t>Akses</a:t>
            </a:r>
            <a:r>
              <a:rPr lang="en-US" sz="2000" dirty="0"/>
              <a:t> </a:t>
            </a:r>
            <a:r>
              <a:rPr lang="en-US" sz="2000" dirty="0" err="1"/>
              <a:t>terhadap</a:t>
            </a:r>
            <a:r>
              <a:rPr lang="en-US" sz="2000" dirty="0"/>
              <a:t> </a:t>
            </a:r>
            <a:r>
              <a:rPr lang="en-US" sz="2000" dirty="0" err="1"/>
              <a:t>fasilitas</a:t>
            </a:r>
            <a:r>
              <a:rPr lang="en-US" sz="2000" dirty="0"/>
              <a:t>, </a:t>
            </a:r>
            <a:r>
              <a:rPr lang="en-US" sz="2000" dirty="0" err="1"/>
              <a:t>dokumen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personnel</a:t>
            </a:r>
          </a:p>
          <a:p>
            <a:pPr eaLnBrk="1" hangingPunct="1">
              <a:lnSpc>
                <a:spcPct val="60000"/>
              </a:lnSpc>
              <a:spcAft>
                <a:spcPct val="70000"/>
              </a:spcAft>
              <a:buClr>
                <a:schemeClr val="tx1"/>
              </a:buClr>
              <a:buFont typeface="Wingdings" pitchFamily="2" charset="2"/>
              <a:buChar char="n"/>
            </a:pPr>
            <a:r>
              <a:rPr lang="en-US" sz="2000" dirty="0" err="1"/>
              <a:t>Metode</a:t>
            </a:r>
            <a:r>
              <a:rPr lang="en-US" sz="2000" dirty="0"/>
              <a:t> </a:t>
            </a:r>
            <a:r>
              <a:rPr lang="en-US" sz="2000" dirty="0" err="1"/>
              <a:t>pelaporan</a:t>
            </a:r>
            <a:r>
              <a:rPr lang="en-US" sz="2000" dirty="0"/>
              <a:t> </a:t>
            </a:r>
            <a:r>
              <a:rPr lang="en-US" sz="2000" dirty="0" err="1"/>
              <a:t>hasil</a:t>
            </a:r>
            <a:endParaRPr lang="en-US" sz="2000" dirty="0"/>
          </a:p>
          <a:p>
            <a:pPr eaLnBrk="1" hangingPunct="1">
              <a:lnSpc>
                <a:spcPct val="90000"/>
              </a:lnSpc>
              <a:spcAft>
                <a:spcPct val="70000"/>
              </a:spcAft>
              <a:buClr>
                <a:schemeClr val="tx1"/>
              </a:buClr>
              <a:buFont typeface="Wingdings" pitchFamily="2" charset="2"/>
              <a:buChar char="n"/>
            </a:pPr>
            <a:r>
              <a:rPr lang="en-US" sz="2000" dirty="0" err="1"/>
              <a:t>Pemeriksaan</a:t>
            </a:r>
            <a:r>
              <a:rPr lang="en-US" sz="2000" dirty="0"/>
              <a:t> </a:t>
            </a:r>
            <a:r>
              <a:rPr lang="en-US" sz="2000" dirty="0" err="1"/>
              <a:t>terhadap</a:t>
            </a:r>
            <a:r>
              <a:rPr lang="en-US" sz="2000" dirty="0"/>
              <a:t> </a:t>
            </a:r>
            <a:r>
              <a:rPr lang="en-US" sz="2000" dirty="0" err="1"/>
              <a:t>tindakan</a:t>
            </a:r>
            <a:r>
              <a:rPr lang="en-US" sz="2000" dirty="0"/>
              <a:t> </a:t>
            </a:r>
            <a:r>
              <a:rPr lang="en-US" sz="2000" i="1" dirty="0"/>
              <a:t>Corrective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i="1" dirty="0"/>
              <a:t>Preventive Action</a:t>
            </a:r>
            <a:r>
              <a:rPr lang="en-US" sz="2000" dirty="0"/>
              <a:t>.    </a:t>
            </a:r>
          </a:p>
          <a:p>
            <a:pPr eaLnBrk="1" hangingPunct="1">
              <a:lnSpc>
                <a:spcPct val="90000"/>
              </a:lnSpc>
              <a:spcAft>
                <a:spcPct val="70000"/>
              </a:spcAft>
              <a:buClr>
                <a:schemeClr val="tx1"/>
              </a:buClr>
              <a:buFont typeface="Wingdings" pitchFamily="2" charset="2"/>
              <a:buChar char="n"/>
            </a:pPr>
            <a:r>
              <a:rPr lang="en-US" sz="2000" dirty="0"/>
              <a:t>Auditor yang </a:t>
            </a:r>
            <a:r>
              <a:rPr lang="en-US" sz="2000" dirty="0" err="1"/>
              <a:t>dipilih</a:t>
            </a:r>
            <a:r>
              <a:rPr lang="en-US" sz="2000" dirty="0"/>
              <a:t> </a:t>
            </a:r>
            <a:r>
              <a:rPr lang="en-US" sz="2000" dirty="0" err="1"/>
              <a:t>memahami</a:t>
            </a:r>
            <a:r>
              <a:rPr lang="en-US" sz="2000" dirty="0"/>
              <a:t> area yang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diaudit</a:t>
            </a:r>
            <a:endParaRPr lang="en-US" sz="20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B22324A-38AA-40F1-8138-5059BE2277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86B7779-744F-477C-853F-516D663BF188}" type="slidenum">
              <a:rPr lang="id-ID" smtClean="0"/>
              <a:pPr>
                <a:defRPr/>
              </a:pPr>
              <a:t>11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C47CB7-2381-48EA-A64C-B45D1ED66D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728225" y="6234112"/>
            <a:ext cx="5798080" cy="609600"/>
          </a:xfrm>
        </p:spPr>
        <p:txBody>
          <a:bodyPr/>
          <a:lstStyle/>
          <a:p>
            <a:pPr>
              <a:defRPr/>
            </a:pPr>
            <a:r>
              <a:rPr lang="en-US"/>
              <a:t>Audit ISO IEC 17025:2017. 1/Rev 01 ©Copyright. Sentral Sistem Agustus 2019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73203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1559623" y="584875"/>
            <a:ext cx="0" cy="557212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836756"/>
              </p:ext>
            </p:extLst>
          </p:nvPr>
        </p:nvGraphicFramePr>
        <p:xfrm>
          <a:off x="1094510" y="689243"/>
          <a:ext cx="8467726" cy="5755085"/>
        </p:xfrm>
        <a:graphic>
          <a:graphicData uri="http://schemas.openxmlformats.org/drawingml/2006/table">
            <a:tbl>
              <a:tblPr/>
              <a:tblGrid>
                <a:gridCol w="533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34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87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Pasal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Deskripsi</a:t>
                      </a:r>
                      <a:r>
                        <a:rPr lang="id-ID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(teks tebal = point penting, </a:t>
                      </a:r>
                      <a:r>
                        <a:rPr lang="id-ID" sz="1400" b="1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garis bawah = berbeda antara versi 2017 &amp; 2005</a:t>
                      </a:r>
                      <a:r>
                        <a:rPr lang="id-ID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006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600" b="1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8.1</a:t>
                      </a:r>
                      <a:endParaRPr lang="en-US" sz="1600" b="1" i="0" u="none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600" b="1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Opsi</a:t>
                      </a:r>
                      <a:endParaRPr lang="en-US" sz="1600" b="1" i="0" u="none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942901"/>
                  </a:ext>
                </a:extLst>
              </a:tr>
              <a:tr h="390006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8.1.1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4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Umum,... Laboratorium harus menerapkan sistem management sesuai opsi A atau opsi B.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899026"/>
                  </a:ext>
                </a:extLst>
              </a:tr>
              <a:tr h="596812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8.1.2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4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Opsi A, persyartan minimum sistem management.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925820"/>
                  </a:ext>
                </a:extLst>
              </a:tr>
              <a:tr h="450481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8.1.3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4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Opsi B, Laboratorium memenuhi persyartan minimum sistem management (8.2-8.9) sesauai ISO 9001.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33370"/>
                  </a:ext>
                </a:extLst>
              </a:tr>
              <a:tr h="493690">
                <a:tc>
                  <a:txBody>
                    <a:bodyPr/>
                    <a:lstStyle/>
                    <a:p>
                      <a:pPr algn="ctr" rtl="0" fontAlgn="t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0669607"/>
                  </a:ext>
                </a:extLst>
              </a:tr>
              <a:tr h="493690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Dokumentasi sistem management (Opsi A)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1680669"/>
                  </a:ext>
                </a:extLst>
              </a:tr>
              <a:tr h="513832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8.2.1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Management laboratorium harus menetapkan, mendokumentasikan, dan memelihara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kebijakan dan sasaran laboratorium.</a:t>
                      </a:r>
                      <a:endParaRPr lang="nl-NL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3453179"/>
                  </a:ext>
                </a:extLst>
              </a:tr>
              <a:tr h="493690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8.2.2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4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Kebijakan dan tujuan </a:t>
                      </a:r>
                      <a:r>
                        <a:rPr lang="id-ID" sz="1600" b="1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harus mencakup </a:t>
                      </a:r>
                      <a:r>
                        <a:rPr lang="id-ID" sz="14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kompetensi,ketidak berpihakan, dan pengoperasian laboratorium yang konsisten.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9705908"/>
                  </a:ext>
                </a:extLst>
              </a:tr>
              <a:tr h="494708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8.2.3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600" b="1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Manajemen </a:t>
                      </a:r>
                      <a:r>
                        <a:rPr lang="id-ID" sz="14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laboratorium harus memberikan </a:t>
                      </a:r>
                      <a:r>
                        <a:rPr lang="id-ID" sz="1600" b="1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bukti komitmen </a:t>
                      </a:r>
                      <a:r>
                        <a:rPr lang="id-ID" sz="14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terhadap pengembangan dan implementasi sistem management dan untuk terus meningkatkan efektivitasnya.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762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8.2.4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Semua dokumen, proses, sistem, rekaman untuk pemenuhan ISO/IEC 17025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harus termasuk dalam,dirujuk dari, atau terkait dengan 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sistem management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708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8.2.5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Semua personil harus mempunyai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akses dokumen dan informasi 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sesuai tanggungjawabnya.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111355-B60C-4CD1-BDED-2564627AF3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626EC8-178E-46CB-B5D2-75E4A6E28139}" type="slidenum">
              <a:rPr kumimoji="0" lang="en-US" sz="975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n-US" sz="975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D067ECB-B80E-454D-9159-81469F4C75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24200" y="136508"/>
            <a:ext cx="4786363" cy="383101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275" dirty="0"/>
              <a:t>Refreshing </a:t>
            </a:r>
            <a:r>
              <a:rPr lang="en-US" sz="2275" dirty="0" err="1"/>
              <a:t>Persyaratan</a:t>
            </a:r>
            <a:r>
              <a:rPr lang="en-US" sz="2275" dirty="0"/>
              <a:t> ISO</a:t>
            </a:r>
            <a:r>
              <a:rPr lang="id-ID" sz="2275" dirty="0"/>
              <a:t>/IEC 17025</a:t>
            </a:r>
            <a:endParaRPr lang="en-US" sz="2275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0A15FC-95B5-47D0-8D8A-3B94ED421D68}"/>
              </a:ext>
            </a:extLst>
          </p:cNvPr>
          <p:cNvSpPr/>
          <p:nvPr/>
        </p:nvSpPr>
        <p:spPr>
          <a:xfrm>
            <a:off x="146114" y="689238"/>
            <a:ext cx="715840" cy="575509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78410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1559623" y="584875"/>
            <a:ext cx="0" cy="557212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697290"/>
              </p:ext>
            </p:extLst>
          </p:nvPr>
        </p:nvGraphicFramePr>
        <p:xfrm>
          <a:off x="1094510" y="689244"/>
          <a:ext cx="8467726" cy="5836102"/>
        </p:xfrm>
        <a:graphic>
          <a:graphicData uri="http://schemas.openxmlformats.org/drawingml/2006/table">
            <a:tbl>
              <a:tblPr/>
              <a:tblGrid>
                <a:gridCol w="533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34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Pasal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Deskripsi</a:t>
                      </a:r>
                      <a:r>
                        <a:rPr lang="id-ID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(teks tebal = point penting, </a:t>
                      </a:r>
                      <a:r>
                        <a:rPr lang="id-ID" sz="1400" b="1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garis bawah = berbeda antara versi 2017 &amp; 2005</a:t>
                      </a:r>
                      <a:r>
                        <a:rPr lang="id-ID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846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Pengendalian dokumentasi sistem management (Opsi A)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942901"/>
                  </a:ext>
                </a:extLst>
              </a:tr>
              <a:tr h="455996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8.3.1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Laboratorium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harus mengendalikan dokumen</a:t>
                      </a:r>
                      <a:r>
                        <a:rPr lang="id-ID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internal dan external terkait pemenuhan persayartan ISO/IEC 17025.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899026"/>
                  </a:ext>
                </a:extLst>
              </a:tr>
              <a:tr h="564430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8.3.2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Detail</a:t>
                      </a: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persyartan 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pengendalian dokumen</a:t>
                      </a:r>
                      <a:r>
                        <a:rPr lang="id-ID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925820"/>
                  </a:ext>
                </a:extLst>
              </a:tr>
              <a:tr h="368846">
                <a:tc>
                  <a:txBody>
                    <a:bodyPr/>
                    <a:lstStyle/>
                    <a:p>
                      <a:pPr algn="ctr" rtl="0" fontAlgn="t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2636629"/>
                  </a:ext>
                </a:extLst>
              </a:tr>
              <a:tr h="368846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8.4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Pengendalian rekaman (opsi A)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33370"/>
                  </a:ext>
                </a:extLst>
              </a:tr>
              <a:tr h="466904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8.4.1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Laboratorium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harus membuat dan menyimpan rekaman</a:t>
                      </a: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yang dapat dibaca sebagai bukti pemenuhan ISO/IEC 17025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1680669"/>
                  </a:ext>
                </a:extLst>
              </a:tr>
              <a:tr h="466904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8.4.2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Detail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persyaratan 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pengendalian rekaman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.... </a:t>
                      </a:r>
                      <a:r>
                        <a:rPr lang="id-ID" sz="1600" b="0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Masa simpan harus konsisten dengan kewajiban pada kontrak.</a:t>
                      </a:r>
                      <a:endParaRPr lang="nl-NL" sz="1600" b="0" i="0" u="sng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3453179"/>
                  </a:ext>
                </a:extLst>
              </a:tr>
              <a:tr h="466904">
                <a:tc>
                  <a:txBody>
                    <a:bodyPr/>
                    <a:lstStyle/>
                    <a:p>
                      <a:pPr algn="ctr" rtl="0" fontAlgn="t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352033"/>
                  </a:ext>
                </a:extLst>
              </a:tr>
              <a:tr h="466904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Tindakan untuk mengatasi resiko dan peluang (Opsi A)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9705908"/>
                  </a:ext>
                </a:extLst>
              </a:tr>
              <a:tr h="467867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8.5.1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Sasaran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pengendalian resiko dan peluang.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329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8.5.2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Tindak lanjut 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yang harus direncanakan laboratorium. ... </a:t>
                      </a:r>
                      <a:r>
                        <a:rPr lang="id-ID" sz="1400" b="0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Harus menerapkan dan mengintegrasikan tindak lanjut ini kedalam sistem manajemen.</a:t>
                      </a:r>
                      <a:endParaRPr lang="en-US" sz="1400" b="0" i="0" u="sng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867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8.5.3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Tindakan yang diambil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harus proporsional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dengan dampak terhadap hasil laboratorium.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111355-B60C-4CD1-BDED-2564627AF3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626EC8-178E-46CB-B5D2-75E4A6E28139}" type="slidenum">
              <a:rPr kumimoji="0" lang="en-US" sz="975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en-US" sz="975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D067ECB-B80E-454D-9159-81469F4C75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24200" y="136508"/>
            <a:ext cx="4786363" cy="383101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275" dirty="0"/>
              <a:t>Refreshing </a:t>
            </a:r>
            <a:r>
              <a:rPr lang="en-US" sz="2275" dirty="0" err="1"/>
              <a:t>Persyaratan</a:t>
            </a:r>
            <a:r>
              <a:rPr lang="en-US" sz="2275" dirty="0"/>
              <a:t> ISO</a:t>
            </a:r>
            <a:r>
              <a:rPr lang="id-ID" sz="2275" dirty="0"/>
              <a:t>/IEC 17025</a:t>
            </a:r>
            <a:endParaRPr lang="en-US" sz="2275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0A15FC-95B5-47D0-8D8A-3B94ED421D68}"/>
              </a:ext>
            </a:extLst>
          </p:cNvPr>
          <p:cNvSpPr/>
          <p:nvPr/>
        </p:nvSpPr>
        <p:spPr>
          <a:xfrm>
            <a:off x="146114" y="689238"/>
            <a:ext cx="715840" cy="575509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22973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1559623" y="584875"/>
            <a:ext cx="0" cy="557212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584035"/>
              </p:ext>
            </p:extLst>
          </p:nvPr>
        </p:nvGraphicFramePr>
        <p:xfrm>
          <a:off x="1094510" y="689245"/>
          <a:ext cx="8467726" cy="5809908"/>
        </p:xfrm>
        <a:graphic>
          <a:graphicData uri="http://schemas.openxmlformats.org/drawingml/2006/table">
            <a:tbl>
              <a:tblPr/>
              <a:tblGrid>
                <a:gridCol w="533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34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23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Pasal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Deskripsi</a:t>
                      </a:r>
                      <a:r>
                        <a:rPr lang="id-ID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(teks tebal = point penting, </a:t>
                      </a:r>
                      <a:r>
                        <a:rPr lang="id-ID" sz="1400" b="1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garis bawah = berbeda antara versi 2017 &amp; 2005</a:t>
                      </a:r>
                      <a:r>
                        <a:rPr lang="id-ID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0" marR="7320" marT="73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023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Peningkatan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(Opsi A)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942901"/>
                  </a:ext>
                </a:extLst>
              </a:tr>
              <a:tr h="366919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8.6.1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400" b="0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Laboratorium </a:t>
                      </a:r>
                      <a:r>
                        <a:rPr lang="id-ID" sz="1600" b="1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harus memilih dan menindaklanjuti peluang </a:t>
                      </a:r>
                      <a:r>
                        <a:rPr lang="id-ID" sz="1400" b="0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untuk peningkatan</a:t>
                      </a:r>
                      <a:endParaRPr lang="en-US" sz="1400" b="0" i="0" u="sng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899026"/>
                  </a:ext>
                </a:extLst>
              </a:tr>
              <a:tr h="420856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8.6.2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400" b="0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Laboratorium </a:t>
                      </a:r>
                      <a:r>
                        <a:rPr lang="id-ID" sz="1600" b="1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harus mencari umpan balik </a:t>
                      </a:r>
                      <a:r>
                        <a:rPr lang="id-ID" sz="1400" b="0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dari pelanggannya, baik positif maupun negatif.</a:t>
                      </a:r>
                      <a:endParaRPr lang="en-US" sz="1400" b="0" i="0" u="sng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925820"/>
                  </a:ext>
                </a:extLst>
              </a:tr>
              <a:tr h="275023">
                <a:tc>
                  <a:txBody>
                    <a:bodyPr/>
                    <a:lstStyle/>
                    <a:p>
                      <a:pPr algn="ctr" rtl="0" fontAlgn="t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2194443"/>
                  </a:ext>
                </a:extLst>
              </a:tr>
              <a:tr h="275023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8.7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Tindakan korektif 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(Opsi A)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33370"/>
                  </a:ext>
                </a:extLst>
              </a:tr>
              <a:tr h="348138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8.7.1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600" b="1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Yang harus dilakukan </a:t>
                      </a:r>
                      <a:r>
                        <a:rPr lang="id-ID" sz="1400" b="0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ketika terjadi ketidaksesuaian.</a:t>
                      </a:r>
                      <a:endParaRPr lang="en-US" sz="1400" b="0" i="0" u="sng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1680669"/>
                  </a:ext>
                </a:extLst>
              </a:tr>
              <a:tr h="348138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8.7.2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400" b="0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Tindakan korektif </a:t>
                      </a:r>
                      <a:r>
                        <a:rPr lang="id-ID" sz="1600" b="1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harus sesuai dengan dampak </a:t>
                      </a:r>
                      <a:r>
                        <a:rPr lang="id-ID" sz="1400" b="0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ketidaksesuaian yang dihadapi.</a:t>
                      </a:r>
                      <a:endParaRPr lang="nl-NL" sz="1400" b="0" i="0" u="sng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3453179"/>
                  </a:ext>
                </a:extLst>
              </a:tr>
              <a:tr h="348138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8.7.3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Rekaman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yang harus disimpan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8" marR="6758" marT="67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9705908"/>
                  </a:ext>
                </a:extLst>
              </a:tr>
              <a:tr h="348856">
                <a:tc>
                  <a:txBody>
                    <a:bodyPr/>
                    <a:lstStyle/>
                    <a:p>
                      <a:pPr algn="ctr" rtl="0" fontAlgn="t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393824"/>
                  </a:ext>
                </a:extLst>
              </a:tr>
              <a:tr h="348856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Audit Internal 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(Opsi A)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663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8.8.1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Harus dilakukan pada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interval yang direncanakan. </a:t>
                      </a:r>
                      <a:r>
                        <a:rPr lang="id-ID" sz="1600" b="1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Persyartan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SM </a:t>
                      </a: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yang harus dipenuhi 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489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8.8.2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600" b="1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Persyartan detail 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proses audit internal. Catatan: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ISO 19011 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memberikan panduan untuk audit internal.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023">
                <a:tc>
                  <a:txBody>
                    <a:bodyPr/>
                    <a:lstStyle/>
                    <a:p>
                      <a:pPr algn="ctr" rtl="0" fontAlgn="t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4539646"/>
                  </a:ext>
                </a:extLst>
              </a:tr>
              <a:tr h="275023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8.9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Kaji ulang manajemen </a:t>
                      </a: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(Opsi A)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023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8.9.1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Management harus melaksanakan pada </a:t>
                      </a:r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interval yang direncanakan.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023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8.9.2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600" b="1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Masukan</a:t>
                      </a:r>
                      <a:r>
                        <a:rPr lang="id-ID" sz="1400" b="0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 apa saja yang harus ada dan direkam.</a:t>
                      </a:r>
                      <a:endParaRPr lang="en-US" sz="1400" b="0" i="0" u="sng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7571144"/>
                  </a:ext>
                </a:extLst>
              </a:tr>
              <a:tr h="275023">
                <a:tc>
                  <a:txBody>
                    <a:bodyPr/>
                    <a:lstStyle/>
                    <a:p>
                      <a:pPr algn="ctr" rtl="0" fontAlgn="t"/>
                      <a:r>
                        <a:rPr lang="id-ID" sz="14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8.9.3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id-ID" sz="1600" b="1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Keluaran </a:t>
                      </a:r>
                      <a:r>
                        <a:rPr lang="id-ID" sz="1400" b="0" i="0" u="sng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apa saja yang harus ada dan direkam.</a:t>
                      </a:r>
                      <a:endParaRPr lang="en-US" sz="1400" b="0" i="0" u="sng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2" marR="7652" marT="76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6799562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111355-B60C-4CD1-BDED-2564627AF3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626EC8-178E-46CB-B5D2-75E4A6E28139}" type="slidenum">
              <a:rPr kumimoji="0" lang="en-US" sz="975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en-US" sz="975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D067ECB-B80E-454D-9159-81469F4C75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24200" y="136508"/>
            <a:ext cx="4786363" cy="383101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275" dirty="0"/>
              <a:t>Refreshing </a:t>
            </a:r>
            <a:r>
              <a:rPr lang="en-US" sz="2275" dirty="0" err="1"/>
              <a:t>Persyaratan</a:t>
            </a:r>
            <a:r>
              <a:rPr lang="en-US" sz="2275" dirty="0"/>
              <a:t> ISO</a:t>
            </a:r>
            <a:r>
              <a:rPr lang="id-ID" sz="2275" dirty="0"/>
              <a:t>/IEC 17025</a:t>
            </a:r>
            <a:endParaRPr lang="en-US" sz="2275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0A15FC-95B5-47D0-8D8A-3B94ED421D68}"/>
              </a:ext>
            </a:extLst>
          </p:cNvPr>
          <p:cNvSpPr/>
          <p:nvPr/>
        </p:nvSpPr>
        <p:spPr>
          <a:xfrm>
            <a:off x="146114" y="689238"/>
            <a:ext cx="715840" cy="580255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84930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857364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pPr eaLnBrk="1" hangingPunct="1"/>
            <a:r>
              <a:rPr lang="en-US" sz="4000" dirty="0">
                <a:latin typeface="Impact" panose="020B0806030902050204" pitchFamily="34" charset="0"/>
              </a:rPr>
              <a:t>WORKSHOP : </a:t>
            </a:r>
            <a:br>
              <a:rPr lang="en-US" sz="2800" dirty="0">
                <a:latin typeface="Impact" panose="020B0806030902050204" pitchFamily="34" charset="0"/>
              </a:rPr>
            </a:br>
            <a:r>
              <a:rPr lang="en-US" sz="2400" dirty="0">
                <a:latin typeface="Impact" panose="020B0806030902050204" pitchFamily="34" charset="0"/>
              </a:rPr>
              <a:t>Audit Record </a:t>
            </a:r>
            <a:r>
              <a:rPr lang="en-US" sz="2400" dirty="0" err="1">
                <a:latin typeface="Impact" panose="020B0806030902050204" pitchFamily="34" charset="0"/>
              </a:rPr>
              <a:t>Kebijakan</a:t>
            </a:r>
            <a:r>
              <a:rPr lang="en-US" sz="2400" dirty="0">
                <a:latin typeface="Impact" panose="020B0806030902050204" pitchFamily="34" charset="0"/>
              </a:rPr>
              <a:t> </a:t>
            </a:r>
            <a:r>
              <a:rPr lang="en-US" sz="2400" dirty="0" err="1">
                <a:latin typeface="Impact" panose="020B0806030902050204" pitchFamily="34" charset="0"/>
              </a:rPr>
              <a:t>Mutu</a:t>
            </a:r>
            <a:r>
              <a:rPr lang="en-US" sz="2400" dirty="0">
                <a:latin typeface="Impact" panose="020B0806030902050204" pitchFamily="34" charset="0"/>
              </a:rPr>
              <a:t>, </a:t>
            </a:r>
            <a:r>
              <a:rPr lang="en-US" sz="2400" dirty="0" err="1">
                <a:latin typeface="Impact" panose="020B0806030902050204" pitchFamily="34" charset="0"/>
              </a:rPr>
              <a:t>Sasaran</a:t>
            </a:r>
            <a:r>
              <a:rPr lang="en-US" sz="2400" dirty="0">
                <a:latin typeface="Impact" panose="020B0806030902050204" pitchFamily="34" charset="0"/>
              </a:rPr>
              <a:t> </a:t>
            </a:r>
            <a:r>
              <a:rPr lang="en-US" sz="2400" dirty="0" err="1">
                <a:latin typeface="Impact" panose="020B0806030902050204" pitchFamily="34" charset="0"/>
              </a:rPr>
              <a:t>Mutu</a:t>
            </a:r>
            <a:r>
              <a:rPr lang="en-US" sz="2400" dirty="0">
                <a:latin typeface="Impact" panose="020B0806030902050204" pitchFamily="34" charset="0"/>
              </a:rPr>
              <a:t> </a:t>
            </a:r>
            <a:r>
              <a:rPr lang="en-US" sz="2400" dirty="0" err="1">
                <a:latin typeface="Impact" panose="020B0806030902050204" pitchFamily="34" charset="0"/>
              </a:rPr>
              <a:t>dan</a:t>
            </a:r>
            <a:r>
              <a:rPr lang="en-US" sz="2400" dirty="0">
                <a:latin typeface="Impact" panose="020B0806030902050204" pitchFamily="34" charset="0"/>
              </a:rPr>
              <a:t> </a:t>
            </a:r>
            <a:r>
              <a:rPr lang="en-US" sz="2400" dirty="0" err="1">
                <a:latin typeface="Impact" panose="020B0806030902050204" pitchFamily="34" charset="0"/>
              </a:rPr>
              <a:t>Manajemen</a:t>
            </a:r>
            <a:r>
              <a:rPr lang="en-US" sz="2400" dirty="0">
                <a:latin typeface="Impact" panose="020B0806030902050204" pitchFamily="34" charset="0"/>
              </a:rPr>
              <a:t> Review 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idx="1"/>
          </p:nvPr>
        </p:nvSpPr>
        <p:spPr>
          <a:xfrm>
            <a:off x="488504" y="2420888"/>
            <a:ext cx="9061912" cy="311468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err="1"/>
              <a:t>Pelajari</a:t>
            </a:r>
            <a:r>
              <a:rPr lang="en-US" sz="2800" dirty="0"/>
              <a:t> record </a:t>
            </a:r>
            <a:r>
              <a:rPr lang="en-US" sz="2800" dirty="0" err="1"/>
              <a:t>terlampir</a:t>
            </a:r>
            <a:r>
              <a:rPr lang="en-US" sz="2800" dirty="0"/>
              <a:t> </a:t>
            </a:r>
            <a:r>
              <a:rPr lang="en-US" sz="2800" dirty="0" err="1"/>
              <a:t>pada</a:t>
            </a:r>
            <a:r>
              <a:rPr lang="en-US" sz="2800" dirty="0"/>
              <a:t> </a:t>
            </a:r>
            <a:r>
              <a:rPr lang="en-US" sz="2800" dirty="0" err="1"/>
              <a:t>setiap</a:t>
            </a:r>
            <a:r>
              <a:rPr lang="en-US" sz="2800" dirty="0"/>
              <a:t> study </a:t>
            </a:r>
            <a:r>
              <a:rPr lang="en-US" sz="2800" dirty="0" err="1"/>
              <a:t>kasus</a:t>
            </a: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 err="1"/>
              <a:t>Berdasarkan</a:t>
            </a:r>
            <a:r>
              <a:rPr lang="en-US" sz="2800" dirty="0"/>
              <a:t> record </a:t>
            </a:r>
            <a:r>
              <a:rPr lang="en-US" sz="2800" dirty="0" err="1"/>
              <a:t>tersebut</a:t>
            </a:r>
            <a:r>
              <a:rPr lang="en-US" sz="2800" dirty="0"/>
              <a:t>, </a:t>
            </a:r>
            <a:r>
              <a:rPr lang="en-US" sz="2800" dirty="0" err="1"/>
              <a:t>cek</a:t>
            </a:r>
            <a:r>
              <a:rPr lang="en-US" sz="2800" dirty="0"/>
              <a:t> </a:t>
            </a:r>
            <a:r>
              <a:rPr lang="en-US" sz="2800" dirty="0" err="1"/>
              <a:t>apakah</a:t>
            </a:r>
            <a:r>
              <a:rPr lang="en-US" sz="2800" dirty="0"/>
              <a:t> </a:t>
            </a:r>
            <a:r>
              <a:rPr lang="en-US" sz="2800" dirty="0" err="1"/>
              <a:t>terdapat</a:t>
            </a:r>
            <a:r>
              <a:rPr lang="en-US" sz="2800" dirty="0"/>
              <a:t> </a:t>
            </a:r>
            <a:r>
              <a:rPr lang="en-US" sz="2800" dirty="0" err="1"/>
              <a:t>temuan</a:t>
            </a:r>
            <a:r>
              <a:rPr lang="en-US" sz="2800" dirty="0"/>
              <a:t> ? </a:t>
            </a:r>
            <a:r>
              <a:rPr lang="en-US" sz="2800" dirty="0" err="1"/>
              <a:t>Jika</a:t>
            </a:r>
            <a:r>
              <a:rPr lang="en-US" sz="2800" dirty="0"/>
              <a:t> </a:t>
            </a:r>
            <a:r>
              <a:rPr lang="en-US" sz="2800" dirty="0" err="1"/>
              <a:t>ya</a:t>
            </a:r>
            <a:r>
              <a:rPr lang="en-US" sz="2800" dirty="0"/>
              <a:t>, </a:t>
            </a:r>
            <a:r>
              <a:rPr lang="en-US" sz="2800" dirty="0" err="1"/>
              <a:t>tulis</a:t>
            </a:r>
            <a:r>
              <a:rPr lang="en-US" sz="2800" dirty="0"/>
              <a:t> </a:t>
            </a:r>
            <a:r>
              <a:rPr lang="en-US" sz="2800" dirty="0" err="1"/>
              <a:t>temuan</a:t>
            </a:r>
            <a:r>
              <a:rPr lang="en-US" sz="2800" dirty="0"/>
              <a:t> </a:t>
            </a:r>
            <a:r>
              <a:rPr lang="en-US" sz="2800" dirty="0" err="1"/>
              <a:t>tersebut</a:t>
            </a:r>
            <a:r>
              <a:rPr lang="en-US" sz="2800" dirty="0"/>
              <a:t> </a:t>
            </a:r>
            <a:r>
              <a:rPr lang="en-US" sz="2800" dirty="0" err="1"/>
              <a:t>berdasarkan</a:t>
            </a:r>
            <a:r>
              <a:rPr lang="en-US" sz="2800" dirty="0"/>
              <a:t> </a:t>
            </a:r>
            <a:r>
              <a:rPr lang="en-US" sz="2800" dirty="0" err="1"/>
              <a:t>konsep</a:t>
            </a:r>
            <a:r>
              <a:rPr lang="en-US" sz="2800" dirty="0"/>
              <a:t> PLOR (Problem, Location, Objectives Evidence </a:t>
            </a:r>
            <a:r>
              <a:rPr lang="en-US" sz="2800" dirty="0" err="1"/>
              <a:t>dan</a:t>
            </a:r>
            <a:r>
              <a:rPr lang="en-US" sz="2800" dirty="0"/>
              <a:t> Reference). </a:t>
            </a:r>
            <a:r>
              <a:rPr lang="en-US" sz="2800" dirty="0" err="1"/>
              <a:t>Tetapkan</a:t>
            </a:r>
            <a:r>
              <a:rPr lang="en-US" sz="2800" dirty="0"/>
              <a:t> pula </a:t>
            </a:r>
            <a:r>
              <a:rPr lang="en-US" sz="2800" dirty="0" err="1"/>
              <a:t>pasal</a:t>
            </a:r>
            <a:r>
              <a:rPr lang="en-US" sz="2800" dirty="0"/>
              <a:t> ISO</a:t>
            </a:r>
            <a:r>
              <a:rPr lang="id-ID" sz="2800" dirty="0"/>
              <a:t>/IEC 17025</a:t>
            </a:r>
            <a:r>
              <a:rPr lang="en-US" sz="2800" dirty="0"/>
              <a:t> yang </a:t>
            </a:r>
            <a:r>
              <a:rPr lang="en-US" sz="2800" dirty="0" err="1"/>
              <a:t>dilanggar</a:t>
            </a:r>
            <a:endParaRPr lang="en-US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738644-E8FE-4A63-B230-2C8B527CD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113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5143512"/>
            <a:ext cx="9906000" cy="171448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8"/>
          <p:cNvSpPr txBox="1">
            <a:spLocks/>
          </p:cNvSpPr>
          <p:nvPr/>
        </p:nvSpPr>
        <p:spPr>
          <a:xfrm>
            <a:off x="7266782" y="6375130"/>
            <a:ext cx="2311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AFAB11-F620-41BB-9FD1-51BD9D46CF74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542DEE-F270-4AC1-B2F9-09FA9755D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1309" y="6356352"/>
            <a:ext cx="5458691" cy="365125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Audit ISO IEC 17025:2017. 1/Rev 01 ©Copyright. Sentral Sistem Agustus 2019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245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4"/>
            <a:ext cx="9905999" cy="1000132"/>
          </a:xfrm>
          <a:solidFill>
            <a:schemeClr val="accent5">
              <a:lumMod val="50000"/>
            </a:schemeClr>
          </a:solidFill>
        </p:spPr>
        <p:txBody>
          <a:bodyPr/>
          <a:lstStyle/>
          <a:p>
            <a:pPr eaLnBrk="1" hangingPunct="1"/>
            <a:r>
              <a:rPr lang="en-US" i="1" dirty="0" err="1">
                <a:solidFill>
                  <a:schemeClr val="bg1"/>
                </a:solidFill>
                <a:latin typeface="Impact" panose="020B0806030902050204" pitchFamily="34" charset="0"/>
              </a:rPr>
              <a:t>Soal</a:t>
            </a:r>
            <a:r>
              <a:rPr lang="en-US" i="1" dirty="0">
                <a:solidFill>
                  <a:schemeClr val="bg1"/>
                </a:solidFill>
                <a:latin typeface="Impact" panose="020B080603090205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Impact" panose="020B0806030902050204" pitchFamily="34" charset="0"/>
              </a:rPr>
              <a:t>Latihan</a:t>
            </a:r>
            <a:endParaRPr lang="en-US" i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19811" name="Rectangle 3"/>
          <p:cNvSpPr>
            <a:spLocks noGrp="1" noChangeArrowheads="1"/>
          </p:cNvSpPr>
          <p:nvPr>
            <p:ph idx="1"/>
          </p:nvPr>
        </p:nvSpPr>
        <p:spPr>
          <a:xfrm>
            <a:off x="952472" y="1714488"/>
            <a:ext cx="8283055" cy="4513258"/>
          </a:xfrm>
        </p:spPr>
        <p:txBody>
          <a:bodyPr>
            <a:normAutofit fontScale="92500" lnSpcReduction="10000"/>
          </a:bodyPr>
          <a:lstStyle/>
          <a:p>
            <a:pPr marL="266700" indent="-266700" eaLnBrk="1" hangingPunct="1">
              <a:lnSpc>
                <a:spcPct val="80000"/>
              </a:lnSpc>
              <a:buFont typeface="Wingdings" pitchFamily="2" charset="2"/>
              <a:buAutoNum type="arabicPeriod"/>
            </a:pPr>
            <a:r>
              <a:rPr lang="en-US" sz="1600" dirty="0" err="1"/>
              <a:t>Jelaskan</a:t>
            </a:r>
            <a:r>
              <a:rPr lang="en-US" sz="1600" dirty="0"/>
              <a:t> </a:t>
            </a:r>
            <a:r>
              <a:rPr lang="en-US" sz="1600" dirty="0" err="1"/>
              <a:t>keterkaitan</a:t>
            </a:r>
            <a:r>
              <a:rPr lang="en-US" sz="1600" dirty="0"/>
              <a:t> </a:t>
            </a:r>
            <a:r>
              <a:rPr lang="en-US" sz="1600" dirty="0" err="1"/>
              <a:t>antara</a:t>
            </a:r>
            <a:r>
              <a:rPr lang="en-US" sz="1600" dirty="0"/>
              <a:t> sistem </a:t>
            </a:r>
            <a:r>
              <a:rPr lang="en-US" sz="1600" dirty="0" err="1"/>
              <a:t>manajemen</a:t>
            </a:r>
            <a:r>
              <a:rPr lang="en-US" sz="1600" dirty="0"/>
              <a:t> </a:t>
            </a:r>
            <a:r>
              <a:rPr lang="en-US" sz="1600" dirty="0" err="1"/>
              <a:t>mutu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sasaran</a:t>
            </a:r>
            <a:r>
              <a:rPr lang="en-US" sz="1600" dirty="0"/>
              <a:t> </a:t>
            </a:r>
            <a:r>
              <a:rPr lang="en-US" sz="1600" dirty="0" err="1"/>
              <a:t>perusahaan</a:t>
            </a:r>
            <a:endParaRPr lang="en-US" sz="1600" dirty="0"/>
          </a:p>
          <a:p>
            <a:pPr marL="723900" lvl="1" indent="-277813" eaLnBrk="1" hangingPunct="1">
              <a:lnSpc>
                <a:spcPct val="80000"/>
              </a:lnSpc>
              <a:buFont typeface="Wingdings" pitchFamily="2" charset="2"/>
              <a:buAutoNum type="alphaLcParenR"/>
            </a:pPr>
            <a:r>
              <a:rPr lang="en-US" sz="1300" dirty="0"/>
              <a:t>Sistem </a:t>
            </a:r>
            <a:r>
              <a:rPr lang="en-US" sz="1300" dirty="0" err="1"/>
              <a:t>manajemen</a:t>
            </a:r>
            <a:r>
              <a:rPr lang="en-US" sz="1300" dirty="0"/>
              <a:t> </a:t>
            </a:r>
            <a:r>
              <a:rPr lang="en-US" sz="1300" dirty="0" err="1"/>
              <a:t>mutu</a:t>
            </a:r>
            <a:r>
              <a:rPr lang="en-US" sz="1300" dirty="0"/>
              <a:t> </a:t>
            </a:r>
            <a:r>
              <a:rPr lang="en-US" sz="1300" dirty="0" err="1"/>
              <a:t>adalah</a:t>
            </a:r>
            <a:r>
              <a:rPr lang="en-US" sz="1300" dirty="0"/>
              <a:t> </a:t>
            </a:r>
            <a:r>
              <a:rPr lang="en-US" sz="1300" dirty="0" err="1"/>
              <a:t>alat</a:t>
            </a:r>
            <a:r>
              <a:rPr lang="en-US" sz="1300" dirty="0"/>
              <a:t> </a:t>
            </a:r>
            <a:r>
              <a:rPr lang="en-US" sz="1300" dirty="0" err="1"/>
              <a:t>untuk</a:t>
            </a:r>
            <a:r>
              <a:rPr lang="en-US" sz="1300" dirty="0"/>
              <a:t> </a:t>
            </a:r>
            <a:r>
              <a:rPr lang="en-US" sz="1300" dirty="0" err="1"/>
              <a:t>mencapai</a:t>
            </a:r>
            <a:r>
              <a:rPr lang="en-US" sz="1300" dirty="0"/>
              <a:t> </a:t>
            </a:r>
            <a:r>
              <a:rPr lang="en-US" sz="1300" dirty="0" err="1"/>
              <a:t>sasaran</a:t>
            </a:r>
            <a:r>
              <a:rPr lang="en-US" sz="1300" dirty="0"/>
              <a:t> </a:t>
            </a:r>
            <a:r>
              <a:rPr lang="en-US" sz="1300" dirty="0" err="1"/>
              <a:t>perusahaan</a:t>
            </a:r>
            <a:endParaRPr lang="en-US" sz="1300" dirty="0"/>
          </a:p>
          <a:p>
            <a:pPr marL="723900" lvl="1" indent="-277813" eaLnBrk="1" hangingPunct="1">
              <a:lnSpc>
                <a:spcPct val="80000"/>
              </a:lnSpc>
              <a:buFont typeface="Wingdings" pitchFamily="2" charset="2"/>
              <a:buAutoNum type="alphaLcParenR"/>
            </a:pPr>
            <a:r>
              <a:rPr lang="en-US" sz="1300" dirty="0"/>
              <a:t>Sistem </a:t>
            </a:r>
            <a:r>
              <a:rPr lang="en-US" sz="1300" dirty="0" err="1"/>
              <a:t>manajemen</a:t>
            </a:r>
            <a:r>
              <a:rPr lang="en-US" sz="1300" dirty="0"/>
              <a:t> </a:t>
            </a:r>
            <a:r>
              <a:rPr lang="en-US" sz="1300" dirty="0" err="1"/>
              <a:t>mutu</a:t>
            </a:r>
            <a:r>
              <a:rPr lang="en-US" sz="1300" dirty="0"/>
              <a:t> </a:t>
            </a:r>
            <a:r>
              <a:rPr lang="en-US" sz="1300" dirty="0" err="1"/>
              <a:t>adalah</a:t>
            </a:r>
            <a:r>
              <a:rPr lang="en-US" sz="1300" dirty="0"/>
              <a:t> </a:t>
            </a:r>
            <a:r>
              <a:rPr lang="en-US" sz="1300" dirty="0" err="1"/>
              <a:t>persyaratan</a:t>
            </a:r>
            <a:r>
              <a:rPr lang="en-US" sz="1300" dirty="0"/>
              <a:t> </a:t>
            </a:r>
            <a:r>
              <a:rPr lang="en-US" sz="1300" dirty="0" err="1"/>
              <a:t>untuk</a:t>
            </a:r>
            <a:r>
              <a:rPr lang="en-US" sz="1300" dirty="0"/>
              <a:t> </a:t>
            </a:r>
            <a:r>
              <a:rPr lang="en-US" sz="1300" dirty="0" err="1"/>
              <a:t>mendapatkan</a:t>
            </a:r>
            <a:r>
              <a:rPr lang="en-US" sz="1300" dirty="0"/>
              <a:t> ISO</a:t>
            </a:r>
            <a:r>
              <a:rPr lang="id-ID" sz="1300" dirty="0"/>
              <a:t>/IEC 17025</a:t>
            </a:r>
            <a:endParaRPr lang="en-US" sz="1300" dirty="0"/>
          </a:p>
          <a:p>
            <a:pPr marL="723900" lvl="1" indent="-277813" eaLnBrk="1" hangingPunct="1">
              <a:lnSpc>
                <a:spcPct val="80000"/>
              </a:lnSpc>
              <a:buFont typeface="Wingdings" pitchFamily="2" charset="2"/>
              <a:buAutoNum type="alphaLcParenR"/>
            </a:pPr>
            <a:r>
              <a:rPr lang="en-US" sz="1300" dirty="0"/>
              <a:t>Sistem </a:t>
            </a:r>
            <a:r>
              <a:rPr lang="en-US" sz="1300" dirty="0" err="1"/>
              <a:t>manajemen</a:t>
            </a:r>
            <a:r>
              <a:rPr lang="en-US" sz="1300" dirty="0"/>
              <a:t> </a:t>
            </a:r>
            <a:r>
              <a:rPr lang="en-US" sz="1300" dirty="0" err="1"/>
              <a:t>mutu</a:t>
            </a:r>
            <a:r>
              <a:rPr lang="en-US" sz="1300" dirty="0"/>
              <a:t> </a:t>
            </a:r>
            <a:r>
              <a:rPr lang="en-US" sz="1300" dirty="0" err="1"/>
              <a:t>adalah</a:t>
            </a:r>
            <a:r>
              <a:rPr lang="en-US" sz="1300" dirty="0"/>
              <a:t> </a:t>
            </a:r>
            <a:r>
              <a:rPr lang="en-US" sz="1300" dirty="0" err="1"/>
              <a:t>tujuan</a:t>
            </a:r>
            <a:r>
              <a:rPr lang="en-US" sz="1300" dirty="0"/>
              <a:t> yang </a:t>
            </a:r>
            <a:r>
              <a:rPr lang="en-US" sz="1300" dirty="0" err="1"/>
              <a:t>setara</a:t>
            </a:r>
            <a:r>
              <a:rPr lang="en-US" sz="1300" dirty="0"/>
              <a:t> </a:t>
            </a:r>
            <a:r>
              <a:rPr lang="en-US" sz="1300" dirty="0" err="1"/>
              <a:t>dengan</a:t>
            </a:r>
            <a:r>
              <a:rPr lang="en-US" sz="1300" dirty="0"/>
              <a:t> </a:t>
            </a:r>
            <a:r>
              <a:rPr lang="en-US" sz="1300" dirty="0" err="1"/>
              <a:t>sasaran</a:t>
            </a:r>
            <a:r>
              <a:rPr lang="en-US" sz="1300" dirty="0"/>
              <a:t> </a:t>
            </a:r>
            <a:r>
              <a:rPr lang="en-US" sz="1300" dirty="0" err="1"/>
              <a:t>perusahaan</a:t>
            </a:r>
            <a:endParaRPr lang="en-US" sz="1300" dirty="0"/>
          </a:p>
          <a:p>
            <a:pPr marL="723900" lvl="1" indent="-277813" eaLnBrk="1" hangingPunct="1">
              <a:lnSpc>
                <a:spcPct val="80000"/>
              </a:lnSpc>
              <a:buFont typeface="Wingdings" pitchFamily="2" charset="2"/>
              <a:buAutoNum type="alphaLcParenR"/>
            </a:pPr>
            <a:r>
              <a:rPr lang="en-US" sz="1300" dirty="0"/>
              <a:t>Sistem </a:t>
            </a:r>
            <a:r>
              <a:rPr lang="en-US" sz="1300" dirty="0" err="1"/>
              <a:t>manajemen</a:t>
            </a:r>
            <a:r>
              <a:rPr lang="en-US" sz="1300" dirty="0"/>
              <a:t> </a:t>
            </a:r>
            <a:r>
              <a:rPr lang="en-US" sz="1300" dirty="0" err="1"/>
              <a:t>mutu</a:t>
            </a:r>
            <a:r>
              <a:rPr lang="en-US" sz="1300" dirty="0"/>
              <a:t> </a:t>
            </a:r>
            <a:r>
              <a:rPr lang="en-US" sz="1300" dirty="0" err="1"/>
              <a:t>dan</a:t>
            </a:r>
            <a:r>
              <a:rPr lang="en-US" sz="1300" dirty="0"/>
              <a:t> </a:t>
            </a:r>
            <a:r>
              <a:rPr lang="en-US" sz="1300" dirty="0" err="1"/>
              <a:t>sasaran</a:t>
            </a:r>
            <a:r>
              <a:rPr lang="en-US" sz="1300" dirty="0"/>
              <a:t> </a:t>
            </a:r>
            <a:r>
              <a:rPr lang="en-US" sz="1300" dirty="0" err="1"/>
              <a:t>perusahaan</a:t>
            </a:r>
            <a:r>
              <a:rPr lang="en-US" sz="1300" dirty="0"/>
              <a:t>, </a:t>
            </a:r>
            <a:r>
              <a:rPr lang="en-US" sz="1300" dirty="0" err="1"/>
              <a:t>kedua-duanya</a:t>
            </a:r>
            <a:r>
              <a:rPr lang="en-US" sz="1300" dirty="0"/>
              <a:t> </a:t>
            </a:r>
            <a:r>
              <a:rPr lang="en-US" sz="1300" dirty="0" err="1"/>
              <a:t>sama</a:t>
            </a:r>
            <a:r>
              <a:rPr lang="en-US" sz="1300" dirty="0"/>
              <a:t>   </a:t>
            </a:r>
            <a:r>
              <a:rPr lang="en-US" sz="1300" dirty="0" err="1"/>
              <a:t>pentingnya</a:t>
            </a:r>
            <a:r>
              <a:rPr lang="en-US" sz="1300" dirty="0"/>
              <a:t> </a:t>
            </a:r>
            <a:r>
              <a:rPr lang="en-US" sz="1300" dirty="0" err="1"/>
              <a:t>bagi</a:t>
            </a:r>
            <a:r>
              <a:rPr lang="en-US" sz="1300" dirty="0"/>
              <a:t> </a:t>
            </a:r>
            <a:r>
              <a:rPr lang="en-US" sz="1300" dirty="0" err="1"/>
              <a:t>perusahaan</a:t>
            </a:r>
            <a:r>
              <a:rPr lang="en-US" sz="1300" dirty="0"/>
              <a:t>.</a:t>
            </a:r>
          </a:p>
          <a:p>
            <a:pPr marL="723900" lvl="1" indent="-277813" eaLnBrk="1" hangingPunct="1">
              <a:lnSpc>
                <a:spcPct val="80000"/>
              </a:lnSpc>
              <a:buFont typeface="Wingdings" pitchFamily="2" charset="2"/>
              <a:buAutoNum type="alphaLcParenR"/>
            </a:pPr>
            <a:r>
              <a:rPr lang="en-US" sz="1300" dirty="0"/>
              <a:t>Sistem </a:t>
            </a:r>
            <a:r>
              <a:rPr lang="en-US" sz="1300" dirty="0" err="1"/>
              <a:t>manajemen</a:t>
            </a:r>
            <a:r>
              <a:rPr lang="en-US" sz="1300" dirty="0"/>
              <a:t> </a:t>
            </a:r>
            <a:r>
              <a:rPr lang="en-US" sz="1300" dirty="0" err="1"/>
              <a:t>mutu</a:t>
            </a:r>
            <a:r>
              <a:rPr lang="en-US" sz="1300" dirty="0"/>
              <a:t> </a:t>
            </a:r>
            <a:r>
              <a:rPr lang="en-US" sz="1300" dirty="0" err="1"/>
              <a:t>adalah</a:t>
            </a:r>
            <a:r>
              <a:rPr lang="en-US" sz="1300" dirty="0"/>
              <a:t> </a:t>
            </a:r>
            <a:r>
              <a:rPr lang="en-US" sz="1300" dirty="0" err="1"/>
              <a:t>tugas</a:t>
            </a:r>
            <a:r>
              <a:rPr lang="en-US" sz="1300" dirty="0"/>
              <a:t> </a:t>
            </a:r>
            <a:r>
              <a:rPr lang="id-ID" sz="1300" dirty="0"/>
              <a:t>ManagerMutu</a:t>
            </a:r>
            <a:r>
              <a:rPr lang="en-US" sz="1300" dirty="0"/>
              <a:t>, </a:t>
            </a:r>
            <a:r>
              <a:rPr lang="en-US" sz="1300" dirty="0" err="1"/>
              <a:t>sedangkan</a:t>
            </a:r>
            <a:r>
              <a:rPr lang="en-US" sz="1300" dirty="0"/>
              <a:t> </a:t>
            </a:r>
            <a:r>
              <a:rPr lang="en-US" sz="1300" dirty="0" err="1"/>
              <a:t>sasaran</a:t>
            </a:r>
            <a:r>
              <a:rPr lang="en-US" sz="1300" dirty="0"/>
              <a:t> </a:t>
            </a:r>
            <a:r>
              <a:rPr lang="en-US" sz="1300" dirty="0" err="1"/>
              <a:t>adalah</a:t>
            </a:r>
            <a:r>
              <a:rPr lang="en-US" sz="1300" dirty="0"/>
              <a:t> </a:t>
            </a:r>
            <a:r>
              <a:rPr lang="en-US" sz="1300" dirty="0" err="1"/>
              <a:t>tugas</a:t>
            </a:r>
            <a:r>
              <a:rPr lang="en-US" sz="1300" dirty="0"/>
              <a:t> </a:t>
            </a:r>
            <a:r>
              <a:rPr lang="en-US" sz="1300" dirty="0" err="1"/>
              <a:t>manajemen</a:t>
            </a:r>
            <a:endParaRPr lang="en-US" sz="1300" dirty="0"/>
          </a:p>
          <a:p>
            <a:pPr marL="723900" lvl="1" indent="-277813" eaLnBrk="1" hangingPunct="1">
              <a:lnSpc>
                <a:spcPct val="80000"/>
              </a:lnSpc>
              <a:buFont typeface="Wingdings" pitchFamily="2" charset="2"/>
              <a:buAutoNum type="alphaLcParenR"/>
            </a:pPr>
            <a:endParaRPr lang="sv-SE" sz="1300" dirty="0"/>
          </a:p>
          <a:p>
            <a:pPr marL="266700" indent="-266700" eaLnBrk="1" hangingPunct="1">
              <a:lnSpc>
                <a:spcPct val="80000"/>
              </a:lnSpc>
              <a:buFont typeface="Wingdings" pitchFamily="2" charset="2"/>
              <a:buAutoNum type="arabicPeriod"/>
            </a:pPr>
            <a:r>
              <a:rPr lang="sv-SE" sz="1600" dirty="0"/>
              <a:t>Yang dimaksud tindakan perbaikan adalah :</a:t>
            </a:r>
          </a:p>
          <a:p>
            <a:pPr marL="723900" lvl="1" indent="-277813" eaLnBrk="1" hangingPunct="1">
              <a:lnSpc>
                <a:spcPct val="80000"/>
              </a:lnSpc>
              <a:buFont typeface="Wingdings" pitchFamily="2" charset="2"/>
              <a:buAutoNum type="alphaLcParenR"/>
            </a:pPr>
            <a:r>
              <a:rPr lang="sv-SE" sz="1300" dirty="0"/>
              <a:t>Melakukan pengecekan atas </a:t>
            </a:r>
            <a:r>
              <a:rPr lang="id-ID" sz="1300" dirty="0"/>
              <a:t>pekerjaan</a:t>
            </a:r>
            <a:r>
              <a:rPr lang="sv-SE" sz="1300" dirty="0"/>
              <a:t> yang tidak sesuai</a:t>
            </a:r>
          </a:p>
          <a:p>
            <a:pPr marL="723900" lvl="1" indent="-277813" eaLnBrk="1" hangingPunct="1">
              <a:lnSpc>
                <a:spcPct val="80000"/>
              </a:lnSpc>
              <a:buFont typeface="Wingdings" pitchFamily="2" charset="2"/>
              <a:buAutoNum type="alphaLcParenR"/>
            </a:pPr>
            <a:r>
              <a:rPr lang="sv-SE" sz="1300" dirty="0"/>
              <a:t>Melakukan analisa penyebab masalah dan melakukan tindakan perbaikan atas penyebab masalah sehingga masalah tidak terulang</a:t>
            </a:r>
          </a:p>
          <a:p>
            <a:pPr marL="723900" lvl="1" indent="-277813" eaLnBrk="1" hangingPunct="1">
              <a:lnSpc>
                <a:spcPct val="80000"/>
              </a:lnSpc>
              <a:buFont typeface="Wingdings" pitchFamily="2" charset="2"/>
              <a:buAutoNum type="alphaLcParenR"/>
            </a:pPr>
            <a:r>
              <a:rPr lang="id-ID" sz="1300" dirty="0"/>
              <a:t>Memperbaiki hasil uji / kalibrasi </a:t>
            </a:r>
            <a:r>
              <a:rPr lang="sv-SE" sz="1300" dirty="0"/>
              <a:t>yang tidak sesuai</a:t>
            </a:r>
            <a:r>
              <a:rPr lang="id-ID" sz="1300" dirty="0"/>
              <a:t>.</a:t>
            </a:r>
            <a:endParaRPr lang="sv-SE" sz="1300" dirty="0"/>
          </a:p>
          <a:p>
            <a:pPr marL="723900" lvl="1" indent="-277813" eaLnBrk="1" hangingPunct="1">
              <a:lnSpc>
                <a:spcPct val="80000"/>
              </a:lnSpc>
              <a:buFont typeface="Wingdings" pitchFamily="2" charset="2"/>
              <a:buAutoNum type="alphaLcParenR"/>
            </a:pPr>
            <a:r>
              <a:rPr lang="sv-SE" sz="1300" dirty="0"/>
              <a:t>Menjawab keluhan pelanggan</a:t>
            </a:r>
          </a:p>
          <a:p>
            <a:pPr marL="723900" lvl="1" indent="-277813" eaLnBrk="1" hangingPunct="1">
              <a:lnSpc>
                <a:spcPct val="80000"/>
              </a:lnSpc>
              <a:buFont typeface="Wingdings" pitchFamily="2" charset="2"/>
              <a:buAutoNum type="alphaLcParenR"/>
            </a:pPr>
            <a:r>
              <a:rPr lang="sv-SE" sz="1300" dirty="0"/>
              <a:t>Melakukan training analisa masalah kepada karyawan terkait</a:t>
            </a:r>
          </a:p>
          <a:p>
            <a:pPr marL="723900" lvl="1" indent="-277813" eaLnBrk="1" hangingPunct="1">
              <a:lnSpc>
                <a:spcPct val="80000"/>
              </a:lnSpc>
              <a:buFont typeface="Wingdings" pitchFamily="2" charset="2"/>
              <a:buAutoNum type="alphaLcParenR"/>
            </a:pPr>
            <a:endParaRPr lang="sv-SE" sz="1300" dirty="0"/>
          </a:p>
          <a:p>
            <a:pPr marL="266700" indent="-266700" eaLnBrk="1" hangingPunct="1">
              <a:lnSpc>
                <a:spcPct val="80000"/>
              </a:lnSpc>
              <a:buFont typeface="Wingdings" pitchFamily="2" charset="2"/>
              <a:buAutoNum type="arabicPeriod"/>
            </a:pPr>
            <a:r>
              <a:rPr lang="sv-SE" sz="1600" dirty="0"/>
              <a:t>Yang dimaksud dengan perubahan pada pasal ISO</a:t>
            </a:r>
            <a:r>
              <a:rPr lang="id-ID" sz="1600" dirty="0"/>
              <a:t>/IEC 17025 pasal 7.2.2.2 </a:t>
            </a:r>
            <a:r>
              <a:rPr lang="sv-SE" sz="1600" dirty="0"/>
              <a:t>adalah  </a:t>
            </a:r>
          </a:p>
          <a:p>
            <a:pPr marL="723900" lvl="1" indent="-277813" eaLnBrk="1" hangingPunct="1">
              <a:lnSpc>
                <a:spcPct val="80000"/>
              </a:lnSpc>
              <a:buFont typeface="Wingdings" pitchFamily="2" charset="2"/>
              <a:buAutoNum type="alphaLcParenR"/>
            </a:pPr>
            <a:r>
              <a:rPr lang="sv-SE" sz="1300" dirty="0"/>
              <a:t>Ketika terjadi perubahan dokumen, dokumen yang lama harus digantikan dengan yang baru </a:t>
            </a:r>
          </a:p>
          <a:p>
            <a:pPr marL="723900" lvl="1" indent="-277813" eaLnBrk="1" hangingPunct="1">
              <a:lnSpc>
                <a:spcPct val="80000"/>
              </a:lnSpc>
              <a:buFont typeface="Wingdings" pitchFamily="2" charset="2"/>
              <a:buAutoNum type="alphaLcParenR"/>
            </a:pPr>
            <a:r>
              <a:rPr lang="sv-SE" sz="1300" dirty="0"/>
              <a:t>Ketika terjadi perubahan struktur organisasi</a:t>
            </a:r>
            <a:r>
              <a:rPr lang="id-ID" sz="1300" dirty="0"/>
              <a:t>, </a:t>
            </a:r>
            <a:r>
              <a:rPr lang="sv-SE" sz="1300" dirty="0"/>
              <a:t>harus mendapat persetujuan dari Komisaris</a:t>
            </a:r>
          </a:p>
          <a:p>
            <a:pPr marL="723900" lvl="1" indent="-277813" eaLnBrk="1" hangingPunct="1">
              <a:lnSpc>
                <a:spcPct val="80000"/>
              </a:lnSpc>
              <a:buFont typeface="Wingdings" pitchFamily="2" charset="2"/>
              <a:buAutoNum type="alphaLcParenR"/>
            </a:pPr>
            <a:r>
              <a:rPr lang="sv-SE" sz="1300" dirty="0"/>
              <a:t>Ketika terjadi perubahan </a:t>
            </a:r>
            <a:r>
              <a:rPr lang="id-ID" sz="1300" dirty="0"/>
              <a:t>sistem management, maka</a:t>
            </a:r>
            <a:r>
              <a:rPr lang="sv-SE" sz="1300" dirty="0"/>
              <a:t> harus</a:t>
            </a:r>
            <a:r>
              <a:rPr lang="id-ID" sz="1300" dirty="0"/>
              <a:t> dipastikan integritas dari sistem management tetap terjaga.</a:t>
            </a:r>
            <a:endParaRPr lang="sv-SE" sz="1300" dirty="0"/>
          </a:p>
          <a:p>
            <a:pPr marL="723900" lvl="1" indent="-277813" eaLnBrk="1" hangingPunct="1">
              <a:lnSpc>
                <a:spcPct val="80000"/>
              </a:lnSpc>
              <a:buFont typeface="Wingdings" pitchFamily="2" charset="2"/>
              <a:buAutoNum type="alphaLcParenR"/>
            </a:pPr>
            <a:r>
              <a:rPr lang="sv-SE" sz="1300" dirty="0"/>
              <a:t>Ketika terjadi perubahan </a:t>
            </a:r>
            <a:r>
              <a:rPr lang="id-ID" sz="1300" dirty="0"/>
              <a:t>metode tervalidasi</a:t>
            </a:r>
            <a:r>
              <a:rPr lang="sv-SE" sz="1300" dirty="0"/>
              <a:t>, </a:t>
            </a:r>
            <a:r>
              <a:rPr lang="id-ID" sz="1300" dirty="0"/>
              <a:t>laboratorium</a:t>
            </a:r>
            <a:r>
              <a:rPr lang="sv-SE" sz="1300" dirty="0"/>
              <a:t> harus memastikan </a:t>
            </a:r>
            <a:r>
              <a:rPr lang="id-ID" sz="1300" dirty="0"/>
              <a:t>dilkaukannya validasi ulang jika perubahan mempengaruhi validasi sebelumnya.</a:t>
            </a:r>
            <a:endParaRPr lang="sv-SE" sz="1300" dirty="0"/>
          </a:p>
          <a:p>
            <a:pPr marL="723900" lvl="1" indent="-277813" eaLnBrk="1" hangingPunct="1">
              <a:lnSpc>
                <a:spcPct val="80000"/>
              </a:lnSpc>
              <a:buFont typeface="Wingdings" pitchFamily="2" charset="2"/>
              <a:buAutoNum type="alphaLcParenR"/>
            </a:pPr>
            <a:r>
              <a:rPr lang="en-US" sz="1300" dirty="0"/>
              <a:t>Perusahaan </a:t>
            </a:r>
            <a:r>
              <a:rPr lang="en-US" sz="1300" dirty="0" err="1"/>
              <a:t>harus</a:t>
            </a:r>
            <a:r>
              <a:rPr lang="en-US" sz="1300" dirty="0"/>
              <a:t> </a:t>
            </a:r>
            <a:r>
              <a:rPr lang="en-US" sz="1300" dirty="0" err="1"/>
              <a:t>menyesuaikan</a:t>
            </a:r>
            <a:r>
              <a:rPr lang="en-US" sz="1300" dirty="0"/>
              <a:t> </a:t>
            </a:r>
            <a:r>
              <a:rPr lang="en-US" sz="1300" dirty="0" err="1"/>
              <a:t>sistem</a:t>
            </a:r>
            <a:r>
              <a:rPr lang="en-US" sz="1300" dirty="0"/>
              <a:t> </a:t>
            </a:r>
            <a:r>
              <a:rPr lang="en-US" sz="1300" dirty="0" err="1"/>
              <a:t>manajemen</a:t>
            </a:r>
            <a:r>
              <a:rPr lang="en-US" sz="1300" dirty="0"/>
              <a:t> </a:t>
            </a:r>
            <a:r>
              <a:rPr lang="en-US" sz="1300" dirty="0" err="1"/>
              <a:t>mutu</a:t>
            </a:r>
            <a:r>
              <a:rPr lang="en-US" sz="1300" dirty="0"/>
              <a:t> ISO</a:t>
            </a:r>
            <a:r>
              <a:rPr lang="id-ID" sz="1300" dirty="0"/>
              <a:t>/IEC 17025:2005 </a:t>
            </a:r>
            <a:r>
              <a:rPr lang="en-US" sz="1300" dirty="0" err="1"/>
              <a:t>ke</a:t>
            </a:r>
            <a:r>
              <a:rPr lang="en-US" sz="1300" dirty="0"/>
              <a:t> ISO</a:t>
            </a:r>
            <a:r>
              <a:rPr lang="id-ID" sz="1300" dirty="0"/>
              <a:t>/IEC 17025:2017 </a:t>
            </a:r>
            <a:r>
              <a:rPr lang="en-US" sz="1300" dirty="0"/>
              <a:t>paling </a:t>
            </a:r>
            <a:r>
              <a:rPr lang="en-US" sz="1300" dirty="0" err="1"/>
              <a:t>lambat</a:t>
            </a:r>
            <a:r>
              <a:rPr lang="en-US" sz="1300" dirty="0"/>
              <a:t> </a:t>
            </a:r>
            <a:r>
              <a:rPr lang="en-US" sz="1300" dirty="0" err="1"/>
              <a:t>tahun</a:t>
            </a:r>
            <a:r>
              <a:rPr lang="en-US" sz="1300" dirty="0"/>
              <a:t> 2018</a:t>
            </a:r>
            <a:r>
              <a:rPr lang="id-ID" sz="1300" dirty="0"/>
              <a:t>.</a:t>
            </a:r>
            <a:endParaRPr lang="en-US" sz="13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364E2E-EB39-4353-8B70-5BC08FB97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114</a:t>
            </a:fld>
            <a:endParaRPr lang="en-US"/>
          </a:p>
        </p:txBody>
      </p:sp>
      <p:sp>
        <p:nvSpPr>
          <p:cNvPr id="119812" name="Text Box 4"/>
          <p:cNvSpPr txBox="1">
            <a:spLocks noChangeArrowheads="1"/>
          </p:cNvSpPr>
          <p:nvPr/>
        </p:nvSpPr>
        <p:spPr bwMode="auto">
          <a:xfrm>
            <a:off x="1023910" y="1214422"/>
            <a:ext cx="7490638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1600" b="0" dirty="0" err="1">
                <a:latin typeface="Century Gothic" pitchFamily="34" charset="0"/>
              </a:rPr>
              <a:t>Pilih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salah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satu</a:t>
            </a:r>
            <a:r>
              <a:rPr lang="en-US" sz="1600" b="0" dirty="0">
                <a:latin typeface="Century Gothic" pitchFamily="34" charset="0"/>
              </a:rPr>
              <a:t> yang paling </a:t>
            </a:r>
            <a:r>
              <a:rPr lang="en-US" sz="1600" b="0" dirty="0" err="1">
                <a:latin typeface="Century Gothic" pitchFamily="34" charset="0"/>
              </a:rPr>
              <a:t>tepat</a:t>
            </a:r>
            <a:endParaRPr lang="en-US" sz="1600" b="0" dirty="0">
              <a:latin typeface="Century Gothic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F08639-512B-4805-AB2A-BCE64BCCF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64327" y="6356352"/>
            <a:ext cx="6109855" cy="365125"/>
          </a:xfrm>
        </p:spPr>
        <p:txBody>
          <a:bodyPr/>
          <a:lstStyle/>
          <a:p>
            <a:r>
              <a:rPr lang="en-US"/>
              <a:t>Audit ISO IEC 17025:2017. 1/Rev 01 ©Copyright. Sentral Sistem Agustus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199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4"/>
            <a:ext cx="9905999" cy="1000132"/>
          </a:xfrm>
          <a:solidFill>
            <a:schemeClr val="accent5">
              <a:lumMod val="50000"/>
            </a:schemeClr>
          </a:solidFill>
        </p:spPr>
        <p:txBody>
          <a:bodyPr/>
          <a:lstStyle/>
          <a:p>
            <a:pPr eaLnBrk="1" hangingPunct="1"/>
            <a:r>
              <a:rPr lang="en-US" i="1" dirty="0" err="1">
                <a:solidFill>
                  <a:schemeClr val="bg1"/>
                </a:solidFill>
                <a:latin typeface="Impact" panose="020B0806030902050204" pitchFamily="34" charset="0"/>
              </a:rPr>
              <a:t>Soal</a:t>
            </a:r>
            <a:r>
              <a:rPr lang="en-US" i="1" dirty="0">
                <a:solidFill>
                  <a:schemeClr val="bg1"/>
                </a:solidFill>
                <a:latin typeface="Impact" panose="020B080603090205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Impact" panose="020B0806030902050204" pitchFamily="34" charset="0"/>
              </a:rPr>
              <a:t>Latihan</a:t>
            </a:r>
            <a:endParaRPr lang="en-US" i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20835" name="Rectangle 3"/>
          <p:cNvSpPr>
            <a:spLocks noGrp="1" noChangeArrowheads="1"/>
          </p:cNvSpPr>
          <p:nvPr>
            <p:ph idx="1"/>
          </p:nvPr>
        </p:nvSpPr>
        <p:spPr>
          <a:xfrm>
            <a:off x="774948" y="1339875"/>
            <a:ext cx="8842034" cy="5661025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en-GB" sz="1600" dirty="0" err="1"/>
              <a:t>Sebutkan</a:t>
            </a:r>
            <a:r>
              <a:rPr lang="en-GB" sz="1600" dirty="0"/>
              <a:t> </a:t>
            </a:r>
            <a:r>
              <a:rPr lang="en-GB" sz="1600" dirty="0" err="1"/>
              <a:t>pasal</a:t>
            </a:r>
            <a:r>
              <a:rPr lang="en-GB" sz="1600" dirty="0"/>
              <a:t> </a:t>
            </a:r>
            <a:r>
              <a:rPr lang="en-GB" sz="1600" dirty="0" err="1"/>
              <a:t>standar</a:t>
            </a:r>
            <a:r>
              <a:rPr lang="en-GB" sz="1600" dirty="0"/>
              <a:t> yang </a:t>
            </a:r>
            <a:r>
              <a:rPr lang="en-GB" sz="1600" dirty="0" err="1"/>
              <a:t>berkaitan</a:t>
            </a:r>
            <a:r>
              <a:rPr lang="en-GB" sz="1600" dirty="0"/>
              <a:t> </a:t>
            </a:r>
            <a:r>
              <a:rPr lang="en-GB" sz="1600" dirty="0" err="1"/>
              <a:t>dengan</a:t>
            </a:r>
            <a:r>
              <a:rPr lang="en-GB" sz="1600" dirty="0"/>
              <a:t> </a:t>
            </a:r>
            <a:r>
              <a:rPr lang="en-GB" sz="1600" dirty="0" err="1"/>
              <a:t>hal-hal</a:t>
            </a:r>
            <a:r>
              <a:rPr lang="en-GB" sz="1600" dirty="0"/>
              <a:t> </a:t>
            </a:r>
            <a:r>
              <a:rPr lang="en-GB" sz="1600" dirty="0" err="1"/>
              <a:t>di</a:t>
            </a:r>
            <a:r>
              <a:rPr lang="en-GB" sz="1600" dirty="0"/>
              <a:t> </a:t>
            </a:r>
            <a:r>
              <a:rPr lang="en-GB" sz="1600" dirty="0" err="1"/>
              <a:t>bawah</a:t>
            </a:r>
            <a:r>
              <a:rPr lang="en-GB" sz="1600" dirty="0"/>
              <a:t> </a:t>
            </a:r>
            <a:r>
              <a:rPr lang="en-GB" sz="1600" dirty="0" err="1"/>
              <a:t>ini</a:t>
            </a:r>
            <a:r>
              <a:rPr lang="en-GB" sz="1600" dirty="0"/>
              <a:t> ;</a:t>
            </a:r>
          </a:p>
          <a:p>
            <a:pPr marL="444500" lvl="1" indent="-265113" eaLnBrk="1" hangingPunct="1">
              <a:buFont typeface="Wingdings" pitchFamily="2" charset="2"/>
              <a:buAutoNum type="arabicPeriod"/>
            </a:pPr>
            <a:r>
              <a:rPr lang="en-GB" sz="1600" dirty="0" err="1"/>
              <a:t>Identifikasi</a:t>
            </a:r>
            <a:r>
              <a:rPr lang="en-GB" sz="1600" dirty="0"/>
              <a:t> </a:t>
            </a:r>
            <a:r>
              <a:rPr lang="id-ID" sz="1600" dirty="0"/>
              <a:t>r</a:t>
            </a:r>
            <a:r>
              <a:rPr lang="en-GB" sz="1600" dirty="0" err="1"/>
              <a:t>esiko</a:t>
            </a:r>
            <a:r>
              <a:rPr lang="en-GB" sz="1600" dirty="0"/>
              <a:t> </a:t>
            </a:r>
            <a:r>
              <a:rPr lang="id-ID" sz="1600" dirty="0"/>
              <a:t>ketidakberpihakan</a:t>
            </a:r>
            <a:r>
              <a:rPr lang="en-GB" sz="1600" dirty="0"/>
              <a:t>………………………………</a:t>
            </a:r>
            <a:endParaRPr lang="fi-FI" sz="1600" dirty="0"/>
          </a:p>
          <a:p>
            <a:pPr marL="444500" lvl="1" indent="-265113" eaLnBrk="1" hangingPunct="1">
              <a:buFont typeface="Wingdings" pitchFamily="2" charset="2"/>
              <a:buAutoNum type="arabicPeriod"/>
            </a:pPr>
            <a:r>
              <a:rPr lang="id-ID" sz="1600" dirty="0"/>
              <a:t>Identifikasi perubahan isu internal dan eksternal yang relevan dengan laboratorium. </a:t>
            </a:r>
            <a:r>
              <a:rPr lang="fi-FI" sz="1600" dirty="0"/>
              <a:t>.........................................</a:t>
            </a:r>
          </a:p>
          <a:p>
            <a:pPr marL="444500" lvl="1" indent="-265113" eaLnBrk="1" hangingPunct="1">
              <a:buFont typeface="Wingdings" pitchFamily="2" charset="2"/>
              <a:buAutoNum type="arabicPeriod"/>
            </a:pPr>
            <a:endParaRPr lang="fi-FI" sz="1600" dirty="0"/>
          </a:p>
          <a:p>
            <a:pPr marL="0" indent="0" eaLnBrk="1" hangingPunct="1">
              <a:buFont typeface="Wingdings" pitchFamily="2" charset="2"/>
              <a:buNone/>
            </a:pPr>
            <a:r>
              <a:rPr lang="fi-FI" sz="1600" dirty="0"/>
              <a:t>Tuliskan jawaban singkat untuk masing-masing soal berikut dengan menggunakan tempat yang tersedia</a:t>
            </a:r>
            <a:r>
              <a:rPr lang="fi-FI" sz="1600" b="1" dirty="0"/>
              <a:t>. </a:t>
            </a:r>
            <a:endParaRPr lang="en-GB" sz="1600" dirty="0"/>
          </a:p>
          <a:p>
            <a:pPr marL="444500" lvl="1" indent="-265113" eaLnBrk="1" hangingPunct="1">
              <a:buFont typeface="Wingdings" pitchFamily="2" charset="2"/>
              <a:buAutoNum type="arabicPeriod"/>
            </a:pPr>
            <a:r>
              <a:rPr lang="id-ID" sz="1600" dirty="0"/>
              <a:t>Untuk apa laboratorium mempertimbangkan resiko dan peluang terkait aktivitasnya sebagaimana dipersyartakan pada ISO/IEC 17025 pasal 8.5.1?</a:t>
            </a:r>
            <a:endParaRPr lang="en-GB" sz="1600" dirty="0"/>
          </a:p>
          <a:p>
            <a:pPr marL="444500" lvl="1" indent="-265113" eaLnBrk="1" hangingPunct="1">
              <a:buFont typeface="Wingdings" pitchFamily="2" charset="2"/>
              <a:buNone/>
            </a:pPr>
            <a:endParaRPr lang="en-GB" sz="1600" dirty="0"/>
          </a:p>
          <a:p>
            <a:pPr marL="444500" lvl="1" indent="-265113" eaLnBrk="1" hangingPunct="1">
              <a:buFont typeface="Wingdings" pitchFamily="2" charset="2"/>
              <a:buNone/>
            </a:pPr>
            <a:endParaRPr lang="en-GB" sz="1600" dirty="0"/>
          </a:p>
          <a:p>
            <a:pPr marL="0" indent="0" eaLnBrk="1" hangingPunct="1">
              <a:buFont typeface="Wingdings" pitchFamily="2" charset="2"/>
              <a:buNone/>
            </a:pPr>
            <a:r>
              <a:rPr lang="en-GB" sz="1600" dirty="0" err="1"/>
              <a:t>Soal-soal</a:t>
            </a:r>
            <a:r>
              <a:rPr lang="en-GB" sz="1600" dirty="0"/>
              <a:t> </a:t>
            </a:r>
            <a:r>
              <a:rPr lang="en-GB" sz="1600" dirty="0" err="1"/>
              <a:t>ini</a:t>
            </a:r>
            <a:r>
              <a:rPr lang="en-GB" sz="1600" dirty="0"/>
              <a:t> </a:t>
            </a:r>
            <a:r>
              <a:rPr lang="en-GB" sz="1600" dirty="0" err="1"/>
              <a:t>memerlukan</a:t>
            </a:r>
            <a:r>
              <a:rPr lang="en-GB" sz="1600" dirty="0"/>
              <a:t> </a:t>
            </a:r>
            <a:r>
              <a:rPr lang="en-GB" sz="1600" dirty="0" err="1"/>
              <a:t>jawaban</a:t>
            </a:r>
            <a:r>
              <a:rPr lang="en-GB" sz="1600" dirty="0"/>
              <a:t> </a:t>
            </a:r>
            <a:r>
              <a:rPr lang="en-GB" sz="1600" dirty="0" err="1"/>
              <a:t>tertulis</a:t>
            </a:r>
            <a:r>
              <a:rPr lang="en-GB" sz="1600" dirty="0"/>
              <a:t> </a:t>
            </a:r>
            <a:r>
              <a:rPr lang="en-GB" sz="1600" dirty="0" err="1"/>
              <a:t>secara</a:t>
            </a:r>
            <a:r>
              <a:rPr lang="en-GB" sz="1600" dirty="0"/>
              <a:t> </a:t>
            </a:r>
            <a:r>
              <a:rPr lang="en-GB" sz="1600" dirty="0" err="1"/>
              <a:t>rinci</a:t>
            </a:r>
            <a:r>
              <a:rPr lang="en-GB" sz="1600" dirty="0"/>
              <a:t> yang </a:t>
            </a:r>
            <a:r>
              <a:rPr lang="en-GB" sz="1600" dirty="0" err="1"/>
              <a:t>diisikan</a:t>
            </a:r>
            <a:r>
              <a:rPr lang="en-GB" sz="1600" dirty="0"/>
              <a:t> </a:t>
            </a:r>
            <a:r>
              <a:rPr lang="en-GB" sz="1600" dirty="0" err="1"/>
              <a:t>pada</a:t>
            </a:r>
            <a:r>
              <a:rPr lang="en-GB" sz="1600" dirty="0"/>
              <a:t> </a:t>
            </a:r>
            <a:r>
              <a:rPr lang="en-GB" sz="1600" dirty="0" err="1"/>
              <a:t>tempat</a:t>
            </a:r>
            <a:r>
              <a:rPr lang="en-GB" sz="1600" dirty="0"/>
              <a:t> </a:t>
            </a:r>
            <a:r>
              <a:rPr lang="en-GB" sz="1600" dirty="0" err="1"/>
              <a:t>kosong</a:t>
            </a:r>
            <a:r>
              <a:rPr lang="en-GB" sz="1600" dirty="0"/>
              <a:t> yang </a:t>
            </a:r>
            <a:r>
              <a:rPr lang="en-GB" sz="1600" dirty="0" err="1"/>
              <a:t>telah</a:t>
            </a:r>
            <a:r>
              <a:rPr lang="en-GB" sz="1600" dirty="0"/>
              <a:t> </a:t>
            </a:r>
            <a:r>
              <a:rPr lang="en-GB" sz="1600" dirty="0" err="1"/>
              <a:t>disediakan</a:t>
            </a:r>
            <a:r>
              <a:rPr lang="en-GB" sz="1600" dirty="0"/>
              <a:t>. </a:t>
            </a:r>
            <a:r>
              <a:rPr lang="en-GB" sz="1600" dirty="0" err="1"/>
              <a:t>Jika</a:t>
            </a:r>
            <a:r>
              <a:rPr lang="en-GB" sz="1600" dirty="0"/>
              <a:t> </a:t>
            </a:r>
            <a:r>
              <a:rPr lang="en-GB" sz="1600" dirty="0" err="1"/>
              <a:t>dianggap</a:t>
            </a:r>
            <a:r>
              <a:rPr lang="en-GB" sz="1600" dirty="0"/>
              <a:t> </a:t>
            </a:r>
            <a:r>
              <a:rPr lang="en-GB" sz="1600" dirty="0" err="1"/>
              <a:t>perlu</a:t>
            </a:r>
            <a:r>
              <a:rPr lang="en-GB" sz="1600" dirty="0"/>
              <a:t>, </a:t>
            </a:r>
            <a:r>
              <a:rPr lang="en-GB" sz="1600" dirty="0" err="1"/>
              <a:t>anda</a:t>
            </a:r>
            <a:r>
              <a:rPr lang="en-GB" sz="1600" dirty="0"/>
              <a:t> </a:t>
            </a:r>
            <a:r>
              <a:rPr lang="en-GB" sz="1600" dirty="0" err="1"/>
              <a:t>boleh</a:t>
            </a:r>
            <a:r>
              <a:rPr lang="en-GB" sz="1600" dirty="0"/>
              <a:t> </a:t>
            </a:r>
            <a:r>
              <a:rPr lang="en-GB" sz="1600" dirty="0" err="1"/>
              <a:t>mengidentifikasikan</a:t>
            </a:r>
            <a:r>
              <a:rPr lang="en-GB" sz="1600" dirty="0"/>
              <a:t> </a:t>
            </a:r>
            <a:r>
              <a:rPr lang="en-GB" sz="1600" dirty="0" err="1"/>
              <a:t>pasal</a:t>
            </a:r>
            <a:r>
              <a:rPr lang="en-GB" sz="1600" dirty="0"/>
              <a:t> </a:t>
            </a:r>
            <a:r>
              <a:rPr lang="en-GB" sz="1600" dirty="0" err="1"/>
              <a:t>standar</a:t>
            </a:r>
            <a:r>
              <a:rPr lang="en-GB" sz="1600" dirty="0"/>
              <a:t> yang </a:t>
            </a:r>
            <a:r>
              <a:rPr lang="en-GB" sz="1600" dirty="0" err="1"/>
              <a:t>relevan</a:t>
            </a:r>
            <a:r>
              <a:rPr lang="en-GB" sz="1600" dirty="0"/>
              <a:t> </a:t>
            </a:r>
            <a:r>
              <a:rPr lang="en-GB" sz="1600" dirty="0" err="1"/>
              <a:t>dalam</a:t>
            </a:r>
            <a:r>
              <a:rPr lang="en-GB" sz="1600" dirty="0"/>
              <a:t> </a:t>
            </a:r>
            <a:r>
              <a:rPr lang="en-GB" sz="1600" dirty="0" err="1"/>
              <a:t>jawaban</a:t>
            </a:r>
            <a:r>
              <a:rPr lang="en-GB" sz="1600" dirty="0"/>
              <a:t> </a:t>
            </a:r>
            <a:r>
              <a:rPr lang="en-GB" sz="1600" dirty="0" err="1"/>
              <a:t>anda</a:t>
            </a:r>
            <a:r>
              <a:rPr lang="en-GB" sz="1600" b="1" dirty="0"/>
              <a:t>.</a:t>
            </a:r>
            <a:endParaRPr lang="en-GB" sz="1600" dirty="0"/>
          </a:p>
          <a:p>
            <a:pPr marL="444500" lvl="1" indent="-265113" eaLnBrk="1" hangingPunct="1">
              <a:buFont typeface="Wingdings" pitchFamily="2" charset="2"/>
              <a:buChar char="n"/>
            </a:pPr>
            <a:r>
              <a:rPr lang="en-US" sz="1600" dirty="0" err="1"/>
              <a:t>Sebutkan</a:t>
            </a:r>
            <a:r>
              <a:rPr lang="en-US" sz="1600" dirty="0"/>
              <a:t> factor </a:t>
            </a:r>
            <a:r>
              <a:rPr lang="en-US" sz="1600" dirty="0" err="1"/>
              <a:t>apa</a:t>
            </a:r>
            <a:r>
              <a:rPr lang="en-US" sz="1600" dirty="0"/>
              <a:t> </a:t>
            </a:r>
            <a:r>
              <a:rPr lang="en-US" sz="1600" dirty="0" err="1"/>
              <a:t>saja</a:t>
            </a:r>
            <a:r>
              <a:rPr lang="en-US" sz="1600" dirty="0"/>
              <a:t> yang </a:t>
            </a:r>
            <a:r>
              <a:rPr lang="en-US" sz="1600" dirty="0" err="1"/>
              <a:t>harus</a:t>
            </a:r>
            <a:r>
              <a:rPr lang="en-US" sz="1600" dirty="0"/>
              <a:t> </a:t>
            </a:r>
            <a:r>
              <a:rPr lang="en-US" sz="1600" dirty="0" err="1"/>
              <a:t>dipertimbangkan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menentukan</a:t>
            </a:r>
            <a:r>
              <a:rPr lang="en-US" sz="1600" dirty="0"/>
              <a:t> </a:t>
            </a:r>
            <a:r>
              <a:rPr lang="en-US" sz="1600" dirty="0" err="1"/>
              <a:t>frekuensi</a:t>
            </a:r>
            <a:r>
              <a:rPr lang="en-US" sz="1600" dirty="0"/>
              <a:t> audit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41B949-F6B2-4EC5-B7E0-637DC0119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115</a:t>
            </a:fld>
            <a:endParaRPr lang="en-US"/>
          </a:p>
        </p:txBody>
      </p:sp>
      <p:pic>
        <p:nvPicPr>
          <p:cNvPr id="6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092" y="6000768"/>
            <a:ext cx="137362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BEC0E9-33B1-47AA-B4E4-E757EA991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9237" y="6356352"/>
            <a:ext cx="5389418" cy="365125"/>
          </a:xfrm>
        </p:spPr>
        <p:txBody>
          <a:bodyPr/>
          <a:lstStyle/>
          <a:p>
            <a:r>
              <a:rPr lang="en-US"/>
              <a:t>Audit ISO IEC 17025:2017. 1/Rev 01 ©Copyright. Sentral Sistem Agustus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1228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4"/>
            <a:ext cx="9905999" cy="1000132"/>
          </a:xfrm>
          <a:solidFill>
            <a:schemeClr val="accent5">
              <a:lumMod val="50000"/>
            </a:schemeClr>
          </a:solidFill>
        </p:spPr>
        <p:txBody>
          <a:bodyPr/>
          <a:lstStyle/>
          <a:p>
            <a:pPr eaLnBrk="1" hangingPunct="1"/>
            <a:r>
              <a:rPr lang="en-US" i="1" dirty="0" err="1">
                <a:solidFill>
                  <a:schemeClr val="bg1"/>
                </a:solidFill>
                <a:latin typeface="Impact" panose="020B0806030902050204" pitchFamily="34" charset="0"/>
              </a:rPr>
              <a:t>Soal</a:t>
            </a:r>
            <a:r>
              <a:rPr lang="en-US" i="1" dirty="0">
                <a:solidFill>
                  <a:schemeClr val="bg1"/>
                </a:solidFill>
                <a:latin typeface="Impact" panose="020B080603090205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Impact" panose="020B0806030902050204" pitchFamily="34" charset="0"/>
              </a:rPr>
              <a:t>Latihan</a:t>
            </a:r>
            <a:endParaRPr lang="en-US" i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21859" name="Rectangle 3"/>
          <p:cNvSpPr>
            <a:spLocks noGrp="1" noChangeArrowheads="1"/>
          </p:cNvSpPr>
          <p:nvPr>
            <p:ph idx="1"/>
          </p:nvPr>
        </p:nvSpPr>
        <p:spPr>
          <a:xfrm>
            <a:off x="666720" y="1554165"/>
            <a:ext cx="8842034" cy="4303727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en-GB" sz="1800" dirty="0"/>
              <a:t>Pada </a:t>
            </a:r>
            <a:r>
              <a:rPr lang="en-GB" sz="1800" dirty="0" err="1"/>
              <a:t>saat</a:t>
            </a:r>
            <a:r>
              <a:rPr lang="en-GB" sz="1800" dirty="0"/>
              <a:t> audit marketing di </a:t>
            </a:r>
            <a:r>
              <a:rPr lang="id-ID" sz="1800" dirty="0"/>
              <a:t>Lab.</a:t>
            </a:r>
            <a:r>
              <a:rPr lang="en-GB" sz="1800" dirty="0"/>
              <a:t> </a:t>
            </a:r>
            <a:r>
              <a:rPr lang="en-GB" sz="1800" dirty="0" err="1"/>
              <a:t>Suka</a:t>
            </a:r>
            <a:r>
              <a:rPr lang="en-GB" sz="1800" dirty="0"/>
              <a:t> </a:t>
            </a:r>
            <a:r>
              <a:rPr lang="en-GB" sz="1800" dirty="0" err="1"/>
              <a:t>Janji</a:t>
            </a:r>
            <a:r>
              <a:rPr lang="en-GB" sz="1800" dirty="0"/>
              <a:t>, </a:t>
            </a:r>
            <a:r>
              <a:rPr lang="en-GB" sz="1800" dirty="0" err="1"/>
              <a:t>ditemukan</a:t>
            </a:r>
            <a:r>
              <a:rPr lang="en-GB" sz="1800" dirty="0"/>
              <a:t> marketing </a:t>
            </a:r>
            <a:r>
              <a:rPr lang="en-GB" sz="1800" dirty="0" err="1"/>
              <a:t>menerima</a:t>
            </a:r>
            <a:r>
              <a:rPr lang="en-GB" sz="1800" dirty="0"/>
              <a:t> order </a:t>
            </a:r>
            <a:r>
              <a:rPr lang="en-GB" sz="1800" dirty="0" err="1"/>
              <a:t>tanpa</a:t>
            </a:r>
            <a:r>
              <a:rPr lang="en-GB" sz="1800" dirty="0"/>
              <a:t> </a:t>
            </a:r>
            <a:r>
              <a:rPr lang="en-GB" sz="1800" dirty="0" err="1"/>
              <a:t>konfirmasi</a:t>
            </a:r>
            <a:r>
              <a:rPr lang="en-GB" sz="1800" dirty="0"/>
              <a:t> </a:t>
            </a:r>
            <a:r>
              <a:rPr lang="en-GB" sz="1800" dirty="0" err="1"/>
              <a:t>terlebih</a:t>
            </a:r>
            <a:r>
              <a:rPr lang="en-GB" sz="1800" dirty="0"/>
              <a:t> </a:t>
            </a:r>
            <a:r>
              <a:rPr lang="en-GB" sz="1800" dirty="0" err="1"/>
              <a:t>dahulu</a:t>
            </a:r>
            <a:r>
              <a:rPr lang="en-GB" sz="1800" dirty="0"/>
              <a:t> </a:t>
            </a:r>
            <a:r>
              <a:rPr lang="en-GB" sz="1800" dirty="0" err="1"/>
              <a:t>ke</a:t>
            </a:r>
            <a:r>
              <a:rPr lang="en-GB" sz="1800" dirty="0"/>
              <a:t> </a:t>
            </a:r>
            <a:r>
              <a:rPr lang="id-ID" sz="1800" dirty="0"/>
              <a:t>bagian penjadwalan</a:t>
            </a:r>
            <a:r>
              <a:rPr lang="en-GB" sz="1800" dirty="0"/>
              <a:t>. </a:t>
            </a:r>
            <a:r>
              <a:rPr lang="en-GB" sz="1800" dirty="0" err="1"/>
              <a:t>Ketika</a:t>
            </a:r>
            <a:r>
              <a:rPr lang="en-GB" sz="1800" dirty="0"/>
              <a:t> order </a:t>
            </a:r>
            <a:r>
              <a:rPr lang="en-GB" sz="1800" dirty="0" err="1"/>
              <a:t>bulan</a:t>
            </a:r>
            <a:r>
              <a:rPr lang="en-GB" sz="1800" dirty="0"/>
              <a:t> </a:t>
            </a:r>
            <a:r>
              <a:rPr lang="en-GB" sz="1800" dirty="0" err="1"/>
              <a:t>Januari-maret</a:t>
            </a:r>
            <a:r>
              <a:rPr lang="en-GB" sz="1800" dirty="0"/>
              <a:t> </a:t>
            </a:r>
            <a:r>
              <a:rPr lang="en-GB" sz="1800" dirty="0" err="1"/>
              <a:t>direview</a:t>
            </a:r>
            <a:r>
              <a:rPr lang="en-GB" sz="1800" dirty="0"/>
              <a:t>, </a:t>
            </a:r>
            <a:r>
              <a:rPr lang="en-GB" sz="1800" dirty="0" err="1"/>
              <a:t>ternyata</a:t>
            </a:r>
            <a:r>
              <a:rPr lang="en-GB" sz="1800" dirty="0"/>
              <a:t> </a:t>
            </a:r>
            <a:r>
              <a:rPr lang="en-GB" sz="1800" dirty="0" err="1"/>
              <a:t>ada</a:t>
            </a:r>
            <a:r>
              <a:rPr lang="en-GB" sz="1800" dirty="0"/>
              <a:t> </a:t>
            </a:r>
            <a:r>
              <a:rPr lang="en-GB" sz="1800" dirty="0" err="1"/>
              <a:t>beberapa</a:t>
            </a:r>
            <a:r>
              <a:rPr lang="en-GB" sz="1800" dirty="0"/>
              <a:t> order yang </a:t>
            </a:r>
            <a:r>
              <a:rPr lang="en-GB" sz="1800" dirty="0" err="1"/>
              <a:t>disanggupi</a:t>
            </a:r>
            <a:r>
              <a:rPr lang="en-GB" sz="1800" dirty="0"/>
              <a:t> oleh marketing </a:t>
            </a:r>
            <a:r>
              <a:rPr lang="en-GB" sz="1800" dirty="0" err="1"/>
              <a:t>untuk</a:t>
            </a:r>
            <a:r>
              <a:rPr lang="en-GB" sz="1800" dirty="0"/>
              <a:t> </a:t>
            </a:r>
            <a:r>
              <a:rPr lang="en-GB" sz="1800" dirty="0" err="1"/>
              <a:t>dikirim</a:t>
            </a:r>
            <a:r>
              <a:rPr lang="en-GB" sz="1800" dirty="0"/>
              <a:t> </a:t>
            </a:r>
            <a:r>
              <a:rPr lang="en-GB" sz="1800" dirty="0" err="1"/>
              <a:t>dalam</a:t>
            </a:r>
            <a:r>
              <a:rPr lang="en-GB" sz="1800" dirty="0"/>
              <a:t> </a:t>
            </a:r>
            <a:r>
              <a:rPr lang="en-GB" sz="1800" dirty="0" err="1"/>
              <a:t>waktu</a:t>
            </a:r>
            <a:r>
              <a:rPr lang="en-GB" sz="1800" dirty="0"/>
              <a:t> 1 </a:t>
            </a:r>
            <a:r>
              <a:rPr lang="id-ID" sz="1800" dirty="0"/>
              <a:t>hari</a:t>
            </a:r>
            <a:r>
              <a:rPr lang="en-GB" sz="1800" dirty="0"/>
              <a:t>, </a:t>
            </a:r>
            <a:r>
              <a:rPr lang="en-GB" sz="1800" dirty="0" err="1"/>
              <a:t>padahal</a:t>
            </a:r>
            <a:r>
              <a:rPr lang="en-GB" sz="1800" dirty="0"/>
              <a:t> proses p</a:t>
            </a:r>
            <a:r>
              <a:rPr lang="id-ID" sz="1800" dirty="0"/>
              <a:t>engambilan, pengujian, pengantaran normalnya 1 minggu</a:t>
            </a:r>
            <a:r>
              <a:rPr lang="en-GB" sz="1800" dirty="0"/>
              <a:t>. Hal </a:t>
            </a:r>
            <a:r>
              <a:rPr lang="en-GB" sz="1800" dirty="0" err="1"/>
              <a:t>tersebut</a:t>
            </a:r>
            <a:r>
              <a:rPr lang="en-GB" sz="1800" dirty="0"/>
              <a:t> </a:t>
            </a:r>
            <a:r>
              <a:rPr lang="en-GB" sz="1800" dirty="0" err="1"/>
              <a:t>tentu</a:t>
            </a:r>
            <a:r>
              <a:rPr lang="en-GB" sz="1800" dirty="0"/>
              <a:t> </a:t>
            </a:r>
            <a:r>
              <a:rPr lang="en-GB" sz="1800" dirty="0" err="1"/>
              <a:t>saja</a:t>
            </a:r>
            <a:r>
              <a:rPr lang="en-GB" sz="1800" dirty="0"/>
              <a:t> </a:t>
            </a:r>
            <a:r>
              <a:rPr lang="en-GB" sz="1800" dirty="0" err="1"/>
              <a:t>berakibat</a:t>
            </a:r>
            <a:r>
              <a:rPr lang="en-GB" sz="1800" dirty="0"/>
              <a:t> pada </a:t>
            </a:r>
            <a:r>
              <a:rPr lang="en-GB" sz="1800" dirty="0" err="1"/>
              <a:t>keterlambatan</a:t>
            </a:r>
            <a:r>
              <a:rPr lang="en-GB" sz="1800" dirty="0"/>
              <a:t> </a:t>
            </a:r>
            <a:r>
              <a:rPr lang="en-GB" sz="1800" dirty="0" err="1"/>
              <a:t>kirim</a:t>
            </a:r>
            <a:r>
              <a:rPr lang="en-GB" sz="1800" dirty="0"/>
              <a:t> </a:t>
            </a:r>
            <a:r>
              <a:rPr lang="en-GB" sz="1800" dirty="0" err="1"/>
              <a:t>ke</a:t>
            </a:r>
            <a:r>
              <a:rPr lang="en-GB" sz="1800" dirty="0"/>
              <a:t> customer, </a:t>
            </a:r>
            <a:r>
              <a:rPr lang="en-GB" sz="1800" dirty="0" err="1"/>
              <a:t>sehingga</a:t>
            </a:r>
            <a:r>
              <a:rPr lang="en-GB" sz="1800" dirty="0"/>
              <a:t> </a:t>
            </a:r>
            <a:r>
              <a:rPr lang="en-GB" sz="1800" dirty="0" err="1"/>
              <a:t>terjadi</a:t>
            </a:r>
            <a:r>
              <a:rPr lang="en-GB" sz="1800" dirty="0"/>
              <a:t> </a:t>
            </a:r>
            <a:r>
              <a:rPr lang="id-ID" sz="1800" dirty="0"/>
              <a:t>kemunduran project di customer yang tentu saja </a:t>
            </a:r>
            <a:r>
              <a:rPr lang="en-GB" sz="1800" dirty="0" err="1"/>
              <a:t>mengakibatkan</a:t>
            </a:r>
            <a:r>
              <a:rPr lang="en-GB" sz="1800" dirty="0"/>
              <a:t> </a:t>
            </a:r>
            <a:r>
              <a:rPr lang="en-GB" sz="1800" dirty="0" err="1"/>
              <a:t>kerugian</a:t>
            </a:r>
            <a:r>
              <a:rPr lang="en-GB" sz="1800" dirty="0"/>
              <a:t> yang </a:t>
            </a:r>
            <a:r>
              <a:rPr lang="en-GB" sz="1800" dirty="0" err="1"/>
              <a:t>signifikan</a:t>
            </a:r>
            <a:r>
              <a:rPr lang="en-GB" sz="1800" dirty="0"/>
              <a:t>. </a:t>
            </a:r>
            <a:r>
              <a:rPr lang="en-GB" sz="1800" dirty="0" err="1"/>
              <a:t>Ketika</a:t>
            </a:r>
            <a:r>
              <a:rPr lang="en-GB" sz="1800" dirty="0"/>
              <a:t> </a:t>
            </a:r>
            <a:r>
              <a:rPr lang="en-GB" sz="1800" dirty="0" err="1"/>
              <a:t>dikonfirmasikan</a:t>
            </a:r>
            <a:r>
              <a:rPr lang="en-GB" sz="1800" dirty="0"/>
              <a:t> </a:t>
            </a:r>
            <a:r>
              <a:rPr lang="en-GB" sz="1800" dirty="0" err="1"/>
              <a:t>hal</a:t>
            </a:r>
            <a:r>
              <a:rPr lang="en-GB" sz="1800" dirty="0"/>
              <a:t> </a:t>
            </a:r>
            <a:r>
              <a:rPr lang="en-GB" sz="1800" dirty="0" err="1"/>
              <a:t>tersebut</a:t>
            </a:r>
            <a:r>
              <a:rPr lang="en-GB" sz="1800" dirty="0"/>
              <a:t> </a:t>
            </a:r>
            <a:r>
              <a:rPr lang="en-GB" sz="1800" dirty="0" err="1"/>
              <a:t>kepada</a:t>
            </a:r>
            <a:r>
              <a:rPr lang="en-GB" sz="1800" dirty="0"/>
              <a:t> </a:t>
            </a:r>
            <a:r>
              <a:rPr lang="en-GB" sz="1800" dirty="0" err="1"/>
              <a:t>Bapak</a:t>
            </a:r>
            <a:r>
              <a:rPr lang="en-GB" sz="1800" dirty="0"/>
              <a:t> </a:t>
            </a:r>
            <a:r>
              <a:rPr lang="en-GB" sz="1800" dirty="0" err="1"/>
              <a:t>Selalu</a:t>
            </a:r>
            <a:r>
              <a:rPr lang="en-GB" sz="1800" dirty="0"/>
              <a:t> OK, </a:t>
            </a:r>
            <a:r>
              <a:rPr lang="en-GB" sz="1800" dirty="0" err="1"/>
              <a:t>Bapak</a:t>
            </a:r>
            <a:r>
              <a:rPr lang="en-GB" sz="1800" dirty="0"/>
              <a:t> </a:t>
            </a:r>
            <a:r>
              <a:rPr lang="en-GB" sz="1800" dirty="0" err="1"/>
              <a:t>Selalu</a:t>
            </a:r>
            <a:r>
              <a:rPr lang="en-GB" sz="1800" dirty="0"/>
              <a:t> OK </a:t>
            </a:r>
            <a:r>
              <a:rPr lang="en-GB" sz="1800" dirty="0" err="1"/>
              <a:t>menyatakan</a:t>
            </a:r>
            <a:r>
              <a:rPr lang="en-GB" sz="1800" dirty="0"/>
              <a:t> </a:t>
            </a:r>
            <a:r>
              <a:rPr lang="en-GB" sz="1800" dirty="0" err="1"/>
              <a:t>bahwa</a:t>
            </a:r>
            <a:r>
              <a:rPr lang="en-GB" sz="1800" dirty="0"/>
              <a:t> </a:t>
            </a:r>
            <a:r>
              <a:rPr lang="en-GB" sz="1800" dirty="0" err="1"/>
              <a:t>hal</a:t>
            </a:r>
            <a:r>
              <a:rPr lang="en-GB" sz="1800" dirty="0"/>
              <a:t> </a:t>
            </a:r>
            <a:r>
              <a:rPr lang="en-GB" sz="1800" dirty="0" err="1"/>
              <a:t>tersebut</a:t>
            </a:r>
            <a:r>
              <a:rPr lang="en-GB" sz="1800" dirty="0"/>
              <a:t> </a:t>
            </a:r>
            <a:r>
              <a:rPr lang="en-GB" sz="1800" dirty="0" err="1"/>
              <a:t>adalah</a:t>
            </a:r>
            <a:r>
              <a:rPr lang="en-GB" sz="1800" dirty="0"/>
              <a:t> </a:t>
            </a:r>
            <a:r>
              <a:rPr lang="en-GB" sz="1800" dirty="0" err="1"/>
              <a:t>strategi</a:t>
            </a:r>
            <a:r>
              <a:rPr lang="en-GB" sz="1800" dirty="0"/>
              <a:t> </a:t>
            </a:r>
            <a:r>
              <a:rPr lang="en-GB" sz="1800" dirty="0" err="1"/>
              <a:t>perusahaan</a:t>
            </a:r>
            <a:r>
              <a:rPr lang="en-GB" sz="1800" dirty="0"/>
              <a:t> </a:t>
            </a:r>
            <a:r>
              <a:rPr lang="en-GB" sz="1800" dirty="0" err="1"/>
              <a:t>supaya</a:t>
            </a:r>
            <a:r>
              <a:rPr lang="en-GB" sz="1800" dirty="0"/>
              <a:t> customer </a:t>
            </a:r>
            <a:r>
              <a:rPr lang="en-GB" sz="1800" dirty="0" err="1"/>
              <a:t>tidak</a:t>
            </a:r>
            <a:r>
              <a:rPr lang="en-GB" sz="1800" dirty="0"/>
              <a:t> </a:t>
            </a:r>
            <a:r>
              <a:rPr lang="en-GB" sz="1800" dirty="0" err="1"/>
              <a:t>lari</a:t>
            </a:r>
            <a:r>
              <a:rPr lang="en-GB" sz="1800" dirty="0"/>
              <a:t> </a:t>
            </a:r>
            <a:r>
              <a:rPr lang="en-GB" sz="1800" dirty="0" err="1"/>
              <a:t>ke</a:t>
            </a:r>
            <a:r>
              <a:rPr lang="en-GB" sz="1800" dirty="0"/>
              <a:t> </a:t>
            </a:r>
            <a:r>
              <a:rPr lang="en-GB" sz="1800" dirty="0" err="1"/>
              <a:t>kompetitor</a:t>
            </a:r>
            <a:r>
              <a:rPr lang="en-GB" sz="1800" dirty="0"/>
              <a:t> yang lain. </a:t>
            </a:r>
          </a:p>
          <a:p>
            <a:pPr marL="0" indent="0" eaLnBrk="1" hangingPunct="1">
              <a:buFont typeface="Wingdings" pitchFamily="2" charset="2"/>
              <a:buNone/>
            </a:pPr>
            <a:endParaRPr lang="en-GB" sz="1800" dirty="0"/>
          </a:p>
          <a:p>
            <a:pPr marL="444500" lvl="1" indent="-265113" eaLnBrk="1" hangingPunct="1">
              <a:buFont typeface="Wingdings" pitchFamily="2" charset="2"/>
              <a:buAutoNum type="arabicPeriod"/>
            </a:pPr>
            <a:r>
              <a:rPr lang="en-US" sz="1600" dirty="0" err="1"/>
              <a:t>Apakah</a:t>
            </a:r>
            <a:r>
              <a:rPr lang="en-US" sz="1600" dirty="0"/>
              <a:t> </a:t>
            </a:r>
            <a:r>
              <a:rPr lang="en-US" sz="1600" dirty="0" err="1"/>
              <a:t>terjadi</a:t>
            </a:r>
            <a:r>
              <a:rPr lang="en-US" sz="1600" dirty="0"/>
              <a:t> </a:t>
            </a:r>
            <a:r>
              <a:rPr lang="en-US" sz="1600" dirty="0" err="1"/>
              <a:t>ketidak</a:t>
            </a:r>
            <a:r>
              <a:rPr lang="en-US" sz="1600" dirty="0"/>
              <a:t> </a:t>
            </a:r>
            <a:r>
              <a:rPr lang="en-US" sz="1600" dirty="0" err="1"/>
              <a:t>sesuaian</a:t>
            </a:r>
            <a:r>
              <a:rPr lang="en-US" sz="1600" dirty="0"/>
              <a:t> ? </a:t>
            </a:r>
          </a:p>
          <a:p>
            <a:pPr marL="444500" lvl="1" indent="-265113" eaLnBrk="1" hangingPunct="1">
              <a:buFont typeface="Wingdings" pitchFamily="2" charset="2"/>
              <a:buAutoNum type="arabicPeriod"/>
            </a:pPr>
            <a:r>
              <a:rPr lang="en-US" sz="1600" dirty="0" err="1"/>
              <a:t>Jika</a:t>
            </a:r>
            <a:r>
              <a:rPr lang="en-US" sz="1600" dirty="0"/>
              <a:t> </a:t>
            </a:r>
            <a:r>
              <a:rPr lang="en-US" sz="1600" dirty="0" err="1"/>
              <a:t>Ya</a:t>
            </a:r>
            <a:r>
              <a:rPr lang="en-US" sz="1600" dirty="0"/>
              <a:t> </a:t>
            </a:r>
            <a:r>
              <a:rPr lang="en-US" sz="1600" dirty="0" err="1"/>
              <a:t>Apakah</a:t>
            </a:r>
            <a:r>
              <a:rPr lang="en-US" sz="1600" dirty="0"/>
              <a:t> </a:t>
            </a:r>
            <a:r>
              <a:rPr lang="en-US" sz="1600" dirty="0" err="1"/>
              <a:t>termasuk</a:t>
            </a:r>
            <a:r>
              <a:rPr lang="en-US" sz="1600" dirty="0"/>
              <a:t> </a:t>
            </a:r>
            <a:r>
              <a:rPr lang="en-US" sz="1600" dirty="0" err="1"/>
              <a:t>kategori</a:t>
            </a:r>
            <a:r>
              <a:rPr lang="en-US" sz="1600" dirty="0"/>
              <a:t> </a:t>
            </a:r>
            <a:r>
              <a:rPr lang="id-ID" sz="1600" dirty="0"/>
              <a:t>1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id-ID" sz="1600" dirty="0"/>
              <a:t>2</a:t>
            </a:r>
            <a:r>
              <a:rPr lang="en-US" sz="1600" dirty="0"/>
              <a:t> ?</a:t>
            </a:r>
          </a:p>
          <a:p>
            <a:pPr marL="444500" lvl="1" indent="-265113" eaLnBrk="1" hangingPunct="1">
              <a:buFont typeface="Wingdings" pitchFamily="2" charset="2"/>
              <a:buAutoNum type="arabicPeriod"/>
            </a:pPr>
            <a:r>
              <a:rPr lang="en-US" sz="1600" dirty="0" err="1"/>
              <a:t>Pasal</a:t>
            </a:r>
            <a:r>
              <a:rPr lang="en-US" sz="1600" dirty="0"/>
              <a:t> ISO</a:t>
            </a:r>
            <a:r>
              <a:rPr lang="id-ID" sz="1600" dirty="0"/>
              <a:t>/IEC 17025 </a:t>
            </a:r>
            <a:r>
              <a:rPr lang="en-US" sz="1600" dirty="0" err="1"/>
              <a:t>berapa</a:t>
            </a:r>
            <a:r>
              <a:rPr lang="en-US" sz="1600" dirty="0"/>
              <a:t> yang </a:t>
            </a:r>
            <a:r>
              <a:rPr lang="en-US" sz="1600" dirty="0" err="1"/>
              <a:t>dilanggar</a:t>
            </a:r>
            <a:r>
              <a:rPr lang="en-US" sz="1600" dirty="0"/>
              <a:t> ? </a:t>
            </a:r>
          </a:p>
          <a:p>
            <a:pPr marL="444500" lvl="1" indent="-265113" eaLnBrk="1" hangingPunct="1">
              <a:buFont typeface="Wingdings" pitchFamily="2" charset="2"/>
              <a:buAutoNum type="arabicPeriod"/>
            </a:pPr>
            <a:r>
              <a:rPr lang="en-US" sz="1600" dirty="0" err="1"/>
              <a:t>Argumen</a:t>
            </a:r>
            <a:r>
              <a:rPr lang="en-US" sz="1600" dirty="0"/>
              <a:t> </a:t>
            </a:r>
            <a:r>
              <a:rPr lang="en-US" sz="1600" dirty="0" err="1"/>
              <a:t>atas</a:t>
            </a:r>
            <a:r>
              <a:rPr lang="en-US" sz="1600" dirty="0"/>
              <a:t> </a:t>
            </a:r>
            <a:r>
              <a:rPr lang="en-US" sz="1600" dirty="0" err="1"/>
              <a:t>keputusan</a:t>
            </a:r>
            <a:r>
              <a:rPr lang="en-US" sz="1600" dirty="0"/>
              <a:t> </a:t>
            </a:r>
            <a:r>
              <a:rPr lang="en-US" sz="1600" dirty="0" err="1"/>
              <a:t>Anda</a:t>
            </a:r>
            <a:endParaRPr lang="en-US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A697DB-5F24-447F-9200-0C5FDC777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116</a:t>
            </a:fld>
            <a:endParaRPr lang="en-US"/>
          </a:p>
        </p:txBody>
      </p:sp>
      <p:pic>
        <p:nvPicPr>
          <p:cNvPr id="6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092" y="6000768"/>
            <a:ext cx="137362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BD6FB-24A8-40B9-8958-A8508AB88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89019" y="6356352"/>
            <a:ext cx="5957454" cy="365125"/>
          </a:xfrm>
        </p:spPr>
        <p:txBody>
          <a:bodyPr/>
          <a:lstStyle/>
          <a:p>
            <a:r>
              <a:rPr lang="en-US"/>
              <a:t>Audit ISO IEC 17025:2017. 1/Rev 01 ©Copyright. Sentral Sistem Agustus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8134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579" name="Picture 3" descr="D:\tp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-3" y="9191"/>
            <a:ext cx="6096009" cy="6848809"/>
          </a:xfrm>
          <a:prstGeom prst="rect">
            <a:avLst/>
          </a:prstGeom>
          <a:noFill/>
        </p:spPr>
      </p:pic>
      <p:sp>
        <p:nvSpPr>
          <p:cNvPr id="53251" name="Rectangle 7"/>
          <p:cNvSpPr>
            <a:spLocks noGrp="1" noChangeArrowheads="1"/>
          </p:cNvSpPr>
          <p:nvPr>
            <p:ph idx="1"/>
          </p:nvPr>
        </p:nvSpPr>
        <p:spPr>
          <a:xfrm>
            <a:off x="4238620" y="1500174"/>
            <a:ext cx="5467356" cy="4786346"/>
          </a:xfrm>
          <a:solidFill>
            <a:schemeClr val="tx1">
              <a:alpha val="48000"/>
            </a:schemeClr>
          </a:solidFill>
        </p:spPr>
        <p:txBody>
          <a:bodyPr/>
          <a:lstStyle/>
          <a:p>
            <a:pPr eaLnBrk="1" hangingPunct="1">
              <a:lnSpc>
                <a:spcPct val="65000"/>
              </a:lnSpc>
              <a:spcBef>
                <a:spcPct val="45000"/>
              </a:spcBef>
              <a:buFontTx/>
              <a:buNone/>
            </a:pPr>
            <a:endParaRPr lang="en-US" sz="1600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45000"/>
              </a:spcBef>
              <a:buFontTx/>
              <a:buNone/>
            </a:pPr>
            <a:r>
              <a:rPr lang="en-US" sz="1600" b="1" dirty="0">
                <a:solidFill>
                  <a:schemeClr val="bg1"/>
                </a:solidFill>
              </a:rPr>
              <a:t>JANGAN LUPA :</a:t>
            </a:r>
          </a:p>
          <a:p>
            <a:pPr eaLnBrk="1" hangingPunct="1">
              <a:lnSpc>
                <a:spcPct val="65000"/>
              </a:lnSpc>
              <a:spcBef>
                <a:spcPct val="45000"/>
              </a:spcBef>
              <a:buFontTx/>
              <a:buNone/>
            </a:pPr>
            <a:endParaRPr lang="en-US" sz="1600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chemeClr val="bg1"/>
                </a:solidFill>
              </a:rPr>
              <a:t>ISI SURVEY KEPUASAN PELANGGAN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chemeClr val="bg1"/>
                </a:solidFill>
              </a:rPr>
              <a:t>COPY DAFTAR HADIR PESERTA UNTUK SERTIFIKAT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chemeClr val="bg1"/>
                </a:solidFill>
              </a:rPr>
              <a:t>DAFTAR KE MAILING LIST Sentral Sistem </a:t>
            </a:r>
            <a:r>
              <a:rPr lang="en-US" sz="1600" b="1" dirty="0" err="1">
                <a:solidFill>
                  <a:schemeClr val="bg1"/>
                </a:solidFill>
              </a:rPr>
              <a:t>untuk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berdiskusi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dengan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para</a:t>
            </a:r>
            <a:endParaRPr lang="en-US" sz="1600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85000"/>
              </a:spcBef>
              <a:buFontTx/>
              <a:buNone/>
            </a:pPr>
            <a:r>
              <a:rPr lang="en-US" sz="1600" b="1" dirty="0">
                <a:solidFill>
                  <a:schemeClr val="bg1"/>
                </a:solidFill>
              </a:rPr>
              <a:t>	</a:t>
            </a:r>
            <a:r>
              <a:rPr lang="en-US" sz="1600" b="1" dirty="0" err="1">
                <a:solidFill>
                  <a:schemeClr val="bg1"/>
                </a:solidFill>
              </a:rPr>
              <a:t>profesional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konsultan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dan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berbagai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pihak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terkait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</a:p>
          <a:p>
            <a:pPr lvl="1"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rgbClr val="FFFF00"/>
                </a:solidFill>
              </a:rPr>
              <a:t>hse-community@sentralsistem.com </a:t>
            </a:r>
          </a:p>
          <a:p>
            <a:pPr lvl="1"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rgbClr val="FFFF00"/>
                </a:solidFill>
              </a:rPr>
              <a:t>quality-technique@sentralsistem.com </a:t>
            </a:r>
          </a:p>
          <a:p>
            <a:pPr lvl="1"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rgbClr val="FFFF00"/>
                </a:solidFill>
              </a:rPr>
              <a:t>business-improvement@sentralsistem.com  </a:t>
            </a:r>
            <a:endParaRPr lang="en-US" sz="800" b="1" dirty="0">
              <a:solidFill>
                <a:srgbClr val="FFFF00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chemeClr val="bg1"/>
                </a:solidFill>
              </a:rPr>
              <a:t>SEGERA IMPLEMENTASIKAN PELATIHAN INI DI PERUSAHAAN ANDA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chemeClr val="bg1"/>
                </a:solidFill>
              </a:rPr>
              <a:t>KUNJUNGI WEBSITE  </a:t>
            </a:r>
            <a:r>
              <a:rPr lang="en-US" sz="1600" b="1" dirty="0">
                <a:solidFill>
                  <a:srgbClr val="FFFF00"/>
                </a:solidFill>
              </a:rPr>
              <a:t>http://www.sentralsistem.com </a:t>
            </a:r>
            <a:r>
              <a:rPr lang="en-US" sz="1600" b="1" dirty="0" err="1">
                <a:solidFill>
                  <a:schemeClr val="bg1"/>
                </a:solidFill>
              </a:rPr>
              <a:t>untuk</a:t>
            </a:r>
            <a:r>
              <a:rPr lang="en-US" sz="1600" b="1" dirty="0">
                <a:solidFill>
                  <a:schemeClr val="bg1"/>
                </a:solidFill>
              </a:rPr>
              <a:t> 	</a:t>
            </a:r>
            <a:r>
              <a:rPr lang="en-US" sz="1600" b="1" dirty="0" err="1">
                <a:solidFill>
                  <a:schemeClr val="bg1"/>
                </a:solidFill>
              </a:rPr>
              <a:t>informasi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lainnya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70CE4B-289C-4CFD-BCE8-EB1C4AB7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>
                <a:solidFill>
                  <a:schemeClr val="tx1"/>
                </a:solidFill>
              </a:rPr>
              <a:pPr>
                <a:defRPr/>
              </a:pPr>
              <a:t>117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38620" y="433968"/>
            <a:ext cx="5429288" cy="92333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FFFF00"/>
                </a:solidFill>
              </a:rPr>
              <a:t>TERIMAKASIH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77D9FA-3769-4535-B3BA-E212DF417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53000" y="6389697"/>
            <a:ext cx="3343275" cy="365125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Audit ISO IEC 17025:2017. 1/Rev 01 ©Copyright. Sentral Sistem Agustus 2019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2575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>
                <a:solidFill>
                  <a:schemeClr val="tx1"/>
                </a:solidFill>
              </a:rPr>
              <a:pPr>
                <a:defRPr/>
              </a:pPr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4104177"/>
              </p:ext>
            </p:extLst>
          </p:nvPr>
        </p:nvGraphicFramePr>
        <p:xfrm>
          <a:off x="0" y="0"/>
          <a:ext cx="9906000" cy="19384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90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3842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pattFill prst="dk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Line 32"/>
          <p:cNvSpPr>
            <a:spLocks noChangeShapeType="1"/>
          </p:cNvSpPr>
          <p:nvPr/>
        </p:nvSpPr>
        <p:spPr bwMode="auto">
          <a:xfrm>
            <a:off x="0" y="1857400"/>
            <a:ext cx="9906000" cy="19988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prstDash val="dash"/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8464" y="4581128"/>
            <a:ext cx="38164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u="sng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>
                <a:solidFill>
                  <a:srgbClr val="FF0000"/>
                </a:solidFill>
              </a:rPr>
              <a:t>Fokus</a:t>
            </a:r>
            <a:r>
              <a:rPr lang="en-US" sz="1400" dirty="0">
                <a:solidFill>
                  <a:srgbClr val="FF0000"/>
                </a:solidFill>
              </a:rPr>
              <a:t> Sistem : Sistem </a:t>
            </a:r>
            <a:r>
              <a:rPr lang="en-US" sz="1400" dirty="0" err="1">
                <a:solidFill>
                  <a:srgbClr val="FF0000"/>
                </a:solidFill>
              </a:rPr>
              <a:t>diterapkan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dengan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konsisten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>
                <a:solidFill>
                  <a:srgbClr val="FF0000"/>
                </a:solidFill>
              </a:rPr>
              <a:t>Tugas</a:t>
            </a:r>
            <a:r>
              <a:rPr lang="en-US" sz="1400" dirty="0">
                <a:solidFill>
                  <a:srgbClr val="FF0000"/>
                </a:solidFill>
              </a:rPr>
              <a:t>, </a:t>
            </a:r>
            <a:r>
              <a:rPr lang="en-US" sz="1400" dirty="0" err="1">
                <a:solidFill>
                  <a:srgbClr val="FF0000"/>
                </a:solidFill>
              </a:rPr>
              <a:t>tanggung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jawab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id-ID" sz="1400" dirty="0">
                <a:solidFill>
                  <a:srgbClr val="FF0000"/>
                </a:solidFill>
              </a:rPr>
              <a:t>PIC pelaksana proses</a:t>
            </a:r>
            <a:r>
              <a:rPr lang="en-US" sz="1400" dirty="0">
                <a:solidFill>
                  <a:srgbClr val="FF0000"/>
                </a:solidFill>
              </a:rPr>
              <a:t> 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>
                <a:solidFill>
                  <a:srgbClr val="FF0000"/>
                </a:solidFill>
              </a:rPr>
              <a:t>Ukuran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Efektifitas</a:t>
            </a:r>
            <a:r>
              <a:rPr lang="en-US" sz="1400" dirty="0">
                <a:solidFill>
                  <a:srgbClr val="FF0000"/>
                </a:solidFill>
              </a:rPr>
              <a:t> Sistem : </a:t>
            </a:r>
            <a:r>
              <a:rPr lang="en-US" sz="1400" dirty="0" err="1">
                <a:solidFill>
                  <a:srgbClr val="FF0000"/>
                </a:solidFill>
              </a:rPr>
              <a:t>Jumlah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temuan</a:t>
            </a:r>
            <a:r>
              <a:rPr lang="en-US" sz="1400" dirty="0">
                <a:solidFill>
                  <a:srgbClr val="FF0000"/>
                </a:solidFill>
              </a:rPr>
              <a:t> audit  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85048" y="4581128"/>
            <a:ext cx="42484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u="sng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>
                <a:solidFill>
                  <a:srgbClr val="FF0000"/>
                </a:solidFill>
              </a:rPr>
              <a:t>Fokus</a:t>
            </a:r>
            <a:r>
              <a:rPr lang="en-US" sz="1400" dirty="0">
                <a:solidFill>
                  <a:srgbClr val="FF0000"/>
                </a:solidFill>
              </a:rPr>
              <a:t> : </a:t>
            </a:r>
            <a:r>
              <a:rPr lang="en-US" sz="1400" dirty="0" err="1">
                <a:solidFill>
                  <a:srgbClr val="FF0000"/>
                </a:solidFill>
              </a:rPr>
              <a:t>Sasaran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tercapai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>
                <a:solidFill>
                  <a:srgbClr val="FF0000"/>
                </a:solidFill>
              </a:rPr>
              <a:t>Tugas</a:t>
            </a:r>
            <a:r>
              <a:rPr lang="en-US" sz="1400" dirty="0">
                <a:solidFill>
                  <a:srgbClr val="FF0000"/>
                </a:solidFill>
              </a:rPr>
              <a:t> dan </a:t>
            </a:r>
            <a:r>
              <a:rPr lang="en-US" sz="1400" dirty="0" err="1">
                <a:solidFill>
                  <a:srgbClr val="FF0000"/>
                </a:solidFill>
              </a:rPr>
              <a:t>tanggung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jawab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Manajeme</a:t>
            </a:r>
            <a:r>
              <a:rPr lang="id-ID" sz="1400" dirty="0">
                <a:solidFill>
                  <a:srgbClr val="FF0000"/>
                </a:solidFill>
              </a:rPr>
              <a:t>n</a:t>
            </a:r>
            <a:r>
              <a:rPr lang="en-US" sz="1400" dirty="0">
                <a:solidFill>
                  <a:srgbClr val="FF0000"/>
                </a:solidFill>
              </a:rPr>
              <a:t> 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>
                <a:solidFill>
                  <a:srgbClr val="FF0000"/>
                </a:solidFill>
              </a:rPr>
              <a:t>Ukuran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Efektifitas</a:t>
            </a:r>
            <a:r>
              <a:rPr lang="en-US" sz="1400" dirty="0">
                <a:solidFill>
                  <a:srgbClr val="FF0000"/>
                </a:solidFill>
              </a:rPr>
              <a:t> : </a:t>
            </a:r>
            <a:r>
              <a:rPr lang="en-US" sz="1400" dirty="0" err="1">
                <a:solidFill>
                  <a:srgbClr val="FF0000"/>
                </a:solidFill>
              </a:rPr>
              <a:t>tercapainya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sasaran</a:t>
            </a:r>
            <a:r>
              <a:rPr lang="en-US" sz="1400" dirty="0">
                <a:solidFill>
                  <a:srgbClr val="FF0000"/>
                </a:solidFill>
              </a:rPr>
              <a:t>  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88904" y="1996587"/>
            <a:ext cx="1152128" cy="488326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38092" y="2276872"/>
            <a:ext cx="3693865" cy="2369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FF0000"/>
                </a:solidFill>
              </a:rPr>
              <a:t>RUANG SISTEM</a:t>
            </a:r>
          </a:p>
          <a:p>
            <a:pPr algn="ctr"/>
            <a:endParaRPr lang="en-US" u="sng" dirty="0">
              <a:solidFill>
                <a:srgbClr val="FF0000"/>
              </a:solidFill>
            </a:endParaRPr>
          </a:p>
          <a:p>
            <a:pPr marL="174625" indent="-174625">
              <a:buFont typeface="Arial" pitchFamily="34" charset="0"/>
              <a:buChar char="•"/>
            </a:pPr>
            <a:r>
              <a:rPr lang="id-ID" sz="1600" dirty="0">
                <a:solidFill>
                  <a:srgbClr val="FF0000"/>
                </a:solidFill>
              </a:rPr>
              <a:t>Proses </a:t>
            </a:r>
            <a:r>
              <a:rPr lang="en-US" sz="1600" dirty="0" err="1">
                <a:solidFill>
                  <a:srgbClr val="FF0000"/>
                </a:solidFill>
              </a:rPr>
              <a:t>Penjualan</a:t>
            </a:r>
            <a:endParaRPr lang="en-US" sz="1600" dirty="0">
              <a:solidFill>
                <a:srgbClr val="FF0000"/>
              </a:solidFill>
            </a:endParaRPr>
          </a:p>
          <a:p>
            <a:pPr marL="174625" indent="-174625">
              <a:buFont typeface="Arial" pitchFamily="34" charset="0"/>
              <a:buChar char="•"/>
            </a:pPr>
            <a:r>
              <a:rPr lang="id-ID" sz="1600" dirty="0">
                <a:solidFill>
                  <a:srgbClr val="FF0000"/>
                </a:solidFill>
              </a:rPr>
              <a:t>Proses </a:t>
            </a:r>
            <a:r>
              <a:rPr lang="en-US" sz="1600" dirty="0">
                <a:solidFill>
                  <a:srgbClr val="FF0000"/>
                </a:solidFill>
              </a:rPr>
              <a:t>P</a:t>
            </a:r>
            <a:r>
              <a:rPr lang="id-ID" sz="1600" dirty="0">
                <a:solidFill>
                  <a:srgbClr val="FF0000"/>
                </a:solidFill>
              </a:rPr>
              <a:t>engujian / Kalibrasi</a:t>
            </a:r>
            <a:endParaRPr lang="en-US" sz="1600" dirty="0">
              <a:solidFill>
                <a:srgbClr val="FF0000"/>
              </a:solidFill>
            </a:endParaRPr>
          </a:p>
          <a:p>
            <a:pPr marL="174625" indent="-174625">
              <a:buFont typeface="Arial" pitchFamily="34" charset="0"/>
              <a:buChar char="•"/>
            </a:pPr>
            <a:r>
              <a:rPr lang="id-ID" sz="1600" dirty="0">
                <a:solidFill>
                  <a:srgbClr val="FF0000"/>
                </a:solidFill>
              </a:rPr>
              <a:t>Proses </a:t>
            </a:r>
            <a:r>
              <a:rPr lang="en-US" sz="1600" dirty="0" err="1">
                <a:solidFill>
                  <a:srgbClr val="FF0000"/>
                </a:solidFill>
              </a:rPr>
              <a:t>Pembelian</a:t>
            </a:r>
            <a:endParaRPr lang="en-US" sz="1600" dirty="0">
              <a:solidFill>
                <a:srgbClr val="FF0000"/>
              </a:solidFill>
            </a:endParaRPr>
          </a:p>
          <a:p>
            <a:pPr marL="174625" indent="-174625">
              <a:buFont typeface="Arial" pitchFamily="34" charset="0"/>
              <a:buChar char="•"/>
            </a:pPr>
            <a:r>
              <a:rPr lang="id-ID" sz="1600" dirty="0">
                <a:solidFill>
                  <a:srgbClr val="FF0000"/>
                </a:solidFill>
              </a:rPr>
              <a:t>Proses Corrective &amp; Preventif Maintenance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</a:p>
          <a:p>
            <a:pPr marL="174625" indent="-174625">
              <a:buFont typeface="Arial" pitchFamily="34" charset="0"/>
              <a:buChar char="•"/>
            </a:pPr>
            <a:r>
              <a:rPr lang="id-ID" sz="1600" dirty="0">
                <a:solidFill>
                  <a:srgbClr val="FF0000"/>
                </a:solidFill>
              </a:rPr>
              <a:t>Proses Warehouse</a:t>
            </a:r>
            <a:endParaRPr lang="en-US" sz="1600" dirty="0">
              <a:solidFill>
                <a:srgbClr val="FF0000"/>
              </a:solidFill>
            </a:endParaRPr>
          </a:p>
          <a:p>
            <a:pPr marL="174625" indent="-174625">
              <a:buFont typeface="Arial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 …………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71743" y="2276872"/>
            <a:ext cx="4018280" cy="2369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u="sng" dirty="0">
                <a:solidFill>
                  <a:srgbClr val="FF0000"/>
                </a:solidFill>
              </a:rPr>
              <a:t>RUANG SASARAN </a:t>
            </a:r>
            <a:r>
              <a:rPr lang="id-ID" u="sng" dirty="0">
                <a:solidFill>
                  <a:srgbClr val="FF0000"/>
                </a:solidFill>
              </a:rPr>
              <a:t>LABORATORIUM</a:t>
            </a:r>
            <a:endParaRPr lang="en-US" u="sng" dirty="0">
              <a:solidFill>
                <a:srgbClr val="FF0000"/>
              </a:solidFill>
            </a:endParaRPr>
          </a:p>
          <a:p>
            <a:pPr algn="ctr"/>
            <a:endParaRPr lang="en-US" u="sng" dirty="0">
              <a:solidFill>
                <a:srgbClr val="FF00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Sasaran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id-ID" sz="1600" dirty="0">
                <a:solidFill>
                  <a:srgbClr val="FF0000"/>
                </a:solidFill>
              </a:rPr>
              <a:t>Penjualan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Sasaran</a:t>
            </a:r>
            <a:r>
              <a:rPr lang="en-US" sz="1600" dirty="0">
                <a:solidFill>
                  <a:srgbClr val="FF0000"/>
                </a:solidFill>
              </a:rPr>
              <a:t> P</a:t>
            </a:r>
            <a:r>
              <a:rPr lang="id-ID" sz="1600" dirty="0">
                <a:solidFill>
                  <a:srgbClr val="FF0000"/>
                </a:solidFill>
              </a:rPr>
              <a:t>roductivity &amp; Efisiensi</a:t>
            </a:r>
            <a:endParaRPr lang="en-US" sz="1600" dirty="0">
              <a:solidFill>
                <a:srgbClr val="FF00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Sasaran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id-ID" sz="1600" dirty="0">
                <a:solidFill>
                  <a:srgbClr val="FF0000"/>
                </a:solidFill>
              </a:rPr>
              <a:t>Ontime pemenuhan barang dan jasa</a:t>
            </a:r>
            <a:endParaRPr lang="en-US" sz="1600" dirty="0">
              <a:solidFill>
                <a:srgbClr val="FF00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Sasaran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id-ID" sz="1600" dirty="0">
                <a:solidFill>
                  <a:srgbClr val="FF0000"/>
                </a:solidFill>
              </a:rPr>
              <a:t>Downtime peralatan</a:t>
            </a:r>
            <a:endParaRPr lang="en-US" sz="1600" dirty="0">
              <a:solidFill>
                <a:srgbClr val="FF00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Sasaran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id-ID" sz="1600" dirty="0">
                <a:solidFill>
                  <a:srgbClr val="FF0000"/>
                </a:solidFill>
              </a:rPr>
              <a:t>Akurasi data Warehouse</a:t>
            </a:r>
          </a:p>
          <a:p>
            <a:pPr>
              <a:buFont typeface="Arial" pitchFamily="34" charset="0"/>
              <a:buChar char="•"/>
            </a:pPr>
            <a:r>
              <a:rPr lang="id-ID" sz="1600" dirty="0">
                <a:solidFill>
                  <a:srgbClr val="FF0000"/>
                </a:solidFill>
              </a:rPr>
              <a:t> …………..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</a:p>
          <a:p>
            <a:pPr>
              <a:buFont typeface="Arial" pitchFamily="34" charset="0"/>
              <a:buChar char="•"/>
            </a:pP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75586" y="1071546"/>
            <a:ext cx="775167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Sistem </a:t>
            </a:r>
            <a:r>
              <a:rPr lang="en-US" sz="2800" dirty="0" err="1">
                <a:solidFill>
                  <a:srgbClr val="FF0000"/>
                </a:solidFill>
              </a:rPr>
              <a:t>dan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Sasaran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seperti</a:t>
            </a:r>
            <a:r>
              <a:rPr lang="en-US" sz="2800" dirty="0">
                <a:solidFill>
                  <a:srgbClr val="FF0000"/>
                </a:solidFill>
              </a:rPr>
              <a:t> 2 </a:t>
            </a:r>
            <a:r>
              <a:rPr lang="en-US" sz="2800" dirty="0" err="1">
                <a:solidFill>
                  <a:srgbClr val="FF0000"/>
                </a:solidFill>
              </a:rPr>
              <a:t>ruangan</a:t>
            </a:r>
            <a:r>
              <a:rPr lang="en-US" sz="2800" dirty="0">
                <a:solidFill>
                  <a:srgbClr val="FF0000"/>
                </a:solidFill>
              </a:rPr>
              <a:t> yang </a:t>
            </a:r>
            <a:r>
              <a:rPr lang="en-US" sz="2800" dirty="0" err="1">
                <a:solidFill>
                  <a:srgbClr val="FF0000"/>
                </a:solidFill>
              </a:rPr>
              <a:t>terpisah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6654" y="578732"/>
            <a:ext cx="59614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u="sng" dirty="0">
                <a:solidFill>
                  <a:srgbClr val="FF0000"/>
                </a:solidFill>
              </a:rPr>
              <a:t>Namun k</a:t>
            </a:r>
            <a:r>
              <a:rPr lang="en-US" sz="3200" u="sng" dirty="0" err="1">
                <a:solidFill>
                  <a:srgbClr val="FF0000"/>
                </a:solidFill>
              </a:rPr>
              <a:t>ondisi</a:t>
            </a:r>
            <a:r>
              <a:rPr lang="en-US" sz="3200" u="sng" dirty="0">
                <a:solidFill>
                  <a:srgbClr val="FF0000"/>
                </a:solidFill>
              </a:rPr>
              <a:t> yang </a:t>
            </a:r>
            <a:r>
              <a:rPr lang="en-US" sz="3200" u="sng" dirty="0" err="1">
                <a:solidFill>
                  <a:srgbClr val="FF0000"/>
                </a:solidFill>
              </a:rPr>
              <a:t>sering</a:t>
            </a:r>
            <a:r>
              <a:rPr lang="en-US" sz="3200" u="sng" dirty="0">
                <a:solidFill>
                  <a:srgbClr val="FF0000"/>
                </a:solidFill>
              </a:rPr>
              <a:t> </a:t>
            </a:r>
            <a:r>
              <a:rPr lang="en-US" sz="3200" u="sng" dirty="0" err="1">
                <a:solidFill>
                  <a:srgbClr val="FF0000"/>
                </a:solidFill>
              </a:rPr>
              <a:t>terjadi</a:t>
            </a:r>
            <a:r>
              <a:rPr lang="en-US" sz="3200" u="sng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5726824" cy="52322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rgbClr val="FF0000"/>
                </a:solidFill>
              </a:rPr>
              <a:t>Ukuran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efektifitas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sistem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>
                <a:solidFill>
                  <a:srgbClr val="FF0000"/>
                </a:solidFill>
                <a:sym typeface="Wingdings" pitchFamily="2" charset="2"/>
              </a:rPr>
              <a:t> KINERJA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2B7F89-62CD-4F4F-8A3F-AFFE2FD3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34032" y="6353468"/>
            <a:ext cx="3343275" cy="365125"/>
          </a:xfrm>
        </p:spPr>
        <p:txBody>
          <a:bodyPr/>
          <a:lstStyle/>
          <a:p>
            <a:r>
              <a:rPr lang="en-US"/>
              <a:t>Audit ISO IEC 17025:2017. 1/Rev 01 ©Copyright. Sentral Sistem Agustus 2019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5413317"/>
              </p:ext>
            </p:extLst>
          </p:nvPr>
        </p:nvGraphicFramePr>
        <p:xfrm>
          <a:off x="0" y="56335"/>
          <a:ext cx="9906000" cy="134076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90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4076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3" name="Line 32"/>
          <p:cNvSpPr>
            <a:spLocks noChangeShapeType="1"/>
          </p:cNvSpPr>
          <p:nvPr/>
        </p:nvSpPr>
        <p:spPr bwMode="auto">
          <a:xfrm>
            <a:off x="0" y="1325097"/>
            <a:ext cx="9906000" cy="15673"/>
          </a:xfrm>
          <a:prstGeom prst="line">
            <a:avLst/>
          </a:prstGeom>
          <a:ln>
            <a:solidFill>
              <a:schemeClr val="bg1"/>
            </a:solidFill>
            <a:prstDash val="dash"/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8584" y="638944"/>
            <a:ext cx="7344816" cy="504056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UKURAN EFEKTIFITAS SISTEM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 KINERJA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>
                <a:solidFill>
                  <a:srgbClr val="FF0000"/>
                </a:solidFill>
              </a:rPr>
              <a:pPr>
                <a:defRPr/>
              </a:pPr>
              <a:t>13</a:t>
            </a:fld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2" name="Group 11"/>
          <p:cNvGrpSpPr/>
          <p:nvPr/>
        </p:nvGrpSpPr>
        <p:grpSpPr>
          <a:xfrm>
            <a:off x="907851" y="1802904"/>
            <a:ext cx="3113372" cy="457200"/>
            <a:chOff x="5324383" y="2579486"/>
            <a:chExt cx="642362" cy="457200"/>
          </a:xfrm>
        </p:grpSpPr>
        <p:sp>
          <p:nvSpPr>
            <p:cNvPr id="13" name="Pentagon 12"/>
            <p:cNvSpPr/>
            <p:nvPr/>
          </p:nvSpPr>
          <p:spPr>
            <a:xfrm>
              <a:off x="5324735" y="2579486"/>
              <a:ext cx="642010" cy="457200"/>
            </a:xfrm>
            <a:prstGeom prst="homePlate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SISTEM / PROSEDUR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5324383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Freeform 14"/>
            <p:cNvSpPr/>
            <p:nvPr/>
          </p:nvSpPr>
          <p:spPr>
            <a:xfrm>
              <a:off x="5334000" y="2617660"/>
              <a:ext cx="616188" cy="377874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0313"/>
                <a:gd name="connsiteX1" fmla="*/ 497980 w 566057"/>
                <a:gd name="connsiteY1" fmla="*/ 9953 h 360313"/>
                <a:gd name="connsiteX2" fmla="*/ 566057 w 566057"/>
                <a:gd name="connsiteY2" fmla="*/ 174171 h 360313"/>
                <a:gd name="connsiteX3" fmla="*/ 543153 w 566057"/>
                <a:gd name="connsiteY3" fmla="*/ 360203 h 360313"/>
                <a:gd name="connsiteX4" fmla="*/ 0 w 566057"/>
                <a:gd name="connsiteY4" fmla="*/ 359228 h 360313"/>
                <a:gd name="connsiteX0" fmla="*/ 21771 w 576120"/>
                <a:gd name="connsiteY0" fmla="*/ 0 h 360313"/>
                <a:gd name="connsiteX1" fmla="*/ 497980 w 576120"/>
                <a:gd name="connsiteY1" fmla="*/ 9953 h 360313"/>
                <a:gd name="connsiteX2" fmla="*/ 576120 w 576120"/>
                <a:gd name="connsiteY2" fmla="*/ 189135 h 360313"/>
                <a:gd name="connsiteX3" fmla="*/ 543153 w 576120"/>
                <a:gd name="connsiteY3" fmla="*/ 360203 h 360313"/>
                <a:gd name="connsiteX4" fmla="*/ 0 w 576120"/>
                <a:gd name="connsiteY4" fmla="*/ 359228 h 360313"/>
                <a:gd name="connsiteX0" fmla="*/ 21771 w 576120"/>
                <a:gd name="connsiteY0" fmla="*/ 0 h 360313"/>
                <a:gd name="connsiteX1" fmla="*/ 540599 w 576120"/>
                <a:gd name="connsiteY1" fmla="*/ 9953 h 360313"/>
                <a:gd name="connsiteX2" fmla="*/ 576120 w 576120"/>
                <a:gd name="connsiteY2" fmla="*/ 189135 h 360313"/>
                <a:gd name="connsiteX3" fmla="*/ 543153 w 576120"/>
                <a:gd name="connsiteY3" fmla="*/ 360203 h 360313"/>
                <a:gd name="connsiteX4" fmla="*/ 0 w 576120"/>
                <a:gd name="connsiteY4" fmla="*/ 359228 h 360313"/>
                <a:gd name="connsiteX0" fmla="*/ 21771 w 576120"/>
                <a:gd name="connsiteY0" fmla="*/ 0 h 368538"/>
                <a:gd name="connsiteX1" fmla="*/ 540599 w 576120"/>
                <a:gd name="connsiteY1" fmla="*/ 9953 h 368538"/>
                <a:gd name="connsiteX2" fmla="*/ 576120 w 576120"/>
                <a:gd name="connsiteY2" fmla="*/ 189135 h 368538"/>
                <a:gd name="connsiteX3" fmla="*/ 539306 w 576120"/>
                <a:gd name="connsiteY3" fmla="*/ 368538 h 368538"/>
                <a:gd name="connsiteX4" fmla="*/ 0 w 576120"/>
                <a:gd name="connsiteY4" fmla="*/ 359228 h 368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120" h="368538">
                  <a:moveTo>
                    <a:pt x="21771" y="0"/>
                  </a:moveTo>
                  <a:lnTo>
                    <a:pt x="540599" y="9953"/>
                  </a:lnTo>
                  <a:lnTo>
                    <a:pt x="576120" y="189135"/>
                  </a:lnTo>
                  <a:lnTo>
                    <a:pt x="539306" y="368538"/>
                  </a:lnTo>
                  <a:lnTo>
                    <a:pt x="0" y="359228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5" name="Group 15"/>
          <p:cNvGrpSpPr/>
          <p:nvPr/>
        </p:nvGrpSpPr>
        <p:grpSpPr>
          <a:xfrm>
            <a:off x="4503023" y="1819672"/>
            <a:ext cx="3131300" cy="457200"/>
            <a:chOff x="5320684" y="2579486"/>
            <a:chExt cx="646061" cy="457200"/>
          </a:xfrm>
        </p:grpSpPr>
        <p:sp>
          <p:nvSpPr>
            <p:cNvPr id="17" name="Pentagon 16"/>
            <p:cNvSpPr/>
            <p:nvPr/>
          </p:nvSpPr>
          <p:spPr>
            <a:xfrm>
              <a:off x="5324735" y="2579486"/>
              <a:ext cx="642010" cy="457200"/>
            </a:xfrm>
            <a:prstGeom prst="homePlate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UKURAN KINERJA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5320684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76200" dist="127000" dir="4800000" sx="160000" sy="160000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5334000" y="2617660"/>
              <a:ext cx="616188" cy="377874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0313"/>
                <a:gd name="connsiteX1" fmla="*/ 497980 w 566057"/>
                <a:gd name="connsiteY1" fmla="*/ 9953 h 360313"/>
                <a:gd name="connsiteX2" fmla="*/ 566057 w 566057"/>
                <a:gd name="connsiteY2" fmla="*/ 174171 h 360313"/>
                <a:gd name="connsiteX3" fmla="*/ 543153 w 566057"/>
                <a:gd name="connsiteY3" fmla="*/ 360203 h 360313"/>
                <a:gd name="connsiteX4" fmla="*/ 0 w 566057"/>
                <a:gd name="connsiteY4" fmla="*/ 359228 h 360313"/>
                <a:gd name="connsiteX0" fmla="*/ 21771 w 576120"/>
                <a:gd name="connsiteY0" fmla="*/ 0 h 360313"/>
                <a:gd name="connsiteX1" fmla="*/ 497980 w 576120"/>
                <a:gd name="connsiteY1" fmla="*/ 9953 h 360313"/>
                <a:gd name="connsiteX2" fmla="*/ 576120 w 576120"/>
                <a:gd name="connsiteY2" fmla="*/ 189135 h 360313"/>
                <a:gd name="connsiteX3" fmla="*/ 543153 w 576120"/>
                <a:gd name="connsiteY3" fmla="*/ 360203 h 360313"/>
                <a:gd name="connsiteX4" fmla="*/ 0 w 576120"/>
                <a:gd name="connsiteY4" fmla="*/ 359228 h 360313"/>
                <a:gd name="connsiteX0" fmla="*/ 21771 w 576120"/>
                <a:gd name="connsiteY0" fmla="*/ 0 h 360313"/>
                <a:gd name="connsiteX1" fmla="*/ 540599 w 576120"/>
                <a:gd name="connsiteY1" fmla="*/ 9953 h 360313"/>
                <a:gd name="connsiteX2" fmla="*/ 576120 w 576120"/>
                <a:gd name="connsiteY2" fmla="*/ 189135 h 360313"/>
                <a:gd name="connsiteX3" fmla="*/ 543153 w 576120"/>
                <a:gd name="connsiteY3" fmla="*/ 360203 h 360313"/>
                <a:gd name="connsiteX4" fmla="*/ 0 w 576120"/>
                <a:gd name="connsiteY4" fmla="*/ 359228 h 360313"/>
                <a:gd name="connsiteX0" fmla="*/ 21771 w 576120"/>
                <a:gd name="connsiteY0" fmla="*/ 0 h 368538"/>
                <a:gd name="connsiteX1" fmla="*/ 540599 w 576120"/>
                <a:gd name="connsiteY1" fmla="*/ 9953 h 368538"/>
                <a:gd name="connsiteX2" fmla="*/ 576120 w 576120"/>
                <a:gd name="connsiteY2" fmla="*/ 189135 h 368538"/>
                <a:gd name="connsiteX3" fmla="*/ 539306 w 576120"/>
                <a:gd name="connsiteY3" fmla="*/ 368538 h 368538"/>
                <a:gd name="connsiteX4" fmla="*/ 0 w 576120"/>
                <a:gd name="connsiteY4" fmla="*/ 359228 h 368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120" h="368538">
                  <a:moveTo>
                    <a:pt x="21771" y="0"/>
                  </a:moveTo>
                  <a:lnTo>
                    <a:pt x="540599" y="9953"/>
                  </a:lnTo>
                  <a:lnTo>
                    <a:pt x="576120" y="189135"/>
                  </a:lnTo>
                  <a:lnTo>
                    <a:pt x="539306" y="368538"/>
                  </a:lnTo>
                  <a:lnTo>
                    <a:pt x="0" y="359228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Group 27"/>
          <p:cNvGrpSpPr/>
          <p:nvPr/>
        </p:nvGrpSpPr>
        <p:grpSpPr>
          <a:xfrm>
            <a:off x="615463" y="2567806"/>
            <a:ext cx="3405760" cy="1152128"/>
            <a:chOff x="615463" y="2420888"/>
            <a:chExt cx="3405760" cy="1152128"/>
          </a:xfrm>
        </p:grpSpPr>
        <p:sp>
          <p:nvSpPr>
            <p:cNvPr id="23" name="Rectangle 22"/>
            <p:cNvSpPr/>
            <p:nvPr/>
          </p:nvSpPr>
          <p:spPr>
            <a:xfrm>
              <a:off x="920552" y="2708920"/>
              <a:ext cx="3100671" cy="8640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rgbClr val="FF0000"/>
                  </a:solidFill>
                </a:rPr>
                <a:t>Pengiriman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2" name="Diamond 21"/>
            <p:cNvSpPr/>
            <p:nvPr/>
          </p:nvSpPr>
          <p:spPr>
            <a:xfrm>
              <a:off x="615463" y="2420888"/>
              <a:ext cx="593121" cy="576064"/>
            </a:xfrm>
            <a:prstGeom prst="diamond">
              <a:avLst/>
            </a:prstGeom>
            <a:solidFill>
              <a:schemeClr val="tx2">
                <a:lumMod val="60000"/>
                <a:lumOff val="4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4" name="Diamond 23"/>
            <p:cNvSpPr/>
            <p:nvPr/>
          </p:nvSpPr>
          <p:spPr>
            <a:xfrm>
              <a:off x="687491" y="2488704"/>
              <a:ext cx="440721" cy="440432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 28"/>
          <p:cNvGrpSpPr/>
          <p:nvPr/>
        </p:nvGrpSpPr>
        <p:grpSpPr>
          <a:xfrm>
            <a:off x="584755" y="5049986"/>
            <a:ext cx="3436468" cy="1152128"/>
            <a:chOff x="588451" y="3954140"/>
            <a:chExt cx="3436468" cy="1152128"/>
          </a:xfrm>
        </p:grpSpPr>
        <p:sp>
          <p:nvSpPr>
            <p:cNvPr id="25" name="Rectangle 24"/>
            <p:cNvSpPr/>
            <p:nvPr/>
          </p:nvSpPr>
          <p:spPr>
            <a:xfrm>
              <a:off x="893540" y="4242172"/>
              <a:ext cx="3131379" cy="86409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2000" dirty="0">
                  <a:solidFill>
                    <a:srgbClr val="FF0000"/>
                  </a:solidFill>
                </a:rPr>
                <a:t>Pengembangan Lingkup </a:t>
              </a:r>
              <a:r>
                <a:rPr lang="en-US" sz="2000" dirty="0" err="1">
                  <a:solidFill>
                    <a:srgbClr val="FF0000"/>
                  </a:solidFill>
                </a:rPr>
                <a:t>Baru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6" name="Diamond 25"/>
            <p:cNvSpPr/>
            <p:nvPr/>
          </p:nvSpPr>
          <p:spPr>
            <a:xfrm>
              <a:off x="588451" y="3954140"/>
              <a:ext cx="593121" cy="576064"/>
            </a:xfrm>
            <a:prstGeom prst="diamond">
              <a:avLst/>
            </a:prstGeom>
            <a:solidFill>
              <a:schemeClr val="accent4">
                <a:lumMod val="75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7" name="Diamond 26"/>
            <p:cNvSpPr/>
            <p:nvPr/>
          </p:nvSpPr>
          <p:spPr>
            <a:xfrm>
              <a:off x="660479" y="4021956"/>
              <a:ext cx="440721" cy="440432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Group 29"/>
          <p:cNvGrpSpPr/>
          <p:nvPr/>
        </p:nvGrpSpPr>
        <p:grpSpPr>
          <a:xfrm>
            <a:off x="615463" y="3791942"/>
            <a:ext cx="3405760" cy="1152128"/>
            <a:chOff x="588451" y="3954140"/>
            <a:chExt cx="3405760" cy="1152128"/>
          </a:xfrm>
        </p:grpSpPr>
        <p:sp>
          <p:nvSpPr>
            <p:cNvPr id="31" name="Rectangle 30"/>
            <p:cNvSpPr/>
            <p:nvPr/>
          </p:nvSpPr>
          <p:spPr>
            <a:xfrm>
              <a:off x="893540" y="4242172"/>
              <a:ext cx="3100671" cy="86409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2000" dirty="0">
                  <a:solidFill>
                    <a:srgbClr val="FF0000"/>
                  </a:solidFill>
                </a:rPr>
                <a:t>Kalibrasi / Pengujian</a:t>
              </a:r>
              <a:r>
                <a:rPr lang="en-US" sz="2000" dirty="0">
                  <a:solidFill>
                    <a:srgbClr val="FF0000"/>
                  </a:solidFill>
                </a:rPr>
                <a:t> </a:t>
              </a:r>
            </a:p>
          </p:txBody>
        </p:sp>
        <p:sp>
          <p:nvSpPr>
            <p:cNvPr id="32" name="Diamond 31"/>
            <p:cNvSpPr/>
            <p:nvPr/>
          </p:nvSpPr>
          <p:spPr>
            <a:xfrm>
              <a:off x="588451" y="3954140"/>
              <a:ext cx="593121" cy="576064"/>
            </a:xfrm>
            <a:prstGeom prst="diamond">
              <a:avLst/>
            </a:prstGeom>
            <a:solidFill>
              <a:schemeClr val="accent3">
                <a:lumMod val="75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3" name="Diamond 32"/>
            <p:cNvSpPr/>
            <p:nvPr/>
          </p:nvSpPr>
          <p:spPr>
            <a:xfrm>
              <a:off x="660479" y="4021956"/>
              <a:ext cx="440721" cy="440432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4622800" y="2855840"/>
            <a:ext cx="4953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 err="1">
                <a:solidFill>
                  <a:srgbClr val="FF0000"/>
                </a:solidFill>
              </a:rPr>
              <a:t>Ketepatan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waktu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pengiriman</a:t>
            </a:r>
            <a:r>
              <a:rPr lang="en-US" sz="1600" dirty="0">
                <a:solidFill>
                  <a:srgbClr val="FF0000"/>
                </a:solidFill>
              </a:rPr>
              <a:t> 100%</a:t>
            </a:r>
          </a:p>
          <a:p>
            <a:pPr marL="342900" indent="-342900">
              <a:buAutoNum type="arabicPeriod"/>
            </a:pPr>
            <a:r>
              <a:rPr lang="en-US" sz="1600" dirty="0" err="1">
                <a:solidFill>
                  <a:srgbClr val="FF0000"/>
                </a:solidFill>
              </a:rPr>
              <a:t>Tidak</a:t>
            </a:r>
            <a:r>
              <a:rPr lang="en-US" sz="1600" dirty="0">
                <a:solidFill>
                  <a:srgbClr val="FF0000"/>
                </a:solidFill>
              </a:rPr>
              <a:t> salah </a:t>
            </a:r>
            <a:r>
              <a:rPr lang="en-US" sz="1600" dirty="0" err="1">
                <a:solidFill>
                  <a:srgbClr val="FF0000"/>
                </a:solidFill>
              </a:rPr>
              <a:t>kirim</a:t>
            </a:r>
            <a:endParaRPr lang="en-US" sz="16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sz="1600" dirty="0" err="1">
                <a:solidFill>
                  <a:srgbClr val="FF0000"/>
                </a:solidFill>
              </a:rPr>
              <a:t>Kesesuaian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jumlah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barang</a:t>
            </a:r>
            <a:r>
              <a:rPr lang="en-US" sz="1600" dirty="0">
                <a:solidFill>
                  <a:srgbClr val="FF0000"/>
                </a:solidFill>
              </a:rPr>
              <a:t> 100%</a:t>
            </a:r>
          </a:p>
          <a:p>
            <a:pPr marL="342900" indent="-342900">
              <a:buAutoNum type="arabicPeriod"/>
            </a:pP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4567563" y="2902446"/>
            <a:ext cx="0" cy="7200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554615" y="4024858"/>
            <a:ext cx="12948" cy="10632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4598366" y="4110171"/>
            <a:ext cx="4953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FF0000"/>
                </a:solidFill>
              </a:rPr>
              <a:t>Productivity </a:t>
            </a:r>
            <a:r>
              <a:rPr lang="en-US" sz="1600" dirty="0" err="1">
                <a:solidFill>
                  <a:srgbClr val="FF0000"/>
                </a:solidFill>
              </a:rPr>
              <a:t>dan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Efisiensi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tercapai</a:t>
            </a:r>
            <a:r>
              <a:rPr lang="en-US" sz="1600" dirty="0">
                <a:solidFill>
                  <a:srgbClr val="FF0000"/>
                </a:solidFill>
              </a:rPr>
              <a:t> 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>
                <a:solidFill>
                  <a:srgbClr val="FF0000"/>
                </a:solidFill>
              </a:rPr>
              <a:t>Penyelesaian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id-ID" sz="1600" dirty="0">
                <a:solidFill>
                  <a:srgbClr val="FF0000"/>
                </a:solidFill>
              </a:rPr>
              <a:t>kalibrasi / pengujian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tepat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waktu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FF0000"/>
                </a:solidFill>
              </a:rPr>
              <a:t>Minimal </a:t>
            </a:r>
            <a:r>
              <a:rPr lang="en-US" sz="1600" dirty="0" err="1">
                <a:solidFill>
                  <a:srgbClr val="FF0000"/>
                </a:solidFill>
              </a:rPr>
              <a:t>Kesalahan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atau</a:t>
            </a:r>
            <a:r>
              <a:rPr lang="en-US" sz="1600" dirty="0">
                <a:solidFill>
                  <a:srgbClr val="FF0000"/>
                </a:solidFill>
              </a:rPr>
              <a:t> Minimal </a:t>
            </a:r>
            <a:r>
              <a:rPr lang="en-US" sz="1600" dirty="0" err="1">
                <a:solidFill>
                  <a:srgbClr val="FF0000"/>
                </a:solidFill>
              </a:rPr>
              <a:t>Perbaikan</a:t>
            </a:r>
            <a:r>
              <a:rPr lang="en-US" sz="1600" dirty="0">
                <a:solidFill>
                  <a:srgbClr val="FF0000"/>
                </a:solidFill>
              </a:rPr>
              <a:t>   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622800" y="5376118"/>
            <a:ext cx="4953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>
                <a:solidFill>
                  <a:srgbClr val="FF0000"/>
                </a:solidFill>
              </a:rPr>
              <a:t>…….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rgbClr val="FF0000"/>
                </a:solidFill>
              </a:rPr>
              <a:t>…….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rgbClr val="FF0000"/>
                </a:solidFill>
              </a:rPr>
              <a:t>…….</a:t>
            </a:r>
          </a:p>
          <a:p>
            <a:pPr marL="342900" indent="-342900">
              <a:buAutoNum type="arabicPeriod"/>
            </a:pP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4567563" y="5422726"/>
            <a:ext cx="0" cy="7200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http://4.bp.blogspot.com/-7ckypiAqVN4/UDt8UleTqUI/AAAAAAAAAcw/60Rj8liQiSs/s1600/Tanda+tany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66" y="5450017"/>
            <a:ext cx="766453" cy="76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0" y="0"/>
            <a:ext cx="3738331" cy="36933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Ukuran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efektifitas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sistem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 KINERJA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0FC892E-9260-4168-BA78-C061A481D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87241" y="6356352"/>
            <a:ext cx="5957450" cy="365125"/>
          </a:xfrm>
        </p:spPr>
        <p:txBody>
          <a:bodyPr/>
          <a:lstStyle/>
          <a:p>
            <a:r>
              <a:rPr lang="en-US"/>
              <a:t>Audit ISO IEC 17025:2017. 1/Rev 01 ©Copyright. Sentral Sistem Agustus 2019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4" grpId="0"/>
      <p:bldP spid="39" grpId="0"/>
      <p:bldP spid="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2835163"/>
              </p:ext>
            </p:extLst>
          </p:nvPr>
        </p:nvGraphicFramePr>
        <p:xfrm>
          <a:off x="0" y="56335"/>
          <a:ext cx="9906000" cy="134076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90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4076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pattFill prst="dk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1" name="Line 32"/>
          <p:cNvSpPr>
            <a:spLocks noChangeShapeType="1"/>
          </p:cNvSpPr>
          <p:nvPr/>
        </p:nvSpPr>
        <p:spPr bwMode="auto">
          <a:xfrm>
            <a:off x="0" y="1508327"/>
            <a:ext cx="9906000" cy="15673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prstDash val="dash"/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47111" name="AutoShape 26"/>
          <p:cNvSpPr>
            <a:spLocks noChangeArrowheads="1"/>
          </p:cNvSpPr>
          <p:nvPr/>
        </p:nvSpPr>
        <p:spPr bwMode="auto">
          <a:xfrm>
            <a:off x="898076" y="2011671"/>
            <a:ext cx="1438736" cy="576263"/>
          </a:xfrm>
          <a:prstGeom prst="rightArrow">
            <a:avLst>
              <a:gd name="adj1" fmla="val 50000"/>
              <a:gd name="adj2" fmla="val 62420"/>
            </a:avLst>
          </a:prstGeom>
          <a:blipFill>
            <a:blip r:embed="rId3" cstate="print"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47112" name="Text Box 27"/>
          <p:cNvSpPr txBox="1">
            <a:spLocks noChangeArrowheads="1"/>
          </p:cNvSpPr>
          <p:nvPr/>
        </p:nvSpPr>
        <p:spPr bwMode="auto">
          <a:xfrm>
            <a:off x="128629" y="2681971"/>
            <a:ext cx="2520115" cy="115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sz="1600" i="1" u="sng" dirty="0">
                <a:solidFill>
                  <a:srgbClr val="FF0000"/>
                </a:solidFill>
                <a:latin typeface="Trebuchet MS" pitchFamily="34" charset="0"/>
              </a:rPr>
              <a:t>INPUT :</a:t>
            </a:r>
          </a:p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sz="1600" dirty="0" err="1">
                <a:solidFill>
                  <a:srgbClr val="FF0000"/>
                </a:solidFill>
                <a:latin typeface="Trebuchet MS" pitchFamily="34" charset="0"/>
              </a:rPr>
              <a:t>Apakah</a:t>
            </a:r>
            <a:r>
              <a:rPr lang="en-US" sz="1600" dirty="0">
                <a:solidFill>
                  <a:srgbClr val="FF0000"/>
                </a:solidFill>
                <a:latin typeface="Trebuchet MS" pitchFamily="34" charset="0"/>
              </a:rPr>
              <a:t> input yang </a:t>
            </a:r>
          </a:p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sz="1600" dirty="0" err="1">
                <a:solidFill>
                  <a:srgbClr val="FF0000"/>
                </a:solidFill>
                <a:latin typeface="Trebuchet MS" pitchFamily="34" charset="0"/>
              </a:rPr>
              <a:t>diperoleh</a:t>
            </a:r>
            <a:r>
              <a:rPr lang="en-US" sz="1600" dirty="0">
                <a:solidFill>
                  <a:srgbClr val="FF000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Trebuchet MS" pitchFamily="34" charset="0"/>
              </a:rPr>
              <a:t>tidak</a:t>
            </a:r>
            <a:r>
              <a:rPr lang="en-US" sz="1600" dirty="0">
                <a:solidFill>
                  <a:srgbClr val="FF000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Trebuchet MS" pitchFamily="34" charset="0"/>
              </a:rPr>
              <a:t>sesuai</a:t>
            </a:r>
            <a:r>
              <a:rPr lang="en-US" sz="1600" dirty="0">
                <a:solidFill>
                  <a:srgbClr val="FF0000"/>
                </a:solidFill>
                <a:latin typeface="Trebuchet MS" pitchFamily="34" charset="0"/>
              </a:rPr>
              <a:t> </a:t>
            </a:r>
          </a:p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sz="1600" dirty="0" err="1">
                <a:solidFill>
                  <a:srgbClr val="FF0000"/>
                </a:solidFill>
                <a:latin typeface="Trebuchet MS" pitchFamily="34" charset="0"/>
              </a:rPr>
              <a:t>kriteria</a:t>
            </a:r>
            <a:r>
              <a:rPr lang="en-US" sz="1600" dirty="0">
                <a:solidFill>
                  <a:srgbClr val="FF0000"/>
                </a:solidFill>
                <a:latin typeface="Trebuchet MS" pitchFamily="34" charset="0"/>
              </a:rPr>
              <a:t> ? </a:t>
            </a:r>
          </a:p>
        </p:txBody>
      </p:sp>
      <p:sp>
        <p:nvSpPr>
          <p:cNvPr id="47113" name="Text Box 29"/>
          <p:cNvSpPr txBox="1">
            <a:spLocks noChangeArrowheads="1"/>
          </p:cNvSpPr>
          <p:nvPr/>
        </p:nvSpPr>
        <p:spPr bwMode="auto">
          <a:xfrm>
            <a:off x="6465168" y="1809398"/>
            <a:ext cx="2808312" cy="1132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ct val="50000"/>
              </a:spcBef>
            </a:pPr>
            <a:r>
              <a:rPr lang="en-US" sz="2400" i="1" dirty="0">
                <a:solidFill>
                  <a:srgbClr val="FF0000"/>
                </a:solidFill>
                <a:latin typeface="Trebuchet MS" pitchFamily="34" charset="0"/>
              </a:rPr>
              <a:t>Output  </a:t>
            </a:r>
            <a:r>
              <a:rPr lang="en-US" sz="2400" i="1" dirty="0" err="1">
                <a:solidFill>
                  <a:srgbClr val="FF0000"/>
                </a:solidFill>
                <a:latin typeface="Trebuchet MS" pitchFamily="34" charset="0"/>
              </a:rPr>
              <a:t>Bermasalah</a:t>
            </a:r>
            <a:r>
              <a:rPr lang="en-US" sz="2400" i="1" dirty="0">
                <a:solidFill>
                  <a:srgbClr val="FF0000"/>
                </a:solidFill>
                <a:latin typeface="Trebuchet MS" pitchFamily="34" charset="0"/>
              </a:rPr>
              <a:t>:</a:t>
            </a:r>
          </a:p>
        </p:txBody>
      </p:sp>
      <p:sp>
        <p:nvSpPr>
          <p:cNvPr id="47129" name="Oval 20"/>
          <p:cNvSpPr>
            <a:spLocks noChangeArrowheads="1"/>
          </p:cNvSpPr>
          <p:nvPr/>
        </p:nvSpPr>
        <p:spPr bwMode="auto">
          <a:xfrm>
            <a:off x="7689304" y="2961526"/>
            <a:ext cx="506277" cy="503237"/>
          </a:xfrm>
          <a:prstGeom prst="ellipse">
            <a:avLst/>
          </a:prstGeom>
          <a:blipFill>
            <a:blip r:embed="rId4" cstate="print"/>
            <a:stretch>
              <a:fillRect/>
            </a:stretch>
          </a:blip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7107" name="AutoShape 28"/>
          <p:cNvSpPr>
            <a:spLocks noChangeArrowheads="1"/>
          </p:cNvSpPr>
          <p:nvPr/>
        </p:nvSpPr>
        <p:spPr bwMode="auto">
          <a:xfrm>
            <a:off x="6196519" y="2028358"/>
            <a:ext cx="844713" cy="576263"/>
          </a:xfrm>
          <a:prstGeom prst="rightArrow">
            <a:avLst>
              <a:gd name="adj1" fmla="val 50000"/>
              <a:gd name="adj2" fmla="val 77041"/>
            </a:avLst>
          </a:prstGeom>
          <a:blipFill>
            <a:blip r:embed="rId5" cstate="print"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2" name="Group 63"/>
          <p:cNvGrpSpPr/>
          <p:nvPr/>
        </p:nvGrpSpPr>
        <p:grpSpPr>
          <a:xfrm>
            <a:off x="2552095" y="1684805"/>
            <a:ext cx="3409017" cy="1600179"/>
            <a:chOff x="2552095" y="2433124"/>
            <a:chExt cx="3626851" cy="2508044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2755683" y="2642063"/>
              <a:ext cx="3024187" cy="2232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048" name="Rectangle 6"/>
            <p:cNvSpPr>
              <a:spLocks noChangeArrowheads="1"/>
            </p:cNvSpPr>
            <p:nvPr/>
          </p:nvSpPr>
          <p:spPr bwMode="auto">
            <a:xfrm>
              <a:off x="2552095" y="2433124"/>
              <a:ext cx="3626851" cy="25080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4400" dirty="0">
                  <a:solidFill>
                    <a:srgbClr val="FF0000"/>
                  </a:solidFill>
                </a:rPr>
                <a:t>PROSES</a:t>
              </a:r>
            </a:p>
          </p:txBody>
        </p:sp>
        <p:sp>
          <p:nvSpPr>
            <p:cNvPr id="2049" name="Rectangle 2048"/>
            <p:cNvSpPr/>
            <p:nvPr/>
          </p:nvSpPr>
          <p:spPr>
            <a:xfrm>
              <a:off x="2648746" y="2513319"/>
              <a:ext cx="3458630" cy="2314987"/>
            </a:xfrm>
            <a:prstGeom prst="rect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2051" name="Rectangle 2050"/>
          <p:cNvSpPr/>
          <p:nvPr/>
        </p:nvSpPr>
        <p:spPr>
          <a:xfrm>
            <a:off x="-20508" y="417493"/>
            <a:ext cx="9906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sz="2800" kern="10" dirty="0">
                <a:ln w="0"/>
                <a:solidFill>
                  <a:srgbClr val="FF0000"/>
                </a:solidFill>
                <a:latin typeface="Impact" panose="020B0806030902050204" pitchFamily="34" charset="0"/>
              </a:rPr>
              <a:t>KETIKA KINERJA BERMASALAH, </a:t>
            </a:r>
          </a:p>
          <a:p>
            <a:pPr algn="ctr"/>
            <a:r>
              <a:rPr lang="fi-FI" sz="2800" kern="10" dirty="0">
                <a:ln w="0"/>
                <a:solidFill>
                  <a:srgbClr val="FF0000"/>
                </a:solidFill>
                <a:latin typeface="Gill Sans MT Condensed" pitchFamily="34" charset="0"/>
              </a:rPr>
              <a:t>EVALUASI KELEMAHAN PADA SISTEM (MASALAH PADA INPUT ? ATAU PROSES ?)</a:t>
            </a:r>
            <a:endParaRPr lang="en-US" sz="2800" kern="10" dirty="0">
              <a:ln w="0"/>
              <a:solidFill>
                <a:srgbClr val="FF0000"/>
              </a:solidFill>
              <a:latin typeface="Gill Sans MT Condensed" pitchFamily="34" charset="0"/>
            </a:endParaRPr>
          </a:p>
        </p:txBody>
      </p:sp>
      <p:sp>
        <p:nvSpPr>
          <p:cNvPr id="47116" name="AutoShape 15"/>
          <p:cNvSpPr>
            <a:spLocks noChangeArrowheads="1"/>
          </p:cNvSpPr>
          <p:nvPr/>
        </p:nvSpPr>
        <p:spPr bwMode="auto">
          <a:xfrm>
            <a:off x="3080792" y="3429000"/>
            <a:ext cx="504987" cy="1080120"/>
          </a:xfrm>
          <a:prstGeom prst="upArrow">
            <a:avLst>
              <a:gd name="adj1" fmla="val 50000"/>
              <a:gd name="adj2" fmla="val 90523"/>
            </a:avLst>
          </a:prstGeom>
          <a:blipFill>
            <a:blip r:embed="rId7" cstate="print"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72" name="Oval 20"/>
          <p:cNvSpPr>
            <a:spLocks noChangeArrowheads="1"/>
          </p:cNvSpPr>
          <p:nvPr/>
        </p:nvSpPr>
        <p:spPr bwMode="auto">
          <a:xfrm>
            <a:off x="3081440" y="4437931"/>
            <a:ext cx="506277" cy="503237"/>
          </a:xfrm>
          <a:prstGeom prst="ellipse">
            <a:avLst/>
          </a:prstGeom>
          <a:blipFill>
            <a:blip r:embed="rId4" cstate="print"/>
            <a:stretch>
              <a:fillRect/>
            </a:stretch>
          </a:blip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7117" name="AutoShape 16"/>
          <p:cNvSpPr>
            <a:spLocks noChangeArrowheads="1"/>
          </p:cNvSpPr>
          <p:nvPr/>
        </p:nvSpPr>
        <p:spPr bwMode="auto">
          <a:xfrm>
            <a:off x="1567368" y="3970435"/>
            <a:ext cx="504987" cy="1079323"/>
          </a:xfrm>
          <a:prstGeom prst="upArrow">
            <a:avLst>
              <a:gd name="adj1" fmla="val 50000"/>
              <a:gd name="adj2" fmla="val 46389"/>
            </a:avLst>
          </a:prstGeom>
          <a:blipFill>
            <a:blip r:embed="rId8" cstate="print"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73" name="Oval 20"/>
          <p:cNvSpPr>
            <a:spLocks noChangeArrowheads="1"/>
          </p:cNvSpPr>
          <p:nvPr/>
        </p:nvSpPr>
        <p:spPr bwMode="auto">
          <a:xfrm>
            <a:off x="1568624" y="5049758"/>
            <a:ext cx="506277" cy="503237"/>
          </a:xfrm>
          <a:prstGeom prst="ellipse">
            <a:avLst/>
          </a:prstGeom>
          <a:blipFill>
            <a:blip r:embed="rId4" cstate="print"/>
            <a:stretch>
              <a:fillRect/>
            </a:stretch>
          </a:blip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b="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>
                <a:solidFill>
                  <a:srgbClr val="FF0000"/>
                </a:solidFill>
              </a:rPr>
              <a:pPr>
                <a:defRPr/>
              </a:pPr>
              <a:t>14</a:t>
            </a:fld>
            <a:endParaRPr lang="en-US">
              <a:solidFill>
                <a:srgbClr val="FF0000"/>
              </a:solidFill>
            </a:endParaRPr>
          </a:p>
        </p:txBody>
      </p:sp>
      <p:sp>
        <p:nvSpPr>
          <p:cNvPr id="68" name="AutoShape 14"/>
          <p:cNvSpPr>
            <a:spLocks noChangeArrowheads="1"/>
          </p:cNvSpPr>
          <p:nvPr/>
        </p:nvSpPr>
        <p:spPr bwMode="auto">
          <a:xfrm>
            <a:off x="2216696" y="4977750"/>
            <a:ext cx="4608512" cy="647700"/>
          </a:xfrm>
          <a:prstGeom prst="leftArrow">
            <a:avLst>
              <a:gd name="adj1" fmla="val 50000"/>
              <a:gd name="adj2" fmla="val 1381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9" name="Text Box 29"/>
          <p:cNvSpPr txBox="1">
            <a:spLocks noChangeArrowheads="1"/>
          </p:cNvSpPr>
          <p:nvPr/>
        </p:nvSpPr>
        <p:spPr bwMode="auto">
          <a:xfrm>
            <a:off x="6825208" y="3537590"/>
            <a:ext cx="2808312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u="sng" dirty="0" err="1">
                <a:solidFill>
                  <a:srgbClr val="FF0000"/>
                </a:solidFill>
              </a:rPr>
              <a:t>Pelajari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Sumber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Masalah</a:t>
            </a:r>
            <a:endParaRPr lang="en-US" sz="1600" u="sng" dirty="0">
              <a:solidFill>
                <a:srgbClr val="FF0000"/>
              </a:solidFill>
            </a:endParaRPr>
          </a:p>
          <a:p>
            <a:pPr>
              <a:spcBef>
                <a:spcPct val="50000"/>
              </a:spcBef>
            </a:pPr>
            <a:endParaRPr lang="en-US" sz="800" dirty="0">
              <a:solidFill>
                <a:srgbClr val="FF0000"/>
              </a:solidFill>
            </a:endParaRPr>
          </a:p>
          <a:p>
            <a:pPr>
              <a:spcBef>
                <a:spcPct val="50000"/>
              </a:spcBef>
            </a:pPr>
            <a:endParaRPr lang="en-US" sz="800" dirty="0">
              <a:solidFill>
                <a:srgbClr val="FF0000"/>
              </a:solidFill>
            </a:endParaRPr>
          </a:p>
          <a:p>
            <a:pPr>
              <a:spcBef>
                <a:spcPct val="50000"/>
              </a:spcBef>
            </a:pPr>
            <a:endParaRPr lang="en-US" sz="800" dirty="0">
              <a:solidFill>
                <a:srgbClr val="FF0000"/>
              </a:solidFill>
            </a:endParaRPr>
          </a:p>
          <a:p>
            <a:pPr marL="117475" indent="-117475">
              <a:spcBef>
                <a:spcPct val="50000"/>
              </a:spcBef>
              <a:buFontTx/>
              <a:buChar char="-"/>
            </a:pPr>
            <a:r>
              <a:rPr lang="en-US" sz="1600" dirty="0" err="1">
                <a:solidFill>
                  <a:srgbClr val="FF0000"/>
                </a:solidFill>
              </a:rPr>
              <a:t>Proses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tidak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dikelola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dengan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baik</a:t>
            </a:r>
            <a:endParaRPr lang="en-US" sz="1600" dirty="0">
              <a:solidFill>
                <a:srgbClr val="FF0000"/>
              </a:solidFill>
            </a:endParaRPr>
          </a:p>
          <a:p>
            <a:pPr marL="117475" indent="-117475">
              <a:spcBef>
                <a:spcPct val="50000"/>
              </a:spcBef>
              <a:buFontTx/>
              <a:buChar char="-"/>
            </a:pPr>
            <a:r>
              <a:rPr lang="en-US" sz="1600" dirty="0" err="1">
                <a:solidFill>
                  <a:srgbClr val="FF0000"/>
                </a:solidFill>
              </a:rPr>
              <a:t>Proses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mendapat</a:t>
            </a:r>
            <a:r>
              <a:rPr lang="en-US" sz="1600" dirty="0">
                <a:solidFill>
                  <a:srgbClr val="FF0000"/>
                </a:solidFill>
              </a:rPr>
              <a:t> input yang </a:t>
            </a:r>
            <a:r>
              <a:rPr lang="en-US" sz="1600" dirty="0" err="1">
                <a:solidFill>
                  <a:srgbClr val="FF0000"/>
                </a:solidFill>
              </a:rPr>
              <a:t>tidak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baik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atau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74" name="AutoShape 14"/>
          <p:cNvSpPr>
            <a:spLocks noChangeArrowheads="1"/>
          </p:cNvSpPr>
          <p:nvPr/>
        </p:nvSpPr>
        <p:spPr bwMode="auto">
          <a:xfrm>
            <a:off x="3728864" y="4365476"/>
            <a:ext cx="3096344" cy="647700"/>
          </a:xfrm>
          <a:prstGeom prst="leftArrow">
            <a:avLst>
              <a:gd name="adj1" fmla="val 50000"/>
              <a:gd name="adj2" fmla="val 12175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251401" y="5805264"/>
            <a:ext cx="7294368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PERBAIKAN TERHADAP SISTEM AKAN MENGHASILKAN PERBAIKAN YANG PERMANEN 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OUTPUT AKAN STABIL WALAUPUN TERJADI PERGANTIAN ORANG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584848" y="3284984"/>
            <a:ext cx="2952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Proses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dijalankan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sesuai</a:t>
            </a:r>
            <a:r>
              <a:rPr lang="en-US" sz="1600" dirty="0">
                <a:solidFill>
                  <a:srgbClr val="FF0000"/>
                </a:solidFill>
              </a:rPr>
              <a:t> standard ? Standard </a:t>
            </a:r>
            <a:r>
              <a:rPr lang="en-US" sz="1600" dirty="0" err="1">
                <a:solidFill>
                  <a:srgbClr val="FF0000"/>
                </a:solidFill>
              </a:rPr>
              <a:t>kurang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baik</a:t>
            </a:r>
            <a:r>
              <a:rPr lang="en-US" sz="1600" dirty="0">
                <a:solidFill>
                  <a:srgbClr val="FF0000"/>
                </a:solidFill>
              </a:rPr>
              <a:t> ? Sistem </a:t>
            </a:r>
            <a:r>
              <a:rPr lang="en-US" sz="1600" dirty="0" err="1">
                <a:solidFill>
                  <a:srgbClr val="FF0000"/>
                </a:solidFill>
              </a:rPr>
              <a:t>Kontrol</a:t>
            </a:r>
            <a:r>
              <a:rPr lang="en-US" sz="1600" dirty="0">
                <a:solidFill>
                  <a:srgbClr val="FF0000"/>
                </a:solidFill>
              </a:rPr>
              <a:t> ? </a:t>
            </a:r>
            <a:r>
              <a:rPr lang="en-US" sz="1600" dirty="0" err="1">
                <a:solidFill>
                  <a:srgbClr val="FF0000"/>
                </a:solidFill>
              </a:rPr>
              <a:t>Pekerja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kompeten</a:t>
            </a:r>
            <a:r>
              <a:rPr lang="en-US" sz="1600" dirty="0">
                <a:solidFill>
                  <a:srgbClr val="FF0000"/>
                </a:solidFill>
              </a:rPr>
              <a:t> ?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3738331" cy="36933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Ukuran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efektifitas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sistem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 KINERJA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2DB38-7825-4ED1-894C-7020A4B1D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1118" y="6392061"/>
            <a:ext cx="6631835" cy="365125"/>
          </a:xfrm>
        </p:spPr>
        <p:txBody>
          <a:bodyPr/>
          <a:lstStyle/>
          <a:p>
            <a:r>
              <a:rPr lang="en-US"/>
              <a:t>Audit ISO IEC 17025:2017. 1/Rev 01 ©Copyright. Sentral Sistem Agustus 2019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7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11" grpId="0" animBg="1"/>
      <p:bldP spid="47112" grpId="0"/>
      <p:bldP spid="47113" grpId="0"/>
      <p:bldP spid="47107" grpId="0" animBg="1"/>
      <p:bldP spid="2051" grpId="0"/>
      <p:bldP spid="68" grpId="0" animBg="1"/>
      <p:bldP spid="69" grpId="0"/>
      <p:bldP spid="7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118828" y="323800"/>
            <a:ext cx="5186545" cy="1143000"/>
          </a:xfrm>
          <a:noFill/>
        </p:spPr>
        <p:txBody>
          <a:bodyPr>
            <a:noAutofit/>
          </a:bodyPr>
          <a:lstStyle/>
          <a:p>
            <a:pPr algn="l" eaLnBrk="1" hangingPunct="1"/>
            <a:r>
              <a:rPr lang="en-US" sz="4000" b="1" dirty="0" err="1">
                <a:solidFill>
                  <a:srgbClr val="0070C0"/>
                </a:solidFill>
                <a:latin typeface="Impact" panose="020B0806030902050204" pitchFamily="34" charset="0"/>
              </a:rPr>
              <a:t>Fungsi</a:t>
            </a:r>
            <a:r>
              <a:rPr lang="en-US" sz="4000" b="1" dirty="0">
                <a:solidFill>
                  <a:srgbClr val="0070C0"/>
                </a:solidFill>
                <a:latin typeface="Impact" panose="020B0806030902050204" pitchFamily="34" charset="0"/>
              </a:rPr>
              <a:t> </a:t>
            </a:r>
            <a:r>
              <a:rPr lang="id-ID" sz="4000" b="1" dirty="0">
                <a:solidFill>
                  <a:srgbClr val="0070C0"/>
                </a:solidFill>
                <a:latin typeface="Impact" panose="020B0806030902050204" pitchFamily="34" charset="0"/>
              </a:rPr>
              <a:t>Utama </a:t>
            </a:r>
            <a:r>
              <a:rPr lang="en-US" sz="4000" b="1" dirty="0">
                <a:solidFill>
                  <a:srgbClr val="0070C0"/>
                </a:solidFill>
                <a:latin typeface="Impact" panose="020B0806030902050204" pitchFamily="34" charset="0"/>
              </a:rPr>
              <a:t>Internal Audit yang </a:t>
            </a:r>
            <a:r>
              <a:rPr lang="en-US" sz="4000" b="1" dirty="0" err="1">
                <a:solidFill>
                  <a:srgbClr val="0070C0"/>
                </a:solidFill>
                <a:latin typeface="Impact" panose="020B0806030902050204" pitchFamily="34" charset="0"/>
              </a:rPr>
              <a:t>baik</a:t>
            </a:r>
            <a:r>
              <a:rPr lang="en-US" sz="4000" b="1" dirty="0">
                <a:solidFill>
                  <a:srgbClr val="0070C0"/>
                </a:solidFill>
                <a:latin typeface="Impact" panose="020B0806030902050204" pitchFamily="34" charset="0"/>
              </a:rPr>
              <a:t> ! 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>
          <a:xfrm>
            <a:off x="4118828" y="1844824"/>
            <a:ext cx="5695347" cy="5143512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900" b="1" dirty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1200" b="1" dirty="0"/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800" b="1" dirty="0" err="1"/>
              <a:t>Bukan</a:t>
            </a:r>
            <a:r>
              <a:rPr lang="en-US" sz="2800" b="1" dirty="0"/>
              <a:t> </a:t>
            </a:r>
            <a:r>
              <a:rPr lang="en-US" sz="2800" b="1" dirty="0" err="1"/>
              <a:t>sekedar</a:t>
            </a:r>
            <a:r>
              <a:rPr lang="en-US" sz="2800" b="1" dirty="0"/>
              <a:t> </a:t>
            </a: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800" b="1" dirty="0" err="1"/>
              <a:t>Memastikan</a:t>
            </a:r>
            <a:r>
              <a:rPr lang="en-US" sz="2800" b="1" dirty="0"/>
              <a:t> sistem </a:t>
            </a:r>
            <a:r>
              <a:rPr lang="en-US" sz="2800" b="1" dirty="0" err="1"/>
              <a:t>dijalankan</a:t>
            </a:r>
            <a:r>
              <a:rPr lang="en-US" sz="2800" b="1" dirty="0"/>
              <a:t> </a:t>
            </a:r>
            <a:r>
              <a:rPr lang="en-US" sz="2800" b="1" dirty="0" err="1"/>
              <a:t>sesuai</a:t>
            </a:r>
            <a:r>
              <a:rPr lang="en-US" sz="2800" b="1" dirty="0"/>
              <a:t> </a:t>
            </a:r>
            <a:r>
              <a:rPr lang="en-US" sz="2800" b="1" dirty="0" err="1"/>
              <a:t>aturan</a:t>
            </a:r>
            <a:r>
              <a:rPr lang="en-US" sz="2800" b="1" dirty="0"/>
              <a:t> (</a:t>
            </a:r>
            <a:r>
              <a:rPr lang="en-US" sz="2800" b="1" dirty="0" err="1"/>
              <a:t>prosedur</a:t>
            </a:r>
            <a:r>
              <a:rPr lang="en-US" sz="2800" b="1" dirty="0"/>
              <a:t>/</a:t>
            </a:r>
            <a:r>
              <a:rPr lang="en-US" sz="2800" b="1" dirty="0" err="1"/>
              <a:t>persyaratan</a:t>
            </a:r>
            <a:r>
              <a:rPr lang="en-US" sz="2800" b="1" dirty="0"/>
              <a:t> ISO</a:t>
            </a:r>
            <a:r>
              <a:rPr lang="id-ID" sz="2800" b="1" dirty="0"/>
              <a:t>/IEC 17025</a:t>
            </a:r>
            <a:r>
              <a:rPr lang="en-US" sz="2800" b="1" dirty="0"/>
              <a:t>) </a:t>
            </a: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800" b="1" dirty="0"/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800" b="1" dirty="0" err="1"/>
              <a:t>Tetapi</a:t>
            </a:r>
            <a:r>
              <a:rPr lang="en-US" sz="2800" b="1" dirty="0"/>
              <a:t> </a:t>
            </a:r>
            <a:r>
              <a:rPr lang="en-US" sz="2800" b="1" dirty="0" err="1"/>
              <a:t>dapat</a:t>
            </a:r>
            <a:endParaRPr lang="en-US" sz="2800" b="1" dirty="0"/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800" b="1" u="sng" dirty="0" err="1"/>
              <a:t>Membantu</a:t>
            </a:r>
            <a:r>
              <a:rPr lang="en-US" sz="2800" b="1" u="sng" dirty="0"/>
              <a:t> </a:t>
            </a:r>
            <a:r>
              <a:rPr lang="en-US" sz="2800" b="1" u="sng" dirty="0" err="1"/>
              <a:t>melihat</a:t>
            </a:r>
            <a:r>
              <a:rPr lang="en-US" sz="2800" b="1" u="sng" dirty="0"/>
              <a:t> </a:t>
            </a:r>
            <a:r>
              <a:rPr lang="en-US" sz="2800" b="1" u="sng" dirty="0" err="1"/>
              <a:t>kelemahan</a:t>
            </a:r>
            <a:r>
              <a:rPr lang="en-US" sz="2800" b="1" u="sng" dirty="0"/>
              <a:t> </a:t>
            </a:r>
            <a:r>
              <a:rPr lang="en-US" sz="2800" b="1" u="sng" dirty="0" err="1"/>
              <a:t>dari</a:t>
            </a:r>
            <a:r>
              <a:rPr lang="en-US" sz="2800" b="1" u="sng" dirty="0"/>
              <a:t> </a:t>
            </a:r>
            <a:r>
              <a:rPr lang="en-US" sz="2800" b="1" u="sng" dirty="0" err="1"/>
              <a:t>sistem</a:t>
            </a:r>
            <a:r>
              <a:rPr lang="en-US" sz="2800" b="1" u="sng" dirty="0"/>
              <a:t> </a:t>
            </a:r>
            <a:r>
              <a:rPr lang="en-US" sz="2800" b="1" u="sng" dirty="0" err="1"/>
              <a:t>manajemen</a:t>
            </a:r>
            <a:r>
              <a:rPr lang="id-ID" b="1" u="sng" dirty="0"/>
              <a:t>.</a:t>
            </a:r>
            <a:endParaRPr lang="en-US" sz="2800" b="1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78B24-A7CC-4B9A-BD71-38E4EEF4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1912359" y="1700808"/>
            <a:ext cx="4520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http://www.thehindubusinessline.com/multimedia/dynamic/00948/bl12Acc-New-Snip_JP_948726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3824721" cy="682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37A73-C241-4AC0-9EAA-D78FEDFAF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0307" y="6356352"/>
            <a:ext cx="3726007" cy="365125"/>
          </a:xfrm>
        </p:spPr>
        <p:txBody>
          <a:bodyPr/>
          <a:lstStyle/>
          <a:p>
            <a:r>
              <a:rPr lang="en-US"/>
              <a:t>Audit ISO IEC 17025:2017. 1/Rev 01 ©Copyright. Sentral Sistem Agustus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3607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204720" y="0"/>
            <a:ext cx="8915082" cy="1143000"/>
          </a:xfrm>
          <a:noFill/>
        </p:spPr>
        <p:txBody>
          <a:bodyPr>
            <a:normAutofit/>
          </a:bodyPr>
          <a:lstStyle/>
          <a:p>
            <a:pPr eaLnBrk="1" hangingPunct="1"/>
            <a:r>
              <a:rPr lang="en-US" sz="2400" dirty="0" err="1">
                <a:latin typeface="Impact" panose="020B0806030902050204" pitchFamily="34" charset="0"/>
              </a:rPr>
              <a:t>Sebagai</a:t>
            </a:r>
            <a:r>
              <a:rPr lang="en-US" sz="2400" dirty="0">
                <a:latin typeface="Impact" panose="020B0806030902050204" pitchFamily="34" charset="0"/>
              </a:rPr>
              <a:t> Auditor :  </a:t>
            </a:r>
            <a:br>
              <a:rPr lang="en-US" sz="2400" dirty="0">
                <a:latin typeface="Impact" panose="020B0806030902050204" pitchFamily="34" charset="0"/>
              </a:rPr>
            </a:br>
            <a:r>
              <a:rPr lang="en-US" sz="2400" dirty="0" err="1">
                <a:latin typeface="Impact" panose="020B0806030902050204" pitchFamily="34" charset="0"/>
              </a:rPr>
              <a:t>Menurut</a:t>
            </a:r>
            <a:r>
              <a:rPr lang="en-US" sz="2400" dirty="0">
                <a:latin typeface="Impact" panose="020B0806030902050204" pitchFamily="34" charset="0"/>
              </a:rPr>
              <a:t> </a:t>
            </a:r>
            <a:r>
              <a:rPr lang="en-US" sz="2400" dirty="0" err="1">
                <a:latin typeface="Impact" panose="020B0806030902050204" pitchFamily="34" charset="0"/>
              </a:rPr>
              <a:t>Anda</a:t>
            </a:r>
            <a:r>
              <a:rPr lang="en-US" sz="2400" dirty="0">
                <a:latin typeface="Impact" panose="020B0806030902050204" pitchFamily="34" charset="0"/>
              </a:rPr>
              <a:t> </a:t>
            </a:r>
            <a:r>
              <a:rPr lang="en-US" sz="2400" dirty="0" err="1">
                <a:latin typeface="Impact" panose="020B0806030902050204" pitchFamily="34" charset="0"/>
              </a:rPr>
              <a:t>apakah</a:t>
            </a:r>
            <a:r>
              <a:rPr lang="en-US" sz="2400" dirty="0">
                <a:latin typeface="Impact" panose="020B0806030902050204" pitchFamily="34" charset="0"/>
              </a:rPr>
              <a:t> </a:t>
            </a:r>
            <a:r>
              <a:rPr lang="en-US" sz="2400" dirty="0" err="1">
                <a:latin typeface="Impact" panose="020B0806030902050204" pitchFamily="34" charset="0"/>
              </a:rPr>
              <a:t>terjadi</a:t>
            </a:r>
            <a:r>
              <a:rPr lang="en-US" sz="2400" dirty="0">
                <a:latin typeface="Impact" panose="020B0806030902050204" pitchFamily="34" charset="0"/>
              </a:rPr>
              <a:t> </a:t>
            </a:r>
            <a:r>
              <a:rPr lang="en-US" sz="2400" dirty="0" err="1">
                <a:latin typeface="Impact" panose="020B0806030902050204" pitchFamily="34" charset="0"/>
              </a:rPr>
              <a:t>penyimpangan</a:t>
            </a:r>
            <a:r>
              <a:rPr lang="en-US" sz="2400" dirty="0">
                <a:latin typeface="Impact" panose="020B0806030902050204" pitchFamily="34" charset="0"/>
              </a:rPr>
              <a:t> </a:t>
            </a:r>
            <a:r>
              <a:rPr lang="en-US" sz="2400" dirty="0" err="1">
                <a:latin typeface="Impact" panose="020B0806030902050204" pitchFamily="34" charset="0"/>
              </a:rPr>
              <a:t>pada</a:t>
            </a:r>
            <a:r>
              <a:rPr lang="en-US" sz="2400" dirty="0">
                <a:latin typeface="Impact" panose="020B0806030902050204" pitchFamily="34" charset="0"/>
              </a:rPr>
              <a:t> sistem ??  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1424608" y="1385888"/>
            <a:ext cx="8234086" cy="5472112"/>
          </a:xfrm>
        </p:spPr>
        <p:txBody>
          <a:bodyPr/>
          <a:lstStyle/>
          <a:p>
            <a:pPr marL="0" indent="0" algn="just" defTabSz="873125" eaLnBrk="1" hangingPunct="1">
              <a:lnSpc>
                <a:spcPct val="90000"/>
              </a:lnSpc>
              <a:buNone/>
            </a:pPr>
            <a:r>
              <a:rPr lang="en-US" sz="1400" dirty="0"/>
              <a:t>Salah </a:t>
            </a:r>
            <a:r>
              <a:rPr lang="en-US" sz="1400" dirty="0" err="1"/>
              <a:t>satu</a:t>
            </a:r>
            <a:r>
              <a:rPr lang="en-US" sz="1400" dirty="0"/>
              <a:t> </a:t>
            </a:r>
            <a:r>
              <a:rPr lang="id-ID" sz="1400" dirty="0"/>
              <a:t>laboratorium kalibrasi </a:t>
            </a:r>
            <a:r>
              <a:rPr lang="en-US" sz="1400" dirty="0" err="1"/>
              <a:t>telah</a:t>
            </a:r>
            <a:r>
              <a:rPr lang="en-US" sz="1400" dirty="0"/>
              <a:t> </a:t>
            </a:r>
            <a:r>
              <a:rPr lang="id-ID" sz="1400" dirty="0"/>
              <a:t>terakreditasi ISO/IEC 17025, kapasitas kalibrasinya masih cukup longgar</a:t>
            </a:r>
            <a:r>
              <a:rPr lang="en-US" sz="1400" dirty="0"/>
              <a:t>. Oleh </a:t>
            </a:r>
            <a:r>
              <a:rPr lang="en-US" sz="1400" dirty="0" err="1"/>
              <a:t>karena</a:t>
            </a:r>
            <a:r>
              <a:rPr lang="en-US" sz="1400" dirty="0"/>
              <a:t> </a:t>
            </a:r>
            <a:r>
              <a:rPr lang="en-US" sz="1400" dirty="0" err="1"/>
              <a:t>itu</a:t>
            </a:r>
            <a:r>
              <a:rPr lang="en-US" sz="1400" dirty="0"/>
              <a:t> </a:t>
            </a:r>
            <a:r>
              <a:rPr lang="en-US" sz="1400" dirty="0" err="1"/>
              <a:t>Manajemen</a:t>
            </a:r>
            <a:r>
              <a:rPr lang="en-US" sz="1400" dirty="0"/>
              <a:t> </a:t>
            </a:r>
            <a:r>
              <a:rPr lang="en-US" sz="1400" dirty="0" err="1"/>
              <a:t>menargetkan</a:t>
            </a:r>
            <a:r>
              <a:rPr lang="en-US" sz="1400" dirty="0"/>
              <a:t> </a:t>
            </a:r>
            <a:r>
              <a:rPr lang="en-US" sz="1400" dirty="0" err="1"/>
              <a:t>adanya</a:t>
            </a:r>
            <a:r>
              <a:rPr lang="en-US" sz="1400" dirty="0"/>
              <a:t> </a:t>
            </a:r>
            <a:r>
              <a:rPr lang="en-US" sz="1400" dirty="0" err="1"/>
              <a:t>pertumbuhan</a:t>
            </a:r>
            <a:r>
              <a:rPr lang="en-US" sz="1400" dirty="0"/>
              <a:t> </a:t>
            </a:r>
            <a:r>
              <a:rPr lang="id-ID" sz="1400" dirty="0"/>
              <a:t>order dari pelanggan</a:t>
            </a:r>
            <a:r>
              <a:rPr lang="en-US" sz="1400" dirty="0"/>
              <a:t>. Pada </a:t>
            </a:r>
            <a:r>
              <a:rPr lang="en-US" sz="1400" dirty="0" err="1"/>
              <a:t>saat</a:t>
            </a:r>
            <a:r>
              <a:rPr lang="en-US" sz="1400" dirty="0"/>
              <a:t> meeting, marketing </a:t>
            </a:r>
            <a:r>
              <a:rPr lang="en-US" sz="1400" dirty="0" err="1"/>
              <a:t>mempunyai</a:t>
            </a:r>
            <a:r>
              <a:rPr lang="en-US" sz="1400" dirty="0"/>
              <a:t> ide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menawarkan</a:t>
            </a:r>
            <a:r>
              <a:rPr lang="en-US" sz="1400" dirty="0"/>
              <a:t> program </a:t>
            </a:r>
            <a:r>
              <a:rPr lang="id-ID" sz="1400" dirty="0"/>
              <a:t>one day service kepada pelanggan</a:t>
            </a:r>
            <a:r>
              <a:rPr lang="en-US" sz="1400" dirty="0"/>
              <a:t>. </a:t>
            </a:r>
            <a:r>
              <a:rPr lang="en-US" sz="1400" dirty="0" err="1"/>
              <a:t>Menurut</a:t>
            </a:r>
            <a:r>
              <a:rPr lang="en-US" sz="1400" dirty="0"/>
              <a:t> marketing, program </a:t>
            </a:r>
            <a:r>
              <a:rPr lang="en-US" sz="1400" dirty="0" err="1"/>
              <a:t>tersebut</a:t>
            </a:r>
            <a:r>
              <a:rPr lang="en-US" sz="1400" dirty="0"/>
              <a:t> </a:t>
            </a:r>
            <a:r>
              <a:rPr lang="en-US" sz="1400" dirty="0" err="1"/>
              <a:t>mempunyai</a:t>
            </a:r>
            <a:r>
              <a:rPr lang="en-US" sz="1400" dirty="0"/>
              <a:t> 2 </a:t>
            </a:r>
            <a:r>
              <a:rPr lang="en-US" sz="1400" dirty="0" err="1"/>
              <a:t>manfaat</a:t>
            </a:r>
            <a:r>
              <a:rPr lang="en-US" sz="1400" dirty="0"/>
              <a:t> </a:t>
            </a:r>
            <a:r>
              <a:rPr lang="en-US" sz="1400" dirty="0" err="1"/>
              <a:t>sekaligus</a:t>
            </a:r>
            <a:r>
              <a:rPr lang="en-US" sz="1400" dirty="0"/>
              <a:t>:</a:t>
            </a:r>
          </a:p>
          <a:p>
            <a:pPr marL="512763" lvl="1" indent="-336550" algn="just" defTabSz="873125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id-ID" sz="1400" dirty="0"/>
              <a:t>Customer yang minta cepat bisa terlayani dengan baik,</a:t>
            </a:r>
            <a:endParaRPr lang="en-US" sz="1400" dirty="0"/>
          </a:p>
          <a:p>
            <a:pPr marL="512763" lvl="1" indent="-336550" algn="just" defTabSz="873125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id-ID" sz="1400" dirty="0"/>
              <a:t>Laboratorium meningkatkan ordernya.</a:t>
            </a:r>
            <a:endParaRPr lang="en-US" sz="1400" dirty="0"/>
          </a:p>
          <a:p>
            <a:pPr marL="512763" indent="-512763" algn="just" defTabSz="873125" eaLnBrk="1" hangingPunct="1">
              <a:lnSpc>
                <a:spcPct val="90000"/>
              </a:lnSpc>
              <a:buNone/>
            </a:pPr>
            <a:r>
              <a:rPr lang="en-US" sz="1400" dirty="0" err="1"/>
              <a:t>Mendengar</a:t>
            </a:r>
            <a:r>
              <a:rPr lang="en-US" sz="1400" dirty="0"/>
              <a:t> ide </a:t>
            </a:r>
            <a:r>
              <a:rPr lang="en-US" sz="1400" dirty="0" err="1"/>
              <a:t>tersebut</a:t>
            </a:r>
            <a:r>
              <a:rPr lang="en-US" sz="1400" dirty="0"/>
              <a:t>, </a:t>
            </a:r>
            <a:r>
              <a:rPr lang="en-US" sz="1400" dirty="0" err="1"/>
              <a:t>manajemen</a:t>
            </a:r>
            <a:r>
              <a:rPr lang="en-US" sz="1400" dirty="0"/>
              <a:t> </a:t>
            </a:r>
            <a:r>
              <a:rPr lang="en-US" sz="1400" dirty="0" err="1"/>
              <a:t>setuju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minta</a:t>
            </a:r>
            <a:r>
              <a:rPr lang="en-US" sz="1400" dirty="0"/>
              <a:t> program </a:t>
            </a:r>
            <a:r>
              <a:rPr lang="en-US" sz="1400" dirty="0" err="1"/>
              <a:t>tersebut</a:t>
            </a:r>
            <a:r>
              <a:rPr lang="en-US" sz="1400" dirty="0"/>
              <a:t> </a:t>
            </a:r>
            <a:r>
              <a:rPr lang="en-US" sz="1400" dirty="0" err="1"/>
              <a:t>segera</a:t>
            </a:r>
            <a:r>
              <a:rPr lang="en-US" sz="1400" dirty="0"/>
              <a:t> </a:t>
            </a:r>
            <a:r>
              <a:rPr lang="en-US" sz="1400" dirty="0" err="1"/>
              <a:t>direalisasikan</a:t>
            </a:r>
            <a:r>
              <a:rPr lang="en-US" sz="1400" dirty="0"/>
              <a:t>. Marketing </a:t>
            </a:r>
            <a:r>
              <a:rPr lang="en-US" sz="1400" dirty="0" err="1"/>
              <a:t>kemudian</a:t>
            </a:r>
            <a:r>
              <a:rPr lang="en-US" sz="1400" dirty="0"/>
              <a:t> </a:t>
            </a:r>
            <a:r>
              <a:rPr lang="en-US" sz="1400" dirty="0" err="1"/>
              <a:t>membuat</a:t>
            </a:r>
            <a:r>
              <a:rPr lang="en-US" sz="1400" dirty="0"/>
              <a:t> program </a:t>
            </a:r>
            <a:r>
              <a:rPr lang="en-US" sz="1400" dirty="0" err="1"/>
              <a:t>sbb</a:t>
            </a:r>
            <a:r>
              <a:rPr lang="en-US" sz="1400" dirty="0"/>
              <a:t>:</a:t>
            </a:r>
          </a:p>
          <a:p>
            <a:pPr marL="512763" lvl="1" indent="-336550" algn="just" defTabSz="873125" eaLnBrk="1" hangingPunct="1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id-ID" sz="1400" dirty="0"/>
              <a:t>Program one day service dipublikasikan di website dan media sosial lab.</a:t>
            </a:r>
            <a:endParaRPr lang="en-US" sz="1400" dirty="0"/>
          </a:p>
          <a:p>
            <a:pPr marL="512763" lvl="1" indent="-336550" algn="just" defTabSz="873125" eaLnBrk="1" hangingPunct="1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id-ID" sz="1400" dirty="0"/>
              <a:t>Pelanggan dapat dilayani one day service jika sudah melakukan booking dan kapasitas tersedia.</a:t>
            </a:r>
            <a:endParaRPr lang="en-US" sz="1400" dirty="0"/>
          </a:p>
          <a:p>
            <a:pPr marL="0" indent="0" algn="just" defTabSz="873125" eaLnBrk="1" hangingPunct="1">
              <a:lnSpc>
                <a:spcPct val="90000"/>
              </a:lnSpc>
              <a:buNone/>
            </a:pPr>
            <a:r>
              <a:rPr lang="en-US" sz="1400" dirty="0"/>
              <a:t>Setelah program </a:t>
            </a:r>
            <a:r>
              <a:rPr lang="en-US" sz="1400" dirty="0" err="1"/>
              <a:t>berjalan</a:t>
            </a:r>
            <a:r>
              <a:rPr lang="en-US" sz="1400" dirty="0"/>
              <a:t> 3 </a:t>
            </a:r>
            <a:r>
              <a:rPr lang="en-US" sz="1400" dirty="0" err="1"/>
              <a:t>bulan</a:t>
            </a:r>
            <a:r>
              <a:rPr lang="en-US" sz="1400" dirty="0"/>
              <a:t>, </a:t>
            </a:r>
            <a:r>
              <a:rPr lang="en-US" sz="1400" dirty="0" err="1"/>
              <a:t>dilakukan</a:t>
            </a:r>
            <a:r>
              <a:rPr lang="en-US" sz="1400" dirty="0"/>
              <a:t> </a:t>
            </a:r>
            <a:r>
              <a:rPr lang="en-US" sz="1400" dirty="0" err="1"/>
              <a:t>evaluasi</a:t>
            </a:r>
            <a:r>
              <a:rPr lang="en-US" sz="1400" dirty="0"/>
              <a:t>, </a:t>
            </a:r>
            <a:r>
              <a:rPr lang="en-US" sz="1400" dirty="0" err="1"/>
              <a:t>ternyata</a:t>
            </a:r>
            <a:r>
              <a:rPr lang="en-US" sz="1400" dirty="0"/>
              <a:t> </a:t>
            </a:r>
            <a:r>
              <a:rPr lang="en-US" sz="1400" dirty="0" err="1"/>
              <a:t>terdapat</a:t>
            </a:r>
            <a:r>
              <a:rPr lang="en-US" sz="1400" dirty="0"/>
              <a:t> </a:t>
            </a:r>
            <a:r>
              <a:rPr lang="id-ID" sz="1400" dirty="0"/>
              <a:t>beberapa pelanggan </a:t>
            </a:r>
            <a:r>
              <a:rPr lang="en-US" sz="1400" dirty="0"/>
              <a:t>yang complain</a:t>
            </a:r>
            <a:r>
              <a:rPr lang="id-ID" sz="1400" dirty="0"/>
              <a:t>,</a:t>
            </a:r>
            <a:r>
              <a:rPr lang="en-US" sz="1400" dirty="0"/>
              <a:t> </a:t>
            </a:r>
            <a:r>
              <a:rPr lang="id-ID" sz="1400" dirty="0"/>
              <a:t>mereka datang ke lab. dan membawa alat yang ingin dikalibrasi hari itu juga tetapi belum melakukan booking one day service.</a:t>
            </a:r>
            <a:endParaRPr lang="en-US" sz="1400" dirty="0"/>
          </a:p>
          <a:p>
            <a:pPr marL="0" indent="0" algn="just" defTabSz="873125" eaLnBrk="1" hangingPunct="1">
              <a:lnSpc>
                <a:spcPct val="90000"/>
              </a:lnSpc>
              <a:buNone/>
            </a:pPr>
            <a:r>
              <a:rPr lang="en-US" sz="1400" dirty="0"/>
              <a:t>“ Kita </a:t>
            </a:r>
            <a:r>
              <a:rPr lang="en-US" sz="1400" dirty="0" err="1"/>
              <a:t>sudah</a:t>
            </a:r>
            <a:r>
              <a:rPr lang="en-US" sz="1400" dirty="0"/>
              <a:t> </a:t>
            </a:r>
            <a:r>
              <a:rPr lang="en-US" sz="1400" dirty="0" err="1"/>
              <a:t>memutuskan</a:t>
            </a:r>
            <a:r>
              <a:rPr lang="en-US" sz="1400" dirty="0"/>
              <a:t> </a:t>
            </a:r>
            <a:r>
              <a:rPr lang="en-US" sz="1400" dirty="0" err="1"/>
              <a:t>bahwa</a:t>
            </a:r>
            <a:r>
              <a:rPr lang="en-US" sz="1400" dirty="0"/>
              <a:t> </a:t>
            </a:r>
            <a:r>
              <a:rPr lang="id-ID" sz="1400" dirty="0"/>
              <a:t>untuk mendapatkan layanan one day service, pelanggan harus melakukan booking terlebih dahulu</a:t>
            </a:r>
            <a:r>
              <a:rPr lang="en-US" sz="1400" dirty="0"/>
              <a:t>. Dan </a:t>
            </a:r>
            <a:r>
              <a:rPr lang="en-US" sz="1400" dirty="0" err="1"/>
              <a:t>kita</a:t>
            </a:r>
            <a:r>
              <a:rPr lang="en-US" sz="1400" dirty="0"/>
              <a:t> </a:t>
            </a:r>
            <a:r>
              <a:rPr lang="en-US" sz="1400" dirty="0" err="1"/>
              <a:t>pernah</a:t>
            </a:r>
            <a:r>
              <a:rPr lang="en-US" sz="1400" dirty="0"/>
              <a:t> </a:t>
            </a:r>
            <a:r>
              <a:rPr lang="en-US" sz="1400" dirty="0" err="1"/>
              <a:t>mengumumkan</a:t>
            </a:r>
            <a:r>
              <a:rPr lang="en-US" sz="1400" dirty="0"/>
              <a:t> </a:t>
            </a:r>
            <a:r>
              <a:rPr lang="en-US" sz="1400" dirty="0" err="1"/>
              <a:t>itu</a:t>
            </a:r>
            <a:r>
              <a:rPr lang="en-US" sz="1400" dirty="0"/>
              <a:t> d</a:t>
            </a:r>
            <a:r>
              <a:rPr lang="id-ID" sz="1400" dirty="0"/>
              <a:t>i website dan sosial media dengan sangat detail</a:t>
            </a:r>
            <a:r>
              <a:rPr lang="en-US" sz="1400" dirty="0"/>
              <a:t>. </a:t>
            </a:r>
            <a:r>
              <a:rPr lang="en-US" sz="1400" dirty="0" err="1"/>
              <a:t>Jadi</a:t>
            </a:r>
            <a:r>
              <a:rPr lang="en-US" sz="1400" dirty="0"/>
              <a:t> customer yang complain </a:t>
            </a:r>
            <a:r>
              <a:rPr lang="en-US" sz="1400" dirty="0" err="1"/>
              <a:t>adalah</a:t>
            </a:r>
            <a:r>
              <a:rPr lang="en-US" sz="1400" dirty="0"/>
              <a:t> customer yang </a:t>
            </a:r>
            <a:r>
              <a:rPr lang="en-US" sz="1400" dirty="0" err="1"/>
              <a:t>tidak</a:t>
            </a:r>
            <a:r>
              <a:rPr lang="en-US" sz="1400" dirty="0"/>
              <a:t> </a:t>
            </a:r>
            <a:r>
              <a:rPr lang="en-US" sz="1400" dirty="0" err="1"/>
              <a:t>membaca</a:t>
            </a:r>
            <a:r>
              <a:rPr lang="en-US" sz="1400" dirty="0"/>
              <a:t> </a:t>
            </a:r>
            <a:r>
              <a:rPr lang="id-ID" sz="1400" dirty="0"/>
              <a:t>pengumuman</a:t>
            </a:r>
            <a:r>
              <a:rPr lang="en-US" sz="1400" dirty="0"/>
              <a:t> </a:t>
            </a:r>
            <a:r>
              <a:rPr lang="en-US" sz="1400" dirty="0" err="1"/>
              <a:t>tersebut</a:t>
            </a:r>
            <a:r>
              <a:rPr lang="id-ID" sz="1400" dirty="0"/>
              <a:t> secara lengkap</a:t>
            </a:r>
            <a:r>
              <a:rPr lang="en-US" sz="1400" dirty="0"/>
              <a:t>. </a:t>
            </a:r>
            <a:r>
              <a:rPr lang="en-US" sz="1400" dirty="0" err="1"/>
              <a:t>Jika</a:t>
            </a:r>
            <a:r>
              <a:rPr lang="en-US" sz="1400" dirty="0"/>
              <a:t> </a:t>
            </a:r>
            <a:r>
              <a:rPr lang="en-US" sz="1400" dirty="0" err="1"/>
              <a:t>mereka</a:t>
            </a:r>
            <a:r>
              <a:rPr lang="en-US" sz="1400" dirty="0"/>
              <a:t> </a:t>
            </a:r>
            <a:r>
              <a:rPr lang="en-US" sz="1400" dirty="0" err="1"/>
              <a:t>membaca</a:t>
            </a:r>
            <a:r>
              <a:rPr lang="en-US" sz="1400" dirty="0"/>
              <a:t> </a:t>
            </a:r>
            <a:r>
              <a:rPr lang="id-ID" sz="1400" dirty="0"/>
              <a:t>dengan teliti </a:t>
            </a:r>
            <a:r>
              <a:rPr lang="en-US" sz="1400" dirty="0" err="1"/>
              <a:t>seharusnya</a:t>
            </a:r>
            <a:r>
              <a:rPr lang="en-US" sz="1400" dirty="0"/>
              <a:t> </a:t>
            </a:r>
            <a:r>
              <a:rPr lang="en-US" sz="1400" dirty="0" err="1"/>
              <a:t>mereka</a:t>
            </a:r>
            <a:r>
              <a:rPr lang="en-US" sz="1400" dirty="0"/>
              <a:t> </a:t>
            </a:r>
            <a:r>
              <a:rPr lang="en-US" sz="1400" dirty="0" err="1"/>
              <a:t>mengerti</a:t>
            </a:r>
            <a:r>
              <a:rPr lang="en-US" sz="1400" dirty="0"/>
              <a:t> </a:t>
            </a:r>
            <a:r>
              <a:rPr lang="en-US" sz="1400" dirty="0" err="1"/>
              <a:t>aturan</a:t>
            </a:r>
            <a:r>
              <a:rPr lang="en-US" sz="1400" dirty="0"/>
              <a:t> </a:t>
            </a:r>
            <a:r>
              <a:rPr lang="en-US" sz="1400" dirty="0" err="1"/>
              <a:t>kita</a:t>
            </a:r>
            <a:r>
              <a:rPr lang="en-US" sz="1400" dirty="0"/>
              <a:t>. Dan </a:t>
            </a:r>
            <a:r>
              <a:rPr lang="en-US" sz="1400" u="sng" dirty="0" err="1"/>
              <a:t>sebagai</a:t>
            </a:r>
            <a:r>
              <a:rPr lang="en-US" sz="1400" u="sng" dirty="0"/>
              <a:t> </a:t>
            </a:r>
            <a:r>
              <a:rPr lang="en-US" sz="1400" u="sng" dirty="0" err="1"/>
              <a:t>perusahaan</a:t>
            </a:r>
            <a:r>
              <a:rPr lang="en-US" sz="1400" u="sng" dirty="0"/>
              <a:t> yang </a:t>
            </a:r>
            <a:r>
              <a:rPr lang="en-US" sz="1400" u="sng" dirty="0" err="1"/>
              <a:t>sudah</a:t>
            </a:r>
            <a:r>
              <a:rPr lang="en-US" sz="1400" u="sng" dirty="0"/>
              <a:t> </a:t>
            </a:r>
            <a:r>
              <a:rPr lang="id-ID" sz="1400" u="sng" dirty="0"/>
              <a:t>terakreditasi ISO/IEC 17025, </a:t>
            </a:r>
            <a:r>
              <a:rPr lang="en-US" sz="1400" u="sng" dirty="0" err="1"/>
              <a:t>kita</a:t>
            </a:r>
            <a:r>
              <a:rPr lang="en-US" sz="1400" u="sng" dirty="0"/>
              <a:t> </a:t>
            </a:r>
            <a:r>
              <a:rPr lang="en-US" sz="1400" u="sng" dirty="0" err="1"/>
              <a:t>harus</a:t>
            </a:r>
            <a:r>
              <a:rPr lang="en-US" sz="1400" u="sng" dirty="0"/>
              <a:t> </a:t>
            </a:r>
            <a:r>
              <a:rPr lang="en-US" sz="1400" u="sng" dirty="0" err="1"/>
              <a:t>konsisten</a:t>
            </a:r>
            <a:r>
              <a:rPr lang="en-US" sz="1400" u="sng" dirty="0"/>
              <a:t> </a:t>
            </a:r>
            <a:r>
              <a:rPr lang="en-US" sz="1400" u="sng" dirty="0" err="1"/>
              <a:t>dengan</a:t>
            </a:r>
            <a:r>
              <a:rPr lang="en-US" sz="1400" u="sng" dirty="0"/>
              <a:t> </a:t>
            </a:r>
            <a:r>
              <a:rPr lang="en-US" sz="1400" u="sng" dirty="0" err="1"/>
              <a:t>aturan</a:t>
            </a:r>
            <a:r>
              <a:rPr lang="en-US" sz="1400" u="sng" dirty="0"/>
              <a:t> yang </a:t>
            </a:r>
            <a:r>
              <a:rPr lang="en-US" sz="1400" u="sng" dirty="0" err="1"/>
              <a:t>sudah</a:t>
            </a:r>
            <a:r>
              <a:rPr lang="en-US" sz="1400" u="sng" dirty="0"/>
              <a:t> </a:t>
            </a:r>
            <a:r>
              <a:rPr lang="en-US" sz="1400" u="sng" dirty="0" err="1"/>
              <a:t>dibuat</a:t>
            </a:r>
            <a:r>
              <a:rPr lang="en-US" sz="1400" dirty="0"/>
              <a:t>, </a:t>
            </a:r>
            <a:r>
              <a:rPr lang="en-US" sz="1400" dirty="0" err="1"/>
              <a:t>jika</a:t>
            </a:r>
            <a:r>
              <a:rPr lang="en-US" sz="1400" dirty="0"/>
              <a:t> </a:t>
            </a:r>
            <a:r>
              <a:rPr lang="en-US" sz="1400" dirty="0" err="1"/>
              <a:t>tidak</a:t>
            </a:r>
            <a:r>
              <a:rPr lang="en-US" sz="1400" dirty="0"/>
              <a:t>, </a:t>
            </a:r>
            <a:r>
              <a:rPr lang="en-US" sz="1400" dirty="0" err="1"/>
              <a:t>kita</a:t>
            </a:r>
            <a:r>
              <a:rPr lang="en-US" sz="1400" dirty="0"/>
              <a:t> </a:t>
            </a:r>
            <a:r>
              <a:rPr lang="en-US" sz="1400" dirty="0" err="1"/>
              <a:t>akan</a:t>
            </a:r>
            <a:r>
              <a:rPr lang="en-US" sz="1400" dirty="0"/>
              <a:t> </a:t>
            </a:r>
            <a:r>
              <a:rPr lang="en-US" sz="1400" dirty="0" err="1"/>
              <a:t>mendapat</a:t>
            </a:r>
            <a:r>
              <a:rPr lang="en-US" sz="1400" dirty="0"/>
              <a:t> </a:t>
            </a:r>
            <a:r>
              <a:rPr lang="en-US" sz="1400" dirty="0" err="1"/>
              <a:t>masalah</a:t>
            </a:r>
            <a:r>
              <a:rPr lang="en-US" sz="1400" dirty="0"/>
              <a:t> pada </a:t>
            </a:r>
            <a:r>
              <a:rPr lang="en-US" sz="1400" dirty="0" err="1"/>
              <a:t>saat</a:t>
            </a:r>
            <a:r>
              <a:rPr lang="en-US" sz="1400" dirty="0"/>
              <a:t> </a:t>
            </a:r>
            <a:r>
              <a:rPr lang="en-US" sz="1400" dirty="0" err="1"/>
              <a:t>diaudit</a:t>
            </a:r>
            <a:r>
              <a:rPr lang="en-US" sz="1400" dirty="0"/>
              <a:t> oleh </a:t>
            </a:r>
            <a:r>
              <a:rPr lang="id-ID" sz="1400" dirty="0"/>
              <a:t>KAN</a:t>
            </a:r>
            <a:r>
              <a:rPr lang="en-US" sz="1400" dirty="0"/>
              <a:t>. </a:t>
            </a:r>
            <a:r>
              <a:rPr lang="en-US" sz="1400" dirty="0" err="1"/>
              <a:t>Tolong</a:t>
            </a:r>
            <a:r>
              <a:rPr lang="en-US" sz="1400" dirty="0"/>
              <a:t> </a:t>
            </a:r>
            <a:r>
              <a:rPr lang="en-US" sz="1400" dirty="0" err="1"/>
              <a:t>dijelaskan</a:t>
            </a:r>
            <a:r>
              <a:rPr lang="en-US" sz="1400" dirty="0"/>
              <a:t> </a:t>
            </a:r>
            <a:r>
              <a:rPr lang="en-US" sz="1400" dirty="0" err="1"/>
              <a:t>ke</a:t>
            </a:r>
            <a:r>
              <a:rPr lang="en-US" sz="1400" dirty="0"/>
              <a:t> Customer </a:t>
            </a:r>
            <a:r>
              <a:rPr lang="en-US" sz="1400" dirty="0" err="1"/>
              <a:t>bahwa</a:t>
            </a:r>
            <a:r>
              <a:rPr lang="en-US" sz="1400" dirty="0"/>
              <a:t> sistem di </a:t>
            </a:r>
            <a:r>
              <a:rPr lang="en-US" sz="1400" dirty="0" err="1"/>
              <a:t>kita</a:t>
            </a:r>
            <a:r>
              <a:rPr lang="en-US" sz="1400" dirty="0"/>
              <a:t> </a:t>
            </a:r>
            <a:r>
              <a:rPr lang="en-US" sz="1400" dirty="0" err="1"/>
              <a:t>memang</a:t>
            </a:r>
            <a:r>
              <a:rPr lang="en-US" sz="1400" dirty="0"/>
              <a:t> </a:t>
            </a:r>
            <a:r>
              <a:rPr lang="en-US" sz="1400" dirty="0" err="1"/>
              <a:t>harus</a:t>
            </a:r>
            <a:r>
              <a:rPr lang="en-US" sz="1400" dirty="0"/>
              <a:t> </a:t>
            </a:r>
            <a:r>
              <a:rPr lang="id-ID" sz="1400" dirty="0"/>
              <a:t>melakukan booking terlebih dahulu jika ingin mendapatkan layanan one day service. Dan ini sudah dipulikasikan di website dan media sosial kita, sejak 3 bulan yang lalu.</a:t>
            </a: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ECB9DA-B04F-4A7C-8C44-1CA336329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38916" name="Picture 4" descr="NVTech_vc08964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rcRect b="10091"/>
          <a:stretch>
            <a:fillRect/>
          </a:stretch>
        </p:blipFill>
        <p:spPr bwMode="auto">
          <a:xfrm>
            <a:off x="8667776" y="285728"/>
            <a:ext cx="990918" cy="9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Connector 6"/>
          <p:cNvCxnSpPr/>
          <p:nvPr/>
        </p:nvCxnSpPr>
        <p:spPr>
          <a:xfrm>
            <a:off x="2216696" y="1143000"/>
            <a:ext cx="4480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0" y="0"/>
            <a:ext cx="1424608" cy="6858000"/>
          </a:xfrm>
          <a:custGeom>
            <a:avLst/>
            <a:gdLst>
              <a:gd name="connsiteX0" fmla="*/ 0 w 1064568"/>
              <a:gd name="connsiteY0" fmla="*/ 0 h 5643578"/>
              <a:gd name="connsiteX1" fmla="*/ 1064568 w 1064568"/>
              <a:gd name="connsiteY1" fmla="*/ 0 h 5643578"/>
              <a:gd name="connsiteX2" fmla="*/ 1064568 w 1064568"/>
              <a:gd name="connsiteY2" fmla="*/ 5643578 h 5643578"/>
              <a:gd name="connsiteX3" fmla="*/ 0 w 1064568"/>
              <a:gd name="connsiteY3" fmla="*/ 5643578 h 5643578"/>
              <a:gd name="connsiteX4" fmla="*/ 0 w 1064568"/>
              <a:gd name="connsiteY4" fmla="*/ 0 h 5643578"/>
              <a:gd name="connsiteX0" fmla="*/ 0 w 1064568"/>
              <a:gd name="connsiteY0" fmla="*/ 0 h 5643578"/>
              <a:gd name="connsiteX1" fmla="*/ 1064568 w 1064568"/>
              <a:gd name="connsiteY1" fmla="*/ 5643578 h 5643578"/>
              <a:gd name="connsiteX2" fmla="*/ 0 w 1064568"/>
              <a:gd name="connsiteY2" fmla="*/ 5643578 h 5643578"/>
              <a:gd name="connsiteX3" fmla="*/ 0 w 1064568"/>
              <a:gd name="connsiteY3" fmla="*/ 0 h 564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4568" h="5643578">
                <a:moveTo>
                  <a:pt x="0" y="0"/>
                </a:moveTo>
                <a:lnTo>
                  <a:pt x="1064568" y="5643578"/>
                </a:lnTo>
                <a:lnTo>
                  <a:pt x="0" y="56435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3885A-DA7C-4C4F-A1F8-2938492F4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180" y="6481043"/>
            <a:ext cx="7056783" cy="365125"/>
          </a:xfrm>
        </p:spPr>
        <p:txBody>
          <a:bodyPr/>
          <a:lstStyle/>
          <a:p>
            <a:r>
              <a:rPr lang="en-US"/>
              <a:t>Audit ISO IEC 17025:2017. 1/Rev 01 ©Copyright. Sentral Sistem Agustus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8607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 Diagonal Corner Rectangle 31"/>
          <p:cNvSpPr/>
          <p:nvPr/>
        </p:nvSpPr>
        <p:spPr bwMode="auto">
          <a:xfrm>
            <a:off x="5095876" y="1411289"/>
            <a:ext cx="4642036" cy="4859367"/>
          </a:xfrm>
          <a:prstGeom prst="round2DiagRect">
            <a:avLst/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rgbClr val="3366CC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latinLnBrk="1">
              <a:defRPr/>
            </a:pPr>
            <a:endParaRPr kumimoji="1" lang="en-US" sz="2400" b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1987" name="Rectangle 2"/>
          <p:cNvSpPr>
            <a:spLocks noChangeArrowheads="1"/>
          </p:cNvSpPr>
          <p:nvPr/>
        </p:nvSpPr>
        <p:spPr bwMode="auto">
          <a:xfrm>
            <a:off x="0" y="0"/>
            <a:ext cx="9906000" cy="11430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>
              <a:lnSpc>
                <a:spcPct val="80000"/>
              </a:lnSpc>
            </a:pPr>
            <a:r>
              <a:rPr lang="en-US" sz="4400" b="1" dirty="0">
                <a:latin typeface="Impact" panose="020B0806030902050204" pitchFamily="34" charset="0"/>
              </a:rPr>
              <a:t>COMPLIANCE = EFEKTIF ???</a:t>
            </a:r>
            <a:endParaRPr lang="en-US" sz="4400" b="1" u="sng" dirty="0">
              <a:latin typeface="Impact" panose="020B0806030902050204" pitchFamily="34" charset="0"/>
            </a:endParaRPr>
          </a:p>
        </p:txBody>
      </p:sp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5165880" y="1771652"/>
            <a:ext cx="4573466" cy="4216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873125" latinLnBrk="1"/>
            <a:r>
              <a:rPr kumimoji="1" lang="en-US" sz="2000" b="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Sistem</a:t>
            </a:r>
            <a:r>
              <a:rPr kumimoji="1" lang="en-US" sz="2000" b="0" dirty="0"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  <a:r>
              <a:rPr kumimoji="1" lang="en-US" sz="2000" b="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sudah</a:t>
            </a:r>
            <a:r>
              <a:rPr kumimoji="1" lang="en-US" sz="2000" b="0" dirty="0">
                <a:latin typeface="Tahoma" pitchFamily="34" charset="0"/>
                <a:ea typeface="굴림" pitchFamily="50" charset="-127"/>
                <a:cs typeface="Tahoma" pitchFamily="34" charset="0"/>
              </a:rPr>
              <a:t> compliance, </a:t>
            </a:r>
          </a:p>
          <a:p>
            <a:pPr defTabSz="873125" latinLnBrk="1"/>
            <a:r>
              <a:rPr kumimoji="1" lang="en-US" sz="2000" b="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tetapi</a:t>
            </a:r>
            <a:r>
              <a:rPr kumimoji="1" lang="en-US" sz="2000" b="0" dirty="0"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  <a:r>
              <a:rPr kumimoji="1" lang="en-US" sz="2000" b="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apakah</a:t>
            </a:r>
            <a:r>
              <a:rPr kumimoji="1" lang="en-US" sz="2000" b="0" dirty="0"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  <a:r>
              <a:rPr kumimoji="1" lang="en-US" sz="2000" b="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pasti</a:t>
            </a:r>
            <a:r>
              <a:rPr kumimoji="1" lang="en-US" sz="2000" b="0" dirty="0"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  <a:r>
              <a:rPr kumimoji="1" lang="en-US" sz="2000" b="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efektif</a:t>
            </a:r>
            <a:r>
              <a:rPr kumimoji="1" lang="en-US" sz="2000" b="0" dirty="0">
                <a:latin typeface="Tahoma" pitchFamily="34" charset="0"/>
                <a:ea typeface="굴림" pitchFamily="50" charset="-127"/>
                <a:cs typeface="Tahoma" pitchFamily="34" charset="0"/>
              </a:rPr>
              <a:t> ?</a:t>
            </a:r>
          </a:p>
          <a:p>
            <a:pPr defTabSz="873125" latinLnBrk="1"/>
            <a:endParaRPr kumimoji="1" lang="en-US" sz="2000" b="0" dirty="0">
              <a:latin typeface="Tahoma" pitchFamily="34" charset="0"/>
              <a:ea typeface="굴림" pitchFamily="50" charset="-127"/>
              <a:cs typeface="Tahoma" pitchFamily="34" charset="0"/>
            </a:endParaRPr>
          </a:p>
          <a:p>
            <a:pPr defTabSz="873125" latinLnBrk="1"/>
            <a:r>
              <a:rPr kumimoji="1" lang="en-US" sz="2000" b="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Mungkinkah</a:t>
            </a:r>
            <a:r>
              <a:rPr kumimoji="1" lang="en-US" sz="2000" b="0" dirty="0"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  <a:r>
              <a:rPr kumimoji="1" lang="en-US" sz="2000" b="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masih</a:t>
            </a:r>
            <a:r>
              <a:rPr kumimoji="1" lang="en-US" sz="2000" b="0" dirty="0"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  <a:r>
              <a:rPr kumimoji="1" lang="en-US" sz="2000" b="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terdapat</a:t>
            </a:r>
            <a:r>
              <a:rPr kumimoji="1" lang="en-US" sz="2000" b="0" dirty="0"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  <a:r>
              <a:rPr kumimoji="1" lang="en-US" sz="2000" b="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beberapa</a:t>
            </a:r>
            <a:r>
              <a:rPr kumimoji="1" lang="en-US" sz="2000" b="0" dirty="0"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</a:p>
          <a:p>
            <a:pPr defTabSz="873125" latinLnBrk="1"/>
            <a:r>
              <a:rPr kumimoji="1" lang="en-US" sz="2000" b="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kendala</a:t>
            </a:r>
            <a:r>
              <a:rPr kumimoji="1" lang="en-US" sz="2000" b="0" dirty="0"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  <a:r>
              <a:rPr kumimoji="1" lang="en-US" sz="2000" b="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sebagai</a:t>
            </a:r>
            <a:r>
              <a:rPr kumimoji="1" lang="en-US" sz="2000" b="0" dirty="0"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  <a:r>
              <a:rPr kumimoji="1" lang="en-US" sz="2000" b="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berikut</a:t>
            </a:r>
            <a:r>
              <a:rPr kumimoji="1" lang="en-US" sz="2000" b="0" dirty="0">
                <a:latin typeface="Tahoma" pitchFamily="34" charset="0"/>
                <a:ea typeface="굴림" pitchFamily="50" charset="-127"/>
                <a:cs typeface="Tahoma" pitchFamily="34" charset="0"/>
              </a:rPr>
              <a:t> :</a:t>
            </a:r>
          </a:p>
          <a:p>
            <a:pPr marL="363538" lvl="1" indent="-184150" defTabSz="873125" latinLnBrk="1">
              <a:buFontTx/>
              <a:buChar char="•"/>
            </a:pPr>
            <a:r>
              <a:rPr kumimoji="1" lang="en-US" sz="2000" b="0" dirty="0">
                <a:latin typeface="Tahoma" pitchFamily="34" charset="0"/>
                <a:ea typeface="굴림" pitchFamily="50" charset="-127"/>
                <a:cs typeface="Tahoma" pitchFamily="34" charset="0"/>
              </a:rPr>
              <a:t>Banyak </a:t>
            </a:r>
            <a:r>
              <a:rPr kumimoji="1" lang="en-US" sz="2000" b="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gan</a:t>
            </a:r>
            <a:r>
              <a:rPr kumimoji="1" lang="id-ID" sz="2000" b="0" dirty="0">
                <a:latin typeface="Tahoma" pitchFamily="34" charset="0"/>
                <a:ea typeface="굴림" pitchFamily="50" charset="-127"/>
                <a:cs typeface="Tahoma" pitchFamily="34" charset="0"/>
              </a:rPr>
              <a:t>g</a:t>
            </a:r>
            <a:r>
              <a:rPr kumimoji="1" lang="en-US" sz="2000" b="0" dirty="0">
                <a:latin typeface="Tahoma" pitchFamily="34" charset="0"/>
                <a:ea typeface="굴림" pitchFamily="50" charset="-127"/>
                <a:cs typeface="Tahoma" pitchFamily="34" charset="0"/>
              </a:rPr>
              <a:t>guan di internal </a:t>
            </a:r>
          </a:p>
          <a:p>
            <a:pPr marL="363538" lvl="1" indent="-184150" defTabSz="873125" latinLnBrk="1"/>
            <a:r>
              <a:rPr kumimoji="1" lang="en-US" sz="2000" b="0" dirty="0">
                <a:latin typeface="Tahoma" pitchFamily="34" charset="0"/>
                <a:ea typeface="굴림" pitchFamily="50" charset="-127"/>
                <a:cs typeface="Tahoma" pitchFamily="34" charset="0"/>
              </a:rPr>
              <a:t>	</a:t>
            </a:r>
            <a:r>
              <a:rPr kumimoji="1" lang="en-US" sz="2000" b="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perusahaan</a:t>
            </a:r>
            <a:r>
              <a:rPr kumimoji="1" lang="en-US" sz="2000" b="0" dirty="0">
                <a:latin typeface="Tahoma" pitchFamily="34" charset="0"/>
                <a:ea typeface="굴림" pitchFamily="50" charset="-127"/>
                <a:cs typeface="Tahoma" pitchFamily="34" charset="0"/>
              </a:rPr>
              <a:t>, </a:t>
            </a:r>
            <a:r>
              <a:rPr kumimoji="1" lang="en-US" sz="2000" b="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atau</a:t>
            </a:r>
            <a:r>
              <a:rPr kumimoji="1" lang="en-US" sz="2000" b="0" dirty="0"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</a:p>
          <a:p>
            <a:pPr marL="363538" lvl="1" indent="-184150" defTabSz="873125" latinLnBrk="1">
              <a:buFontTx/>
              <a:buChar char="•"/>
            </a:pPr>
            <a:r>
              <a:rPr kumimoji="1" lang="en-US" sz="2000" b="0" dirty="0">
                <a:latin typeface="Tahoma" pitchFamily="34" charset="0"/>
                <a:ea typeface="굴림" pitchFamily="50" charset="-127"/>
                <a:cs typeface="Tahoma" pitchFamily="34" charset="0"/>
              </a:rPr>
              <a:t>Complain </a:t>
            </a:r>
            <a:r>
              <a:rPr kumimoji="1" lang="en-US" sz="2000" b="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dari</a:t>
            </a:r>
            <a:r>
              <a:rPr kumimoji="1" lang="en-US" sz="2000" b="0" dirty="0"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  <a:r>
              <a:rPr kumimoji="1" lang="id-ID" sz="2000" b="0" dirty="0">
                <a:latin typeface="Tahoma" pitchFamily="34" charset="0"/>
                <a:ea typeface="굴림" pitchFamily="50" charset="-127"/>
                <a:cs typeface="Tahoma" pitchFamily="34" charset="0"/>
              </a:rPr>
              <a:t>pelanggan akibat </a:t>
            </a:r>
          </a:p>
          <a:p>
            <a:pPr marL="363538" lvl="1" indent="-184150" defTabSz="873125" latinLnBrk="1"/>
            <a:r>
              <a:rPr kumimoji="1" lang="id-ID" sz="2000" b="0" dirty="0">
                <a:latin typeface="Tahoma" pitchFamily="34" charset="0"/>
                <a:ea typeface="굴림" pitchFamily="50" charset="-127"/>
                <a:cs typeface="Tahoma" pitchFamily="34" charset="0"/>
              </a:rPr>
              <a:t>  supplier</a:t>
            </a:r>
            <a:endParaRPr kumimoji="1" lang="en-US" sz="2000" b="0" dirty="0">
              <a:latin typeface="Tahoma" pitchFamily="34" charset="0"/>
              <a:ea typeface="굴림" pitchFamily="50" charset="-127"/>
              <a:cs typeface="Tahoma" pitchFamily="34" charset="0"/>
            </a:endParaRPr>
          </a:p>
          <a:p>
            <a:pPr defTabSz="873125" latinLnBrk="1">
              <a:lnSpc>
                <a:spcPct val="90000"/>
              </a:lnSpc>
              <a:spcBef>
                <a:spcPct val="20000"/>
              </a:spcBef>
            </a:pPr>
            <a:r>
              <a:rPr kumimoji="1" lang="en-US" sz="2000" b="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Bagaimana</a:t>
            </a:r>
            <a:r>
              <a:rPr kumimoji="1" lang="en-US" sz="2000" b="0" dirty="0"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  <a:r>
              <a:rPr kumimoji="1" lang="en-US" sz="2000" b="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jika</a:t>
            </a:r>
            <a:r>
              <a:rPr kumimoji="1" lang="en-US" sz="2000" b="0" dirty="0"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  <a:r>
              <a:rPr kumimoji="1" lang="en-US" sz="2000" b="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perusahaan</a:t>
            </a:r>
            <a:r>
              <a:rPr kumimoji="1" lang="en-US" sz="2000" b="0" dirty="0"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  <a:r>
              <a:rPr kumimoji="1" lang="en-US" sz="2000" b="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sudah</a:t>
            </a:r>
            <a:r>
              <a:rPr kumimoji="1" lang="en-US" sz="2000" b="0" dirty="0"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</a:p>
          <a:p>
            <a:pPr defTabSz="873125" latinLnBrk="1">
              <a:lnSpc>
                <a:spcPct val="90000"/>
              </a:lnSpc>
              <a:spcBef>
                <a:spcPct val="20000"/>
              </a:spcBef>
            </a:pPr>
            <a:r>
              <a:rPr kumimoji="1" lang="en-US" sz="2000" b="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mempunyai</a:t>
            </a:r>
            <a:r>
              <a:rPr kumimoji="1" lang="en-US" sz="2000" b="0" dirty="0"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  <a:r>
              <a:rPr kumimoji="1" lang="en-US" sz="2000" b="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sistem</a:t>
            </a:r>
            <a:r>
              <a:rPr kumimoji="1" lang="en-US" sz="2000" b="0" dirty="0"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  <a:r>
              <a:rPr kumimoji="1" lang="en-US" sz="2000" b="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seleksi</a:t>
            </a:r>
            <a:r>
              <a:rPr kumimoji="1" lang="en-US" sz="2000" b="0" dirty="0">
                <a:latin typeface="Tahoma" pitchFamily="34" charset="0"/>
                <a:ea typeface="굴림" pitchFamily="50" charset="-127"/>
                <a:cs typeface="Tahoma" pitchFamily="34" charset="0"/>
              </a:rPr>
              <a:t>, </a:t>
            </a:r>
          </a:p>
          <a:p>
            <a:pPr defTabSz="873125" latinLnBrk="1">
              <a:lnSpc>
                <a:spcPct val="90000"/>
              </a:lnSpc>
              <a:spcBef>
                <a:spcPct val="20000"/>
              </a:spcBef>
            </a:pPr>
            <a:r>
              <a:rPr kumimoji="1" lang="en-US" sz="2000" b="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tetapi</a:t>
            </a:r>
            <a:r>
              <a:rPr kumimoji="1" lang="en-US" sz="2000" b="0" dirty="0"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  <a:r>
              <a:rPr kumimoji="1" lang="en-US" sz="2000" b="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sistem</a:t>
            </a:r>
            <a:r>
              <a:rPr kumimoji="1" lang="en-US" sz="2000" b="0" dirty="0"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  <a:r>
              <a:rPr kumimoji="1" lang="en-US" sz="2000" b="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seleksinya</a:t>
            </a:r>
            <a:r>
              <a:rPr kumimoji="1" lang="en-US" sz="2000" b="0" dirty="0"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  <a:r>
              <a:rPr kumimoji="1" lang="en-US" sz="2000" b="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terlalu</a:t>
            </a:r>
            <a:r>
              <a:rPr kumimoji="1" lang="en-US" sz="2000" b="0" dirty="0"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  <a:r>
              <a:rPr kumimoji="1" lang="en-US" sz="2000" b="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mudah</a:t>
            </a:r>
            <a:r>
              <a:rPr kumimoji="1" lang="en-US" sz="2000" b="0" dirty="0">
                <a:latin typeface="Tahoma" pitchFamily="34" charset="0"/>
                <a:ea typeface="굴림" pitchFamily="50" charset="-127"/>
                <a:cs typeface="Tahoma" pitchFamily="34" charset="0"/>
              </a:rPr>
              <a:t>,</a:t>
            </a:r>
          </a:p>
          <a:p>
            <a:pPr defTabSz="873125" latinLnBrk="1">
              <a:lnSpc>
                <a:spcPct val="90000"/>
              </a:lnSpc>
              <a:spcBef>
                <a:spcPct val="20000"/>
              </a:spcBef>
            </a:pPr>
            <a:r>
              <a:rPr kumimoji="1" lang="en-US" sz="2000" b="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sehingga</a:t>
            </a:r>
            <a:r>
              <a:rPr kumimoji="1" lang="en-US" sz="2000" b="0" dirty="0"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  <a:r>
              <a:rPr kumimoji="1" lang="en-US" sz="2000" b="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semua</a:t>
            </a:r>
            <a:r>
              <a:rPr kumimoji="1" lang="en-US" sz="2000" b="0" dirty="0">
                <a:latin typeface="Tahoma" pitchFamily="34" charset="0"/>
                <a:ea typeface="굴림" pitchFamily="50" charset="-127"/>
                <a:cs typeface="Tahoma" pitchFamily="34" charset="0"/>
              </a:rPr>
              <a:t> supplier </a:t>
            </a:r>
            <a:r>
              <a:rPr kumimoji="1" lang="en-US" sz="2000" b="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pasti</a:t>
            </a:r>
            <a:r>
              <a:rPr kumimoji="1" lang="en-US" sz="2000" b="0" dirty="0">
                <a:latin typeface="Tahoma" pitchFamily="34" charset="0"/>
                <a:ea typeface="굴림" pitchFamily="50" charset="-127"/>
                <a:cs typeface="Tahoma" pitchFamily="34" charset="0"/>
              </a:rPr>
              <a:t> lulus ?? </a:t>
            </a:r>
          </a:p>
        </p:txBody>
      </p:sp>
      <p:pic>
        <p:nvPicPr>
          <p:cNvPr id="41990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092" y="6072206"/>
            <a:ext cx="137362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4002" name="Rectangle 2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1052736"/>
            <a:ext cx="990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D1244-CDF9-49CD-A540-9562A82CC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E94571-1640-44AC-9656-2E126A36BEA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06C34A3E-DE48-4B1B-B6D8-7F598905D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28395" y="6311396"/>
            <a:ext cx="5474970" cy="366397"/>
          </a:xfrm>
        </p:spPr>
        <p:txBody>
          <a:bodyPr/>
          <a:lstStyle/>
          <a:p>
            <a:r>
              <a:rPr lang="en-US" sz="1200">
                <a:solidFill>
                  <a:schemeClr val="tx1"/>
                </a:solidFill>
              </a:rPr>
              <a:t>Audit ISO IEC 17025:2017. 1/Rev 01 ©Copyright. Sentral Sistem Agustus 2019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CEF9D0-A8E5-4E09-A80C-77B87FE3D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55" y="1247463"/>
            <a:ext cx="4786346" cy="455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001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 Diagonal Corner Rectangle 31"/>
          <p:cNvSpPr/>
          <p:nvPr/>
        </p:nvSpPr>
        <p:spPr bwMode="auto">
          <a:xfrm>
            <a:off x="5095876" y="1411289"/>
            <a:ext cx="4642036" cy="4859367"/>
          </a:xfrm>
          <a:prstGeom prst="round2DiagRect">
            <a:avLst/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rgbClr val="3366CC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latinLnBrk="1">
              <a:defRPr/>
            </a:pPr>
            <a:endParaRPr kumimoji="1" lang="en-US" sz="2400" b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1987" name="Rectangle 2"/>
          <p:cNvSpPr>
            <a:spLocks noChangeArrowheads="1"/>
          </p:cNvSpPr>
          <p:nvPr/>
        </p:nvSpPr>
        <p:spPr bwMode="auto">
          <a:xfrm>
            <a:off x="0" y="0"/>
            <a:ext cx="9906000" cy="11430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>
              <a:lnSpc>
                <a:spcPct val="80000"/>
              </a:lnSpc>
            </a:pPr>
            <a:r>
              <a:rPr lang="en-US" sz="4400" b="1" dirty="0">
                <a:latin typeface="Impact" panose="020B0806030902050204" pitchFamily="34" charset="0"/>
              </a:rPr>
              <a:t>COMPLIANCE = EFEKTIF ???</a:t>
            </a:r>
            <a:endParaRPr lang="en-US" sz="4400" b="1" u="sng" dirty="0">
              <a:latin typeface="Impact" panose="020B0806030902050204" pitchFamily="34" charset="0"/>
            </a:endParaRPr>
          </a:p>
        </p:txBody>
      </p:sp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5181432" y="1771652"/>
            <a:ext cx="474012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873125" latinLnBrk="1"/>
            <a:r>
              <a:rPr kumimoji="1" lang="en-US" sz="2000" b="0" dirty="0">
                <a:latin typeface="Tahoma" pitchFamily="34" charset="0"/>
                <a:ea typeface="굴림" pitchFamily="50" charset="-127"/>
                <a:cs typeface="Tahoma" pitchFamily="34" charset="0"/>
              </a:rPr>
              <a:t>Sistem </a:t>
            </a:r>
            <a:r>
              <a:rPr kumimoji="1" lang="en-US" sz="2000" b="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sudah</a:t>
            </a:r>
            <a:r>
              <a:rPr kumimoji="1" lang="en-US" sz="2000" b="0" dirty="0">
                <a:latin typeface="Tahoma" pitchFamily="34" charset="0"/>
                <a:ea typeface="굴림" pitchFamily="50" charset="-127"/>
                <a:cs typeface="Tahoma" pitchFamily="34" charset="0"/>
              </a:rPr>
              <a:t> compliance, </a:t>
            </a:r>
          </a:p>
          <a:p>
            <a:pPr defTabSz="873125" latinLnBrk="1"/>
            <a:r>
              <a:rPr kumimoji="1" lang="en-US" sz="2000" b="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tetapi</a:t>
            </a:r>
            <a:r>
              <a:rPr kumimoji="1" lang="en-US" sz="2000" b="0" dirty="0"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  <a:r>
              <a:rPr kumimoji="1" lang="en-US" sz="2000" b="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apakah</a:t>
            </a:r>
            <a:r>
              <a:rPr kumimoji="1" lang="en-US" sz="2000" b="0" dirty="0"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  <a:r>
              <a:rPr kumimoji="1" lang="en-US" sz="2000" b="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pasti</a:t>
            </a:r>
            <a:r>
              <a:rPr kumimoji="1" lang="en-US" sz="2000" b="0" dirty="0"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  <a:r>
              <a:rPr kumimoji="1" lang="en-US" sz="2000" b="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efektif</a:t>
            </a:r>
            <a:r>
              <a:rPr kumimoji="1" lang="en-US" sz="2000" b="0" dirty="0">
                <a:latin typeface="Tahoma" pitchFamily="34" charset="0"/>
                <a:ea typeface="굴림" pitchFamily="50" charset="-127"/>
                <a:cs typeface="Tahoma" pitchFamily="34" charset="0"/>
              </a:rPr>
              <a:t> ?</a:t>
            </a:r>
          </a:p>
          <a:p>
            <a:pPr defTabSz="873125" latinLnBrk="1"/>
            <a:endParaRPr kumimoji="1" lang="en-US" sz="2000" b="0" dirty="0">
              <a:latin typeface="Tahoma" pitchFamily="34" charset="0"/>
              <a:ea typeface="굴림" pitchFamily="50" charset="-127"/>
              <a:cs typeface="Tahoma" pitchFamily="34" charset="0"/>
            </a:endParaRPr>
          </a:p>
          <a:p>
            <a:pPr defTabSz="873125" latinLnBrk="1"/>
            <a:r>
              <a:rPr kumimoji="1" lang="en-US" sz="2000" dirty="0">
                <a:latin typeface="Tahoma" pitchFamily="34" charset="0"/>
                <a:ea typeface="굴림" pitchFamily="50" charset="-127"/>
                <a:cs typeface="Tahoma" pitchFamily="34" charset="0"/>
              </a:rPr>
              <a:t>External </a:t>
            </a:r>
            <a:r>
              <a:rPr kumimoji="1" lang="en-US" sz="200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Berubah</a:t>
            </a:r>
            <a:r>
              <a:rPr kumimoji="1" lang="en-US" sz="2000" dirty="0">
                <a:latin typeface="Tahoma" pitchFamily="34" charset="0"/>
                <a:ea typeface="굴림" pitchFamily="50" charset="-127"/>
                <a:cs typeface="Tahoma" pitchFamily="34" charset="0"/>
              </a:rPr>
              <a:t>: </a:t>
            </a:r>
          </a:p>
          <a:p>
            <a:pPr marL="234950" indent="-234950" defTabSz="873125" latinLnBrk="1">
              <a:buFont typeface="Arial" pitchFamily="34" charset="0"/>
              <a:buChar char="•"/>
            </a:pPr>
            <a:r>
              <a:rPr kumimoji="1" lang="en-US" sz="200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Tuntutan</a:t>
            </a:r>
            <a:r>
              <a:rPr kumimoji="1" lang="en-US" sz="2000" dirty="0">
                <a:latin typeface="Tahoma" pitchFamily="34" charset="0"/>
                <a:ea typeface="굴림" pitchFamily="50" charset="-127"/>
                <a:cs typeface="Tahoma" pitchFamily="34" charset="0"/>
              </a:rPr>
              <a:t> Customer </a:t>
            </a:r>
            <a:r>
              <a:rPr kumimoji="1" lang="en-US" sz="200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berubah</a:t>
            </a:r>
            <a:endParaRPr kumimoji="1" lang="en-US" sz="2000" dirty="0">
              <a:latin typeface="Tahoma" pitchFamily="34" charset="0"/>
              <a:ea typeface="굴림" pitchFamily="50" charset="-127"/>
              <a:cs typeface="Tahoma" pitchFamily="34" charset="0"/>
            </a:endParaRPr>
          </a:p>
          <a:p>
            <a:pPr marL="234950" indent="-234950" defTabSz="873125" latinLnBrk="1">
              <a:buFont typeface="Arial" pitchFamily="34" charset="0"/>
              <a:buChar char="•"/>
            </a:pPr>
            <a:r>
              <a:rPr kumimoji="1" lang="en-US" sz="2000" b="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Peraturan</a:t>
            </a:r>
            <a:r>
              <a:rPr kumimoji="1" lang="en-US" sz="2000" b="0" dirty="0"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  <a:r>
              <a:rPr kumimoji="1" lang="en-US" sz="2000" b="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berubah</a:t>
            </a:r>
            <a:endParaRPr kumimoji="1" lang="en-US" sz="2000" b="0" dirty="0">
              <a:latin typeface="Tahoma" pitchFamily="34" charset="0"/>
              <a:ea typeface="굴림" pitchFamily="50" charset="-127"/>
              <a:cs typeface="Tahoma" pitchFamily="34" charset="0"/>
            </a:endParaRPr>
          </a:p>
          <a:p>
            <a:pPr marL="234950" indent="-234950" defTabSz="873125" latinLnBrk="1">
              <a:buFont typeface="Arial" pitchFamily="34" charset="0"/>
              <a:buChar char="•"/>
            </a:pPr>
            <a:r>
              <a:rPr kumimoji="1" lang="en-US" sz="200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Persaingan</a:t>
            </a:r>
            <a:r>
              <a:rPr kumimoji="1" lang="en-US" sz="2000" dirty="0"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  <a:r>
              <a:rPr kumimoji="1" lang="en-US" sz="2000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berubah</a:t>
            </a:r>
            <a:endParaRPr kumimoji="1" lang="en-US" sz="2000" dirty="0">
              <a:latin typeface="Tahoma" pitchFamily="34" charset="0"/>
              <a:ea typeface="굴림" pitchFamily="50" charset="-127"/>
              <a:cs typeface="Tahoma" pitchFamily="34" charset="0"/>
            </a:endParaRPr>
          </a:p>
          <a:p>
            <a:pPr marL="234950" indent="-234950" defTabSz="873125" latinLnBrk="1">
              <a:buFont typeface="Arial" pitchFamily="34" charset="0"/>
              <a:buChar char="•"/>
            </a:pPr>
            <a:endParaRPr kumimoji="1" lang="en-US" sz="2000" b="0" dirty="0">
              <a:latin typeface="Tahoma" pitchFamily="34" charset="0"/>
              <a:ea typeface="굴림" pitchFamily="50" charset="-127"/>
              <a:cs typeface="Tahoma" pitchFamily="34" charset="0"/>
            </a:endParaRPr>
          </a:p>
          <a:p>
            <a:pPr marL="234950" indent="-234950" defTabSz="873125" latinLnBrk="1">
              <a:buFont typeface="Arial" pitchFamily="34" charset="0"/>
              <a:buChar char="•"/>
            </a:pPr>
            <a:endParaRPr kumimoji="1" lang="en-US" sz="2000" dirty="0">
              <a:latin typeface="Tahoma" pitchFamily="34" charset="0"/>
              <a:ea typeface="굴림" pitchFamily="50" charset="-127"/>
              <a:cs typeface="Tahoma" pitchFamily="34" charset="0"/>
            </a:endParaRPr>
          </a:p>
          <a:p>
            <a:pPr defTabSz="873125" latinLnBrk="1"/>
            <a:r>
              <a:rPr kumimoji="1" lang="en-US" sz="2000" u="sng" dirty="0" err="1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Apa</a:t>
            </a:r>
            <a:r>
              <a:rPr kumimoji="1" lang="en-US" sz="2000" u="sng" dirty="0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 yang </a:t>
            </a:r>
            <a:r>
              <a:rPr kumimoji="1" lang="en-US" sz="2000" u="sng" dirty="0" err="1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sudah</a:t>
            </a:r>
            <a:r>
              <a:rPr kumimoji="1" lang="en-US" sz="2000" u="sng" dirty="0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  <a:r>
              <a:rPr kumimoji="1" lang="en-US" sz="2000" u="sng" dirty="0" err="1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baik</a:t>
            </a:r>
            <a:r>
              <a:rPr kumimoji="1" lang="en-US" sz="2000" u="sng" dirty="0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  <a:r>
              <a:rPr kumimoji="1" lang="en-US" sz="2000" u="sng" dirty="0" err="1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hari</a:t>
            </a:r>
            <a:r>
              <a:rPr kumimoji="1" lang="en-US" sz="2000" u="sng" dirty="0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  <a:r>
              <a:rPr kumimoji="1" lang="en-US" sz="2000" u="sng" dirty="0" err="1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ini</a:t>
            </a:r>
            <a:r>
              <a:rPr kumimoji="1" lang="en-US" sz="2000" u="sng" dirty="0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  <a:r>
              <a:rPr kumimoji="1" lang="en-US" sz="2000" u="sng" dirty="0" err="1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belum</a:t>
            </a:r>
            <a:r>
              <a:rPr kumimoji="1" lang="en-US" sz="2000" u="sng" dirty="0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</a:p>
          <a:p>
            <a:pPr defTabSz="873125" latinLnBrk="1"/>
            <a:r>
              <a:rPr kumimoji="1" lang="en-US" sz="2000" u="sng" dirty="0" err="1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tentu</a:t>
            </a:r>
            <a:r>
              <a:rPr kumimoji="1" lang="en-US" sz="2000" u="sng" dirty="0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  <a:r>
              <a:rPr kumimoji="1" lang="en-US" sz="2000" u="sng" dirty="0" err="1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masih</a:t>
            </a:r>
            <a:r>
              <a:rPr kumimoji="1" lang="en-US" sz="2000" u="sng" dirty="0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  <a:r>
              <a:rPr kumimoji="1" lang="en-US" sz="2000" u="sng" dirty="0" err="1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relevan</a:t>
            </a:r>
            <a:r>
              <a:rPr kumimoji="1" lang="en-US" sz="2000" u="sng" dirty="0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  <a:r>
              <a:rPr kumimoji="1" lang="en-US" sz="2000" u="sng" dirty="0" err="1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untuk</a:t>
            </a:r>
            <a:r>
              <a:rPr kumimoji="1" lang="en-US" sz="2000" u="sng" dirty="0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  <a:r>
              <a:rPr kumimoji="1" lang="en-US" sz="2000" u="sng" dirty="0" err="1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saat</a:t>
            </a:r>
            <a:r>
              <a:rPr kumimoji="1" lang="en-US" sz="2000" u="sng" dirty="0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  <a:r>
              <a:rPr kumimoji="1" lang="en-US" sz="2000" u="sng" dirty="0" err="1">
                <a:solidFill>
                  <a:srgbClr val="FF0000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ini</a:t>
            </a:r>
            <a:endParaRPr kumimoji="1" lang="en-US" sz="2000" u="sng" dirty="0">
              <a:solidFill>
                <a:srgbClr val="FF0000"/>
              </a:solidFill>
              <a:latin typeface="Tahoma" pitchFamily="34" charset="0"/>
              <a:ea typeface="굴림" pitchFamily="50" charset="-127"/>
              <a:cs typeface="Tahoma" pitchFamily="34" charset="0"/>
            </a:endParaRPr>
          </a:p>
        </p:txBody>
      </p:sp>
      <p:pic>
        <p:nvPicPr>
          <p:cNvPr id="41990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092" y="6072206"/>
            <a:ext cx="137362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4002" name="Rectangle 2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1052736"/>
            <a:ext cx="990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B7D2D2-A127-442A-B41D-EE8D9975C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E94571-1640-44AC-9656-2E126A36BEA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0FD3A227-C14B-4793-9E72-1C12A69091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05119" y="6355078"/>
            <a:ext cx="5474970" cy="366397"/>
          </a:xfrm>
        </p:spPr>
        <p:txBody>
          <a:bodyPr/>
          <a:lstStyle/>
          <a:p>
            <a:r>
              <a:rPr lang="en-US" sz="1200">
                <a:solidFill>
                  <a:schemeClr val="tx1"/>
                </a:solidFill>
              </a:rPr>
              <a:t>Audit ISO IEC 17025:2017. 1/Rev 01 ©Copyright. Sentral Sistem Agustus 2019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A7D3BF-C475-4091-98C1-1503409AC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65" y="1471985"/>
            <a:ext cx="4791871" cy="455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2955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52" name="Rectangle 16"/>
          <p:cNvSpPr>
            <a:spLocks noGrp="1" noChangeArrowheads="1"/>
          </p:cNvSpPr>
          <p:nvPr>
            <p:ph type="title"/>
          </p:nvPr>
        </p:nvSpPr>
        <p:spPr>
          <a:xfrm>
            <a:off x="380968" y="188640"/>
            <a:ext cx="8888286" cy="428628"/>
          </a:xfrm>
          <a:noFill/>
        </p:spPr>
        <p:txBody>
          <a:bodyPr lIns="87275" tIns="43637" rIns="87275" bIns="43637">
            <a:noAutofit/>
          </a:bodyPr>
          <a:lstStyle/>
          <a:p>
            <a:pPr eaLnBrk="1" hangingPunct="1"/>
            <a:r>
              <a:rPr lang="en-US" sz="2800" dirty="0" err="1">
                <a:latin typeface="Impact" panose="020B0806030902050204" pitchFamily="34" charset="0"/>
              </a:rPr>
              <a:t>Perbandingan</a:t>
            </a:r>
            <a:r>
              <a:rPr lang="en-US" sz="2800" dirty="0">
                <a:latin typeface="Impact" panose="020B0806030902050204" pitchFamily="34" charset="0"/>
              </a:rPr>
              <a:t> Audit Compliance </a:t>
            </a:r>
            <a:r>
              <a:rPr lang="en-US" sz="2800" dirty="0" err="1">
                <a:latin typeface="Impact" panose="020B0806030902050204" pitchFamily="34" charset="0"/>
              </a:rPr>
              <a:t>vs</a:t>
            </a:r>
            <a:r>
              <a:rPr lang="en-US" sz="2800" dirty="0">
                <a:latin typeface="Impact" panose="020B0806030902050204" pitchFamily="34" charset="0"/>
              </a:rPr>
              <a:t> Audit Performance 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E7EFCA8-9EF6-4CD4-88D7-4C168A7F67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626EC8-178E-46CB-B5D2-75E4A6E28139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2" name="Pentagon 1"/>
          <p:cNvSpPr/>
          <p:nvPr/>
        </p:nvSpPr>
        <p:spPr>
          <a:xfrm>
            <a:off x="4736976" y="950803"/>
            <a:ext cx="2432720" cy="504056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  <a:latin typeface="Century Gothic" pitchFamily="34" charset="0"/>
              </a:rPr>
              <a:t>Performance Audit</a:t>
            </a:r>
            <a:endParaRPr lang="en-US" dirty="0"/>
          </a:p>
        </p:txBody>
      </p:sp>
      <p:sp>
        <p:nvSpPr>
          <p:cNvPr id="6" name="Pentagon 5"/>
          <p:cNvSpPr/>
          <p:nvPr/>
        </p:nvSpPr>
        <p:spPr>
          <a:xfrm flipH="1">
            <a:off x="2000672" y="950803"/>
            <a:ext cx="2432720" cy="504056"/>
          </a:xfrm>
          <a:prstGeom prst="homePlat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Bef>
                <a:spcPct val="20000"/>
              </a:spcBef>
              <a:buClr>
                <a:schemeClr val="accent2"/>
              </a:buClr>
            </a:pPr>
            <a:r>
              <a:rPr lang="en-US" dirty="0">
                <a:solidFill>
                  <a:schemeClr val="tx1"/>
                </a:solidFill>
                <a:latin typeface="Century Gothic" pitchFamily="34" charset="0"/>
              </a:rPr>
              <a:t>Compliance Audit</a:t>
            </a:r>
          </a:p>
        </p:txBody>
      </p:sp>
      <p:sp>
        <p:nvSpPr>
          <p:cNvPr id="3" name="Rectangle 2"/>
          <p:cNvSpPr/>
          <p:nvPr/>
        </p:nvSpPr>
        <p:spPr>
          <a:xfrm>
            <a:off x="380968" y="1628800"/>
            <a:ext cx="4196440" cy="1372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spcBef>
                <a:spcPct val="20000"/>
              </a:spcBef>
              <a:buClr>
                <a:schemeClr val="accent2"/>
              </a:buClr>
            </a:pPr>
            <a:r>
              <a:rPr lang="en-US" sz="1600" dirty="0" err="1">
                <a:latin typeface="+mj-lt"/>
              </a:rPr>
              <a:t>Apakah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prosedur</a:t>
            </a:r>
            <a:r>
              <a:rPr lang="en-US" sz="1600" dirty="0">
                <a:latin typeface="+mj-lt"/>
              </a:rPr>
              <a:t> </a:t>
            </a:r>
            <a:r>
              <a:rPr lang="id-ID" sz="1600" dirty="0">
                <a:latin typeface="+mj-lt"/>
              </a:rPr>
              <a:t>kalibrasi/pengujian external (Subcon)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sudah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sesuai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dengan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persyaratan</a:t>
            </a:r>
            <a:r>
              <a:rPr lang="en-US" sz="1600" dirty="0">
                <a:latin typeface="+mj-lt"/>
              </a:rPr>
              <a:t> ISO</a:t>
            </a:r>
            <a:r>
              <a:rPr lang="id-ID" sz="1600" dirty="0">
                <a:latin typeface="+mj-lt"/>
              </a:rPr>
              <a:t>/IEC 17025</a:t>
            </a:r>
            <a:r>
              <a:rPr lang="en-US" sz="1600" dirty="0">
                <a:latin typeface="+mj-lt"/>
              </a:rPr>
              <a:t> ?</a:t>
            </a:r>
          </a:p>
          <a:p>
            <a:pPr lvl="0" algn="r">
              <a:spcBef>
                <a:spcPct val="20000"/>
              </a:spcBef>
              <a:buClr>
                <a:schemeClr val="accent2"/>
              </a:buClr>
            </a:pPr>
            <a:r>
              <a:rPr lang="en-US" sz="1600" dirty="0" err="1">
                <a:latin typeface="+mj-lt"/>
              </a:rPr>
              <a:t>Apakah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prosedur</a:t>
            </a:r>
            <a:r>
              <a:rPr lang="en-US" sz="1600" dirty="0">
                <a:latin typeface="+mj-lt"/>
              </a:rPr>
              <a:t> </a:t>
            </a:r>
            <a:r>
              <a:rPr lang="id-ID" sz="1600" dirty="0"/>
              <a:t>kalibrasi/pengujian external (Subcon)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dijalankan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dengan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konsisten</a:t>
            </a:r>
            <a:r>
              <a:rPr lang="en-US" sz="1600" dirty="0">
                <a:latin typeface="+mj-lt"/>
              </a:rPr>
              <a:t> ?</a:t>
            </a:r>
          </a:p>
        </p:txBody>
      </p:sp>
      <p:sp>
        <p:nvSpPr>
          <p:cNvPr id="4" name="Rectangle 3"/>
          <p:cNvSpPr/>
          <p:nvPr/>
        </p:nvSpPr>
        <p:spPr>
          <a:xfrm>
            <a:off x="4647656" y="1622165"/>
            <a:ext cx="4985864" cy="2456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buClr>
                <a:schemeClr val="accent2"/>
              </a:buClr>
            </a:pPr>
            <a:r>
              <a:rPr lang="en-US" sz="1600" dirty="0" err="1">
                <a:latin typeface="+mn-lt"/>
              </a:rPr>
              <a:t>Apakah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prosedur</a:t>
            </a:r>
            <a:r>
              <a:rPr lang="en-US" sz="1600" dirty="0">
                <a:latin typeface="+mn-lt"/>
              </a:rPr>
              <a:t> </a:t>
            </a:r>
            <a:r>
              <a:rPr lang="id-ID" sz="1600" dirty="0">
                <a:latin typeface="+mn-lt"/>
              </a:rPr>
              <a:t>kalibrasi external</a:t>
            </a:r>
            <a:r>
              <a:rPr lang="en-US" sz="1600" dirty="0">
                <a:latin typeface="+mn-lt"/>
              </a:rPr>
              <a:t> </a:t>
            </a:r>
            <a:r>
              <a:rPr lang="id-ID" sz="1600" dirty="0">
                <a:latin typeface="+mn-lt"/>
              </a:rPr>
              <a:t>(Subcon) </a:t>
            </a:r>
            <a:r>
              <a:rPr lang="en-US" sz="1600" dirty="0" err="1">
                <a:latin typeface="+mn-lt"/>
              </a:rPr>
              <a:t>sudah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sesuai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dengan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persyaratan</a:t>
            </a:r>
            <a:r>
              <a:rPr lang="en-US" sz="1600" dirty="0">
                <a:latin typeface="+mn-lt"/>
              </a:rPr>
              <a:t> ISO</a:t>
            </a:r>
            <a:r>
              <a:rPr lang="id-ID" sz="1600" dirty="0">
                <a:latin typeface="+mn-lt"/>
              </a:rPr>
              <a:t>/IEC 17025</a:t>
            </a:r>
            <a:r>
              <a:rPr lang="en-US" sz="1600" dirty="0">
                <a:latin typeface="+mn-lt"/>
              </a:rPr>
              <a:t>?</a:t>
            </a:r>
          </a:p>
          <a:p>
            <a:pPr lvl="0">
              <a:spcBef>
                <a:spcPct val="20000"/>
              </a:spcBef>
              <a:buClr>
                <a:schemeClr val="accent2"/>
              </a:buClr>
            </a:pPr>
            <a:r>
              <a:rPr lang="en-US" sz="1600" dirty="0" err="1">
                <a:latin typeface="+mn-lt"/>
              </a:rPr>
              <a:t>Apakah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prosedur</a:t>
            </a:r>
            <a:r>
              <a:rPr lang="en-US" sz="1600" dirty="0">
                <a:latin typeface="+mn-lt"/>
              </a:rPr>
              <a:t> </a:t>
            </a:r>
            <a:r>
              <a:rPr lang="id-ID" sz="1600" dirty="0"/>
              <a:t>kalibrasi/pengujian external (Subcon)  </a:t>
            </a:r>
            <a:r>
              <a:rPr lang="en-US" sz="1600" dirty="0" err="1">
                <a:latin typeface="+mn-lt"/>
              </a:rPr>
              <a:t>dijalankan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dengan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konsisten</a:t>
            </a:r>
            <a:r>
              <a:rPr lang="en-US" sz="1600" dirty="0">
                <a:latin typeface="+mn-lt"/>
              </a:rPr>
              <a:t>? </a:t>
            </a:r>
          </a:p>
          <a:p>
            <a:pPr lvl="0">
              <a:spcBef>
                <a:spcPct val="20000"/>
              </a:spcBef>
              <a:buClr>
                <a:schemeClr val="accent2"/>
              </a:buClr>
            </a:pPr>
            <a:r>
              <a:rPr lang="en-US" sz="1600" dirty="0" err="1">
                <a:solidFill>
                  <a:srgbClr val="0070C0"/>
                </a:solidFill>
                <a:latin typeface="+mn-lt"/>
              </a:rPr>
              <a:t>Apakah</a:t>
            </a:r>
            <a:r>
              <a:rPr lang="en-US" sz="1600" dirty="0">
                <a:solidFill>
                  <a:srgbClr val="0070C0"/>
                </a:solidFill>
                <a:latin typeface="+mn-lt"/>
              </a:rPr>
              <a:t> objectives/ </a:t>
            </a:r>
            <a:r>
              <a:rPr lang="en-US" sz="1600" dirty="0" err="1">
                <a:solidFill>
                  <a:srgbClr val="0070C0"/>
                </a:solidFill>
                <a:latin typeface="+mn-lt"/>
              </a:rPr>
              <a:t>tujuan</a:t>
            </a:r>
            <a:r>
              <a:rPr lang="en-US" sz="1600" dirty="0">
                <a:solidFill>
                  <a:srgbClr val="0070C0"/>
                </a:solidFill>
                <a:latin typeface="+mn-lt"/>
              </a:rPr>
              <a:t> proses </a:t>
            </a:r>
            <a:r>
              <a:rPr lang="id-ID" sz="1600" dirty="0">
                <a:solidFill>
                  <a:srgbClr val="0070C0"/>
                </a:solidFill>
              </a:rPr>
              <a:t>kalibrasi/pengujian external (Subcon)</a:t>
            </a:r>
            <a:r>
              <a:rPr lang="en-US" sz="1600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rgbClr val="0070C0"/>
                </a:solidFill>
                <a:latin typeface="+mn-lt"/>
              </a:rPr>
              <a:t>tercapai</a:t>
            </a:r>
            <a:r>
              <a:rPr lang="en-US" sz="1600" dirty="0">
                <a:solidFill>
                  <a:srgbClr val="0070C0"/>
                </a:solidFill>
                <a:latin typeface="+mn-lt"/>
              </a:rPr>
              <a:t> ? </a:t>
            </a:r>
            <a:r>
              <a:rPr lang="id-ID" sz="1600" dirty="0">
                <a:solidFill>
                  <a:srgbClr val="0070C0"/>
                </a:solidFill>
                <a:latin typeface="+mn-lt"/>
              </a:rPr>
              <a:t>Hasil Uji / kalibrasi </a:t>
            </a:r>
            <a:r>
              <a:rPr lang="en-US" sz="1600" dirty="0" err="1">
                <a:solidFill>
                  <a:srgbClr val="0070C0"/>
                </a:solidFill>
                <a:latin typeface="+mn-lt"/>
              </a:rPr>
              <a:t>bagus</a:t>
            </a:r>
            <a:r>
              <a:rPr lang="en-US" sz="1600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rgbClr val="0070C0"/>
                </a:solidFill>
                <a:latin typeface="+mn-lt"/>
              </a:rPr>
              <a:t>sesuai</a:t>
            </a:r>
            <a:r>
              <a:rPr lang="en-US" sz="1600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rgbClr val="0070C0"/>
                </a:solidFill>
                <a:latin typeface="+mn-lt"/>
              </a:rPr>
              <a:t>standar</a:t>
            </a:r>
            <a:r>
              <a:rPr lang="en-US" sz="1600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rgbClr val="0070C0"/>
                </a:solidFill>
                <a:latin typeface="+mn-lt"/>
              </a:rPr>
              <a:t>mutu</a:t>
            </a:r>
            <a:r>
              <a:rPr lang="en-US" sz="1600" dirty="0">
                <a:solidFill>
                  <a:srgbClr val="0070C0"/>
                </a:solidFill>
                <a:latin typeface="+mn-lt"/>
              </a:rPr>
              <a:t> dan </a:t>
            </a:r>
            <a:r>
              <a:rPr lang="id-ID" sz="1600" dirty="0">
                <a:solidFill>
                  <a:srgbClr val="0070C0"/>
                </a:solidFill>
                <a:latin typeface="+mn-lt"/>
              </a:rPr>
              <a:t>selesai</a:t>
            </a:r>
            <a:r>
              <a:rPr lang="en-US" sz="1600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rgbClr val="0070C0"/>
                </a:solidFill>
                <a:latin typeface="+mn-lt"/>
              </a:rPr>
              <a:t>tepat</a:t>
            </a:r>
            <a:r>
              <a:rPr lang="en-US" sz="1600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rgbClr val="0070C0"/>
                </a:solidFill>
                <a:latin typeface="+mn-lt"/>
              </a:rPr>
              <a:t>waktu</a:t>
            </a:r>
            <a:r>
              <a:rPr lang="en-US" sz="1600" dirty="0">
                <a:solidFill>
                  <a:srgbClr val="0070C0"/>
                </a:solidFill>
                <a:latin typeface="+mn-lt"/>
              </a:rPr>
              <a:t> ?</a:t>
            </a:r>
          </a:p>
          <a:p>
            <a:pPr lvl="0">
              <a:spcBef>
                <a:spcPct val="20000"/>
              </a:spcBef>
              <a:buClr>
                <a:schemeClr val="accent2"/>
              </a:buClr>
            </a:pPr>
            <a:r>
              <a:rPr lang="en-US" sz="1600" dirty="0" err="1">
                <a:solidFill>
                  <a:srgbClr val="FF0000"/>
                </a:solidFill>
              </a:rPr>
              <a:t>Apakah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resiko</a:t>
            </a:r>
            <a:r>
              <a:rPr lang="en-US" sz="1600" dirty="0">
                <a:solidFill>
                  <a:srgbClr val="FF0000"/>
                </a:solidFill>
              </a:rPr>
              <a:t> dan </a:t>
            </a:r>
            <a:r>
              <a:rPr lang="en-US" sz="1600" dirty="0" err="1">
                <a:solidFill>
                  <a:srgbClr val="FF0000"/>
                </a:solidFill>
              </a:rPr>
              <a:t>peluang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dari</a:t>
            </a:r>
            <a:r>
              <a:rPr lang="en-US" sz="1600" dirty="0">
                <a:solidFill>
                  <a:srgbClr val="FF0000"/>
                </a:solidFill>
              </a:rPr>
              <a:t> proses </a:t>
            </a:r>
            <a:r>
              <a:rPr lang="en-US" sz="1600" dirty="0" err="1">
                <a:solidFill>
                  <a:srgbClr val="FF0000"/>
                </a:solidFill>
              </a:rPr>
              <a:t>pembelian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sudah</a:t>
            </a:r>
            <a:r>
              <a:rPr lang="en-US" sz="1600" dirty="0">
                <a:solidFill>
                  <a:srgbClr val="FF0000"/>
                </a:solidFill>
              </a:rPr>
              <a:t> di </a:t>
            </a:r>
            <a:r>
              <a:rPr lang="en-US" sz="1600" dirty="0" err="1">
                <a:solidFill>
                  <a:srgbClr val="FF0000"/>
                </a:solidFill>
              </a:rPr>
              <a:t>identifikasi</a:t>
            </a:r>
            <a:r>
              <a:rPr lang="en-US" sz="1600" dirty="0">
                <a:solidFill>
                  <a:srgbClr val="FF0000"/>
                </a:solidFill>
              </a:rPr>
              <a:t> dan di review </a:t>
            </a:r>
            <a:r>
              <a:rPr lang="en-US" sz="1600" dirty="0" err="1">
                <a:solidFill>
                  <a:srgbClr val="FF0000"/>
                </a:solidFill>
              </a:rPr>
              <a:t>keefektifannya</a:t>
            </a:r>
            <a:r>
              <a:rPr lang="en-US" sz="1600" dirty="0">
                <a:solidFill>
                  <a:srgbClr val="FF0000"/>
                </a:solidFill>
              </a:rPr>
              <a:t>?</a:t>
            </a:r>
            <a:endParaRPr lang="en-US" sz="1600" dirty="0"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8604" y="4347151"/>
            <a:ext cx="4240220" cy="2160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spcBef>
                <a:spcPct val="20000"/>
              </a:spcBef>
              <a:buClr>
                <a:schemeClr val="accent2"/>
              </a:buClr>
            </a:pPr>
            <a:r>
              <a:rPr lang="en-US" sz="1600" dirty="0" err="1">
                <a:latin typeface="+mn-lt"/>
              </a:rPr>
              <a:t>Jika</a:t>
            </a:r>
            <a:r>
              <a:rPr lang="en-US" sz="1600" dirty="0">
                <a:latin typeface="+mn-lt"/>
              </a:rPr>
              <a:t> proses </a:t>
            </a:r>
            <a:r>
              <a:rPr lang="id-ID" sz="1600" dirty="0"/>
              <a:t>kalibrasi/pengujian external (Subcon) </a:t>
            </a:r>
            <a:r>
              <a:rPr lang="en-US" sz="1600" dirty="0" err="1">
                <a:latin typeface="+mn-lt"/>
              </a:rPr>
              <a:t>sudah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mengikuti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prosedur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pembelian</a:t>
            </a:r>
            <a:r>
              <a:rPr lang="en-US" sz="1600" dirty="0">
                <a:latin typeface="+mn-lt"/>
              </a:rPr>
              <a:t>, </a:t>
            </a:r>
            <a:r>
              <a:rPr lang="en-US" sz="1600" dirty="0" err="1">
                <a:latin typeface="+mn-lt"/>
              </a:rPr>
              <a:t>maka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dinyatakan</a:t>
            </a:r>
            <a:r>
              <a:rPr lang="en-US" sz="1600" dirty="0">
                <a:latin typeface="+mn-lt"/>
              </a:rPr>
              <a:t> TIDAK TERJADI PENYIMPANGAN (Compliance)</a:t>
            </a:r>
          </a:p>
          <a:p>
            <a:pPr lvl="0" algn="r">
              <a:spcBef>
                <a:spcPct val="20000"/>
              </a:spcBef>
              <a:buClr>
                <a:schemeClr val="accent2"/>
              </a:buClr>
            </a:pPr>
            <a:endParaRPr lang="en-US" sz="1600" dirty="0">
              <a:latin typeface="+mn-lt"/>
            </a:endParaRPr>
          </a:p>
          <a:p>
            <a:pPr lvl="0" algn="r">
              <a:spcBef>
                <a:spcPct val="20000"/>
              </a:spcBef>
              <a:buClr>
                <a:schemeClr val="accent2"/>
              </a:buClr>
            </a:pPr>
            <a:r>
              <a:rPr lang="en-US" sz="1600" dirty="0" err="1">
                <a:latin typeface="+mn-lt"/>
              </a:rPr>
              <a:t>Jika</a:t>
            </a:r>
            <a:r>
              <a:rPr lang="en-US" sz="1600" dirty="0">
                <a:latin typeface="+mn-lt"/>
              </a:rPr>
              <a:t> proses </a:t>
            </a:r>
            <a:r>
              <a:rPr lang="id-ID" sz="1600" dirty="0"/>
              <a:t>kalibrasi/pengujian external (Subcon) </a:t>
            </a:r>
            <a:r>
              <a:rPr lang="en-US" sz="1600" dirty="0" err="1">
                <a:latin typeface="+mn-lt"/>
              </a:rPr>
              <a:t>tidak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dijalankan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sesuai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prosedur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berarti</a:t>
            </a:r>
            <a:r>
              <a:rPr lang="en-US" sz="1600" dirty="0">
                <a:latin typeface="+mn-lt"/>
              </a:rPr>
              <a:t> TERJADI PENYIMPANGAN (</a:t>
            </a:r>
            <a:r>
              <a:rPr lang="en-US" sz="1600" dirty="0" err="1">
                <a:latin typeface="+mn-lt"/>
              </a:rPr>
              <a:t>Ketidaksesuaian</a:t>
            </a:r>
            <a:r>
              <a:rPr lang="en-US" sz="1600" dirty="0">
                <a:latin typeface="+mn-lt"/>
              </a:rPr>
              <a:t>) </a:t>
            </a:r>
          </a:p>
        </p:txBody>
      </p:sp>
      <p:sp>
        <p:nvSpPr>
          <p:cNvPr id="9" name="Rectangle 8"/>
          <p:cNvSpPr/>
          <p:nvPr/>
        </p:nvSpPr>
        <p:spPr>
          <a:xfrm>
            <a:off x="4639072" y="4347151"/>
            <a:ext cx="49944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buClr>
                <a:schemeClr val="accent2"/>
              </a:buClr>
            </a:pPr>
            <a:r>
              <a:rPr lang="en-US" sz="1600" dirty="0" err="1">
                <a:latin typeface="+mn-lt"/>
              </a:rPr>
              <a:t>Jika</a:t>
            </a:r>
            <a:r>
              <a:rPr lang="en-US" sz="1600" dirty="0">
                <a:latin typeface="+mn-lt"/>
              </a:rPr>
              <a:t> </a:t>
            </a:r>
            <a:r>
              <a:rPr lang="id-ID" sz="1600" dirty="0">
                <a:latin typeface="+mn-lt"/>
              </a:rPr>
              <a:t>ada complain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karena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adanya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keterlambatan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dalam</a:t>
            </a:r>
            <a:r>
              <a:rPr lang="en-US" sz="1600" dirty="0">
                <a:latin typeface="+mn-lt"/>
              </a:rPr>
              <a:t> proses </a:t>
            </a:r>
            <a:r>
              <a:rPr lang="id-ID" sz="1600" dirty="0"/>
              <a:t>kalibrasi/pengujian external (Subcon) </a:t>
            </a:r>
            <a:r>
              <a:rPr lang="en-US" sz="1600" dirty="0">
                <a:latin typeface="+mn-lt"/>
              </a:rPr>
              <a:t>- </a:t>
            </a:r>
            <a:r>
              <a:rPr lang="en-US" sz="1600" dirty="0" err="1">
                <a:latin typeface="+mn-lt"/>
              </a:rPr>
              <a:t>Walaupun</a:t>
            </a:r>
            <a:r>
              <a:rPr lang="en-US" sz="1600" dirty="0">
                <a:latin typeface="+mn-lt"/>
              </a:rPr>
              <a:t> proses </a:t>
            </a:r>
            <a:r>
              <a:rPr lang="id-ID" sz="1600" dirty="0"/>
              <a:t>kalibrasi/pengujian external (Subcon) </a:t>
            </a:r>
            <a:r>
              <a:rPr lang="en-US" sz="1600" dirty="0" err="1">
                <a:latin typeface="+mn-lt"/>
              </a:rPr>
              <a:t>sudah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mengikuti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prosedur</a:t>
            </a:r>
            <a:r>
              <a:rPr lang="en-US" sz="1600" dirty="0">
                <a:latin typeface="+mn-lt"/>
              </a:rPr>
              <a:t>, </a:t>
            </a:r>
            <a:r>
              <a:rPr lang="en-US" sz="1600" dirty="0" err="1">
                <a:latin typeface="+mn-lt"/>
              </a:rPr>
              <a:t>akan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tetapi</a:t>
            </a:r>
            <a:r>
              <a:rPr lang="en-US" sz="1600" dirty="0">
                <a:latin typeface="+mn-lt"/>
              </a:rPr>
              <a:t> </a:t>
            </a:r>
            <a:r>
              <a:rPr lang="en-US" sz="1600" b="1" dirty="0">
                <a:latin typeface="+mn-lt"/>
              </a:rPr>
              <a:t>objectives/ </a:t>
            </a:r>
            <a:r>
              <a:rPr lang="en-US" sz="1600" b="1" dirty="0" err="1">
                <a:latin typeface="+mn-lt"/>
              </a:rPr>
              <a:t>tujuannya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tidak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tercapai</a:t>
            </a:r>
            <a:r>
              <a:rPr lang="en-US" sz="1600" b="1" dirty="0">
                <a:latin typeface="+mn-lt"/>
              </a:rPr>
              <a:t>, </a:t>
            </a:r>
            <a:r>
              <a:rPr lang="en-US" sz="1600" b="1" dirty="0" err="1">
                <a:latin typeface="+mn-lt"/>
              </a:rPr>
              <a:t>maka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dinyatakan</a:t>
            </a:r>
            <a:r>
              <a:rPr lang="en-US" sz="1600" b="1" dirty="0">
                <a:latin typeface="+mn-lt"/>
              </a:rPr>
              <a:t> “Ada </a:t>
            </a:r>
            <a:r>
              <a:rPr lang="en-US" sz="1600" b="1" dirty="0" err="1">
                <a:latin typeface="+mn-lt"/>
              </a:rPr>
              <a:t>kelemahan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dari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prosedur</a:t>
            </a:r>
            <a:r>
              <a:rPr lang="id-ID" sz="1600" dirty="0"/>
              <a:t> </a:t>
            </a:r>
            <a:r>
              <a:rPr lang="id-ID" sz="1600" b="1" dirty="0"/>
              <a:t>kalibrasi/pengujian external (Subcon)</a:t>
            </a:r>
            <a:r>
              <a:rPr lang="en-US" sz="1600" b="1" dirty="0">
                <a:latin typeface="+mn-lt"/>
              </a:rPr>
              <a:t>”</a:t>
            </a:r>
            <a:r>
              <a:rPr lang="en-US" sz="1600" dirty="0">
                <a:latin typeface="+mn-lt"/>
              </a:rPr>
              <a:t>. Auditor </a:t>
            </a:r>
            <a:r>
              <a:rPr lang="en-US" sz="1600" dirty="0" err="1">
                <a:latin typeface="+mn-lt"/>
              </a:rPr>
              <a:t>mencoba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mengidentifikasi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letak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kelemahan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pada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prosedur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tersebut</a:t>
            </a:r>
            <a:r>
              <a:rPr lang="en-US" sz="1600" dirty="0">
                <a:latin typeface="+mn-lt"/>
              </a:rPr>
              <a:t>. (</a:t>
            </a:r>
            <a:r>
              <a:rPr lang="en-US" sz="1600" dirty="0" err="1">
                <a:latin typeface="+mn-lt"/>
              </a:rPr>
              <a:t>Apakah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sistem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seleksi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masih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kurang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baik</a:t>
            </a:r>
            <a:r>
              <a:rPr lang="en-US" sz="1600" dirty="0">
                <a:latin typeface="+mn-lt"/>
              </a:rPr>
              <a:t> ? </a:t>
            </a:r>
            <a:r>
              <a:rPr lang="en-US" sz="1600" dirty="0" err="1">
                <a:latin typeface="+mn-lt"/>
              </a:rPr>
              <a:t>Dst</a:t>
            </a:r>
            <a:r>
              <a:rPr lang="en-US" sz="1600" dirty="0">
                <a:latin typeface="+mn-lt"/>
              </a:rPr>
              <a:t>)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1424608" y="4293096"/>
            <a:ext cx="3017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736976" y="4293096"/>
            <a:ext cx="3017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600908" y="950803"/>
            <a:ext cx="0" cy="5405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2933368" y="692696"/>
            <a:ext cx="3017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698" name="Picture 2" descr="http://p5cdn4static.sharpschool.com/UserFiles/Servers/Server_3132289/Image/TaxConnections-Picture-Audit-Magnifying-Glass-3-square.jp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444" l="5889" r="97667">
                        <a14:foregroundMark x1="44333" y1="16778" x2="44333" y2="16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546" y="3001483"/>
            <a:ext cx="1706822" cy="150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9955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2936776" y="188640"/>
            <a:ext cx="5961112" cy="1143000"/>
          </a:xfrm>
        </p:spPr>
        <p:txBody>
          <a:bodyPr/>
          <a:lstStyle/>
          <a:p>
            <a:pPr algn="l" eaLnBrk="1" hangingPunct="1"/>
            <a:r>
              <a:rPr lang="en-US" b="1" dirty="0" err="1">
                <a:solidFill>
                  <a:srgbClr val="0070C0"/>
                </a:solidFill>
                <a:latin typeface="Impact" panose="020B0806030902050204" pitchFamily="34" charset="0"/>
              </a:rPr>
              <a:t>Penjelasan</a:t>
            </a:r>
            <a:r>
              <a:rPr lang="en-US" b="1" dirty="0">
                <a:solidFill>
                  <a:srgbClr val="0070C0"/>
                </a:solidFill>
                <a:latin typeface="Impact" panose="020B0806030902050204" pitchFamily="34" charset="0"/>
              </a:rPr>
              <a:t> Training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2260476" y="1379385"/>
            <a:ext cx="6969224" cy="4929222"/>
          </a:xfrm>
          <a:noFill/>
        </p:spPr>
        <p:txBody>
          <a:bodyPr>
            <a:normAutofit fontScale="92500"/>
          </a:bodyPr>
          <a:lstStyle/>
          <a:p>
            <a:pPr marL="1079500" indent="-360363" eaLnBrk="1" hangingPunct="1">
              <a:lnSpc>
                <a:spcPct val="90000"/>
              </a:lnSpc>
            </a:pPr>
            <a:endParaRPr lang="en-US" sz="1800" dirty="0"/>
          </a:p>
          <a:p>
            <a:pPr marL="1079500" indent="-360363" eaLnBrk="1" hangingPunct="1">
              <a:lnSpc>
                <a:spcPct val="90000"/>
              </a:lnSpc>
            </a:pP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Training IA ISO</a:t>
            </a:r>
            <a:r>
              <a:rPr lang="id-ID" sz="1800" dirty="0">
                <a:solidFill>
                  <a:schemeClr val="accent3">
                    <a:lumMod val="50000"/>
                  </a:schemeClr>
                </a:solidFill>
              </a:rPr>
              <a:t>/IEC 17025:2017 </a:t>
            </a: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</a:rPr>
              <a:t>ini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</a:rPr>
              <a:t>dibuat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</a:rPr>
              <a:t>berdasarkan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</a:rPr>
              <a:t>referensi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id-ID" sz="1800" dirty="0">
                <a:solidFill>
                  <a:schemeClr val="accent3">
                    <a:lumMod val="50000"/>
                  </a:schemeClr>
                </a:solidFill>
              </a:rPr>
              <a:t>:</a:t>
            </a:r>
            <a:endParaRPr lang="en-US" sz="1800" dirty="0">
              <a:solidFill>
                <a:schemeClr val="accent3">
                  <a:lumMod val="50000"/>
                </a:schemeClr>
              </a:solidFill>
            </a:endParaRPr>
          </a:p>
          <a:p>
            <a:pPr marL="1438275" lvl="1" indent="-360363"/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IS</a:t>
            </a:r>
            <a:r>
              <a:rPr lang="id-ID" sz="1800" dirty="0">
                <a:solidFill>
                  <a:schemeClr val="accent3">
                    <a:lumMod val="50000"/>
                  </a:schemeClr>
                </a:solidFill>
              </a:rPr>
              <a:t>O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id-ID" sz="1800" dirty="0">
                <a:solidFill>
                  <a:schemeClr val="accent3">
                    <a:lumMod val="50000"/>
                  </a:schemeClr>
                </a:solidFill>
              </a:rPr>
              <a:t>17025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:201</a:t>
            </a:r>
            <a:r>
              <a:rPr lang="id-ID" sz="1800" dirty="0">
                <a:solidFill>
                  <a:schemeClr val="accent3">
                    <a:lumMod val="50000"/>
                  </a:schemeClr>
                </a:solidFill>
              </a:rPr>
              <a:t>7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id-ID" sz="1800" dirty="0">
                <a:solidFill>
                  <a:schemeClr val="accent3">
                    <a:lumMod val="50000"/>
                  </a:schemeClr>
                </a:solidFill>
              </a:rPr>
              <a:t>pasal 8.8</a:t>
            </a:r>
            <a:r>
              <a:rPr lang="id-ID" sz="1800" dirty="0">
                <a:solidFill>
                  <a:srgbClr val="000000"/>
                </a:solidFill>
              </a:rPr>
              <a:t> Internal audits (Opsi A)</a:t>
            </a:r>
            <a:endParaRPr lang="id-ID" sz="1800" dirty="0">
              <a:solidFill>
                <a:schemeClr val="accent3">
                  <a:lumMod val="50000"/>
                </a:schemeClr>
              </a:solidFill>
            </a:endParaRPr>
          </a:p>
          <a:p>
            <a:pPr marL="1438275" lvl="1" indent="-360363" eaLnBrk="1" hangingPunct="1">
              <a:lnSpc>
                <a:spcPct val="90000"/>
              </a:lnSpc>
            </a:pP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ISO 19011:</a:t>
            </a:r>
            <a:r>
              <a:rPr lang="en-US" sz="1800" dirty="0">
                <a:solidFill>
                  <a:srgbClr val="FF0000"/>
                </a:solidFill>
              </a:rPr>
              <a:t>2018 </a:t>
            </a:r>
            <a:r>
              <a:rPr lang="id-ID" sz="1800" dirty="0">
                <a:solidFill>
                  <a:schemeClr val="accent3">
                    <a:lumMod val="50000"/>
                  </a:schemeClr>
                </a:solidFill>
              </a:rPr>
              <a:t>Panduan untuk 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Audit</a:t>
            </a:r>
            <a:r>
              <a:rPr lang="id-ID" sz="1800" dirty="0">
                <a:solidFill>
                  <a:schemeClr val="accent3">
                    <a:lumMod val="50000"/>
                  </a:schemeClr>
                </a:solidFill>
              </a:rPr>
              <a:t> Sistem Management</a:t>
            </a:r>
            <a:endParaRPr lang="en-US" sz="1800" dirty="0">
              <a:solidFill>
                <a:schemeClr val="accent3">
                  <a:lumMod val="50000"/>
                </a:schemeClr>
              </a:solidFill>
            </a:endParaRPr>
          </a:p>
          <a:p>
            <a:pPr marL="1438275" lvl="1" indent="-360363"/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ISO 9000:2015 </a:t>
            </a:r>
            <a:r>
              <a:rPr lang="id-ID" sz="1800" dirty="0">
                <a:solidFill>
                  <a:schemeClr val="accent3">
                    <a:lumMod val="50000"/>
                  </a:schemeClr>
                </a:solidFill>
              </a:rPr>
              <a:t>B</a:t>
            </a: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</a:rPr>
              <a:t>asic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 fundamental dan </a:t>
            </a: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</a:rPr>
              <a:t>perbendaharaan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 kata</a:t>
            </a:r>
          </a:p>
          <a:p>
            <a:pPr marL="1438275" lvl="1" indent="-360363" eaLnBrk="1" hangingPunct="1">
              <a:lnSpc>
                <a:spcPct val="90000"/>
              </a:lnSpc>
            </a:pP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</a:rPr>
              <a:t>Tambahan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</a:rPr>
              <a:t>teknik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 audit </a:t>
            </a: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</a:rPr>
              <a:t>berdasarkan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</a:rPr>
              <a:t>performa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</a:rPr>
              <a:t>versi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 Sentral Sistem</a:t>
            </a:r>
          </a:p>
          <a:p>
            <a:pPr marL="1079500" indent="-360363" eaLnBrk="1" hangingPunct="1">
              <a:lnSpc>
                <a:spcPct val="90000"/>
              </a:lnSpc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Program training</a:t>
            </a:r>
          </a:p>
          <a:p>
            <a:pPr marL="1438275" lvl="1" indent="-358775" eaLnBrk="1" hangingPunct="1">
              <a:lnSpc>
                <a:spcPct val="90000"/>
              </a:lnSpc>
            </a:pP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Teori</a:t>
            </a: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  <a:p>
            <a:pPr marL="1438275" lvl="1" indent="-358775" eaLnBrk="1" hangingPunct="1">
              <a:lnSpc>
                <a:spcPct val="90000"/>
              </a:lnSpc>
            </a:pP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Studi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kasus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 marL="1438275" lvl="1" indent="-358775" eaLnBrk="1" hangingPunct="1">
              <a:lnSpc>
                <a:spcPct val="90000"/>
              </a:lnSpc>
            </a:pP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Ujian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dengan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nilai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kelulusan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≥ 70</a:t>
            </a:r>
          </a:p>
          <a:p>
            <a:pPr marL="1079500" indent="-360363" eaLnBrk="1" hangingPunct="1">
              <a:lnSpc>
                <a:spcPct val="90000"/>
              </a:lnSpc>
            </a:pP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Hasil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training</a:t>
            </a:r>
          </a:p>
          <a:p>
            <a:pPr marL="1438275" lvl="1" indent="-358775" eaLnBrk="1" hangingPunct="1">
              <a:lnSpc>
                <a:spcPct val="90000"/>
              </a:lnSpc>
            </a:pP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Jika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peserta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lulus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ujian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maka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akan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mendapatkan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sertifikat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“Successful”</a:t>
            </a:r>
          </a:p>
          <a:p>
            <a:pPr marL="1438275" lvl="1" indent="-358775" eaLnBrk="1" hangingPunct="1">
              <a:lnSpc>
                <a:spcPct val="90000"/>
              </a:lnSpc>
            </a:pP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Jika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peserta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tidak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lulus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ujian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maka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akan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mendapatkan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sertifikat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“Attendance”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42645AE-BCE2-4BB0-93E5-F553F7C4C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2" name="Bent Arrow 1"/>
          <p:cNvSpPr/>
          <p:nvPr/>
        </p:nvSpPr>
        <p:spPr>
          <a:xfrm rot="10800000" flipH="1">
            <a:off x="1789187" y="404663"/>
            <a:ext cx="1196008" cy="1656183"/>
          </a:xfrm>
          <a:prstGeom prst="bentArrow">
            <a:avLst>
              <a:gd name="adj1" fmla="val 19009"/>
              <a:gd name="adj2" fmla="val 21553"/>
              <a:gd name="adj3" fmla="val 41439"/>
              <a:gd name="adj4" fmla="val 41058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Bent Arrow 6"/>
          <p:cNvSpPr/>
          <p:nvPr/>
        </p:nvSpPr>
        <p:spPr>
          <a:xfrm rot="10800000" flipH="1">
            <a:off x="1323456" y="-3"/>
            <a:ext cx="1635299" cy="4077074"/>
          </a:xfrm>
          <a:prstGeom prst="bentArrow">
            <a:avLst>
              <a:gd name="adj1" fmla="val 14231"/>
              <a:gd name="adj2" fmla="val 17372"/>
              <a:gd name="adj3" fmla="val 29582"/>
              <a:gd name="adj4" fmla="val 41058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Bent Arrow 7"/>
          <p:cNvSpPr/>
          <p:nvPr/>
        </p:nvSpPr>
        <p:spPr>
          <a:xfrm rot="10800000" flipH="1">
            <a:off x="789953" y="404662"/>
            <a:ext cx="2146823" cy="4910288"/>
          </a:xfrm>
          <a:prstGeom prst="bentArrow">
            <a:avLst>
              <a:gd name="adj1" fmla="val 12234"/>
              <a:gd name="adj2" fmla="val 13046"/>
              <a:gd name="adj3" fmla="val 24258"/>
              <a:gd name="adj4" fmla="val 41058"/>
            </a:avLst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679315" y="-22824"/>
            <a:ext cx="1393365" cy="133164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INTERNAL AUDIT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-22824"/>
            <a:ext cx="501921" cy="688082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5745088" y="1308816"/>
            <a:ext cx="4160912" cy="22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C3B3D5-D874-45D8-8EFC-318272C35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76400" y="6356352"/>
            <a:ext cx="6192981" cy="365125"/>
          </a:xfrm>
        </p:spPr>
        <p:txBody>
          <a:bodyPr/>
          <a:lstStyle/>
          <a:p>
            <a:r>
              <a:rPr lang="en-US" dirty="0"/>
              <a:t>Audit ISO IEC 17025:2017. 1/Rev 01 ©Copyright. Sentral Sistem </a:t>
            </a:r>
            <a:r>
              <a:rPr lang="en-US" dirty="0" err="1"/>
              <a:t>Agustus</a:t>
            </a:r>
            <a:r>
              <a:rPr lang="en-US" dirty="0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31873620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86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86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67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4" grpId="0"/>
      <p:bldP spid="2" grpId="0" animBg="1"/>
      <p:bldP spid="7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57958"/>
            <a:ext cx="9906000" cy="5000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417638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/>
            <a:r>
              <a:rPr lang="en-US" b="1" dirty="0" err="1">
                <a:solidFill>
                  <a:srgbClr val="FFFF00"/>
                </a:solidFill>
                <a:latin typeface="Impact" panose="020B0806030902050204" pitchFamily="34" charset="0"/>
              </a:rPr>
              <a:t>Diskusi</a:t>
            </a:r>
            <a:r>
              <a:rPr lang="en-US" b="1" dirty="0">
                <a:solidFill>
                  <a:srgbClr val="FFFF00"/>
                </a:solidFill>
                <a:latin typeface="Impact" panose="020B0806030902050204" pitchFamily="34" charset="0"/>
              </a:rPr>
              <a:t> </a:t>
            </a:r>
            <a:r>
              <a:rPr lang="en-US" b="1" dirty="0" err="1">
                <a:solidFill>
                  <a:srgbClr val="FFFF00"/>
                </a:solidFill>
                <a:latin typeface="Impact" panose="020B0806030902050204" pitchFamily="34" charset="0"/>
              </a:rPr>
              <a:t>kelompok</a:t>
            </a:r>
            <a:endParaRPr lang="en-US" b="1" dirty="0">
              <a:solidFill>
                <a:srgbClr val="FFFF00"/>
              </a:solidFill>
              <a:latin typeface="Impact" panose="020B0806030902050204" pitchFamily="34" charset="0"/>
            </a:endParaRP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>
          <a:xfrm>
            <a:off x="632520" y="1700808"/>
            <a:ext cx="8541900" cy="442595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/>
            </a:pPr>
            <a:r>
              <a:rPr lang="en-US" sz="2800" dirty="0" err="1"/>
              <a:t>Identifikasi</a:t>
            </a:r>
            <a:r>
              <a:rPr lang="en-US" sz="2800" dirty="0"/>
              <a:t> </a:t>
            </a:r>
            <a:r>
              <a:rPr lang="en-US" sz="2800" dirty="0" err="1"/>
              <a:t>proses</a:t>
            </a:r>
            <a:r>
              <a:rPr lang="en-US" sz="2800" dirty="0"/>
              <a:t> yang </a:t>
            </a:r>
            <a:r>
              <a:rPr lang="en-US" sz="2800" dirty="0" err="1"/>
              <a:t>kinerjanya</a:t>
            </a:r>
            <a:r>
              <a:rPr lang="en-US" sz="2800" dirty="0"/>
              <a:t> </a:t>
            </a:r>
            <a:r>
              <a:rPr lang="en-US" sz="2800" dirty="0" err="1"/>
              <a:t>masih</a:t>
            </a:r>
            <a:r>
              <a:rPr lang="en-US" sz="2800" dirty="0"/>
              <a:t> </a:t>
            </a:r>
            <a:r>
              <a:rPr lang="en-US" sz="2800" dirty="0" err="1"/>
              <a:t>belum</a:t>
            </a:r>
            <a:r>
              <a:rPr lang="en-US" sz="2800" dirty="0"/>
              <a:t> </a:t>
            </a:r>
            <a:r>
              <a:rPr lang="en-US" sz="2800" dirty="0" err="1"/>
              <a:t>baik</a:t>
            </a:r>
            <a:r>
              <a:rPr lang="en-US" sz="2800" dirty="0"/>
              <a:t> </a:t>
            </a:r>
            <a:r>
              <a:rPr lang="en-US" sz="2800" dirty="0" err="1"/>
              <a:t>walaupun</a:t>
            </a:r>
            <a:r>
              <a:rPr lang="en-US" sz="2800" dirty="0"/>
              <a:t> </a:t>
            </a:r>
            <a:r>
              <a:rPr lang="en-US" sz="2800" dirty="0" err="1"/>
              <a:t>prosedur</a:t>
            </a:r>
            <a:r>
              <a:rPr lang="en-US" sz="2800" dirty="0"/>
              <a:t> </a:t>
            </a:r>
            <a:r>
              <a:rPr lang="en-US" sz="2800" dirty="0" err="1"/>
              <a:t>sudah</a:t>
            </a:r>
            <a:r>
              <a:rPr lang="en-US" sz="2800" dirty="0"/>
              <a:t> </a:t>
            </a:r>
            <a:r>
              <a:rPr lang="en-US" sz="2800" dirty="0" err="1"/>
              <a:t>dijalankan</a:t>
            </a:r>
            <a:r>
              <a:rPr lang="en-US" sz="2800" dirty="0"/>
              <a:t> </a:t>
            </a:r>
            <a:r>
              <a:rPr lang="en-US" sz="2800" dirty="0" err="1"/>
              <a:t>secara</a:t>
            </a:r>
            <a:r>
              <a:rPr lang="en-US" sz="2800" dirty="0"/>
              <a:t> </a:t>
            </a:r>
            <a:r>
              <a:rPr lang="en-US" sz="2800" dirty="0" err="1"/>
              <a:t>konsisten</a:t>
            </a:r>
            <a:r>
              <a:rPr lang="en-US" sz="2800" dirty="0"/>
              <a:t> 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sz="2800" dirty="0" err="1"/>
              <a:t>Identifikasi</a:t>
            </a:r>
            <a:r>
              <a:rPr lang="en-US" sz="2800" dirty="0"/>
              <a:t> </a:t>
            </a:r>
            <a:r>
              <a:rPr lang="en-US" sz="2800" dirty="0" err="1"/>
              <a:t>perubahan</a:t>
            </a:r>
            <a:r>
              <a:rPr lang="en-US" sz="2800" dirty="0"/>
              <a:t> yang </a:t>
            </a:r>
            <a:r>
              <a:rPr lang="en-US" sz="2800" dirty="0" err="1"/>
              <a:t>terjadi</a:t>
            </a:r>
            <a:r>
              <a:rPr lang="en-US" sz="2800" dirty="0"/>
              <a:t> </a:t>
            </a:r>
            <a:r>
              <a:rPr lang="en-US" sz="2800" dirty="0" err="1"/>
              <a:t>di</a:t>
            </a:r>
            <a:r>
              <a:rPr lang="en-US" sz="2800" dirty="0"/>
              <a:t> external yang </a:t>
            </a:r>
            <a:r>
              <a:rPr lang="en-US" sz="2800" dirty="0" err="1"/>
              <a:t>berdampak</a:t>
            </a:r>
            <a:r>
              <a:rPr lang="en-US" sz="2800" dirty="0"/>
              <a:t> </a:t>
            </a:r>
            <a:r>
              <a:rPr lang="en-US" sz="2800" dirty="0" err="1"/>
              <a:t>pada</a:t>
            </a:r>
            <a:r>
              <a:rPr lang="en-US" sz="2800" dirty="0"/>
              <a:t> </a:t>
            </a:r>
            <a:r>
              <a:rPr lang="en-US" sz="2800" b="1" u="sng" dirty="0" err="1"/>
              <a:t>kondisi</a:t>
            </a:r>
            <a:r>
              <a:rPr lang="en-US" sz="2800" b="1" u="sng" dirty="0"/>
              <a:t> yang </a:t>
            </a:r>
            <a:r>
              <a:rPr lang="en-US" sz="2800" b="1" u="sng" dirty="0" err="1"/>
              <a:t>dulu</a:t>
            </a:r>
            <a:r>
              <a:rPr lang="en-US" sz="2800" b="1" u="sng" dirty="0"/>
              <a:t> </a:t>
            </a:r>
            <a:r>
              <a:rPr lang="en-US" sz="2800" b="1" u="sng" dirty="0" err="1"/>
              <a:t>sudah</a:t>
            </a:r>
            <a:r>
              <a:rPr lang="en-US" sz="2800" b="1" u="sng" dirty="0"/>
              <a:t> </a:t>
            </a:r>
            <a:r>
              <a:rPr lang="en-US" sz="2800" b="1" u="sng" dirty="0" err="1"/>
              <a:t>baik</a:t>
            </a:r>
            <a:r>
              <a:rPr lang="en-US" sz="2800" b="1" u="sng" dirty="0"/>
              <a:t> </a:t>
            </a:r>
            <a:r>
              <a:rPr lang="en-US" sz="2800" b="1" u="sng" dirty="0" err="1"/>
              <a:t>berpotensi</a:t>
            </a:r>
            <a:r>
              <a:rPr lang="en-US" sz="2800" b="1" u="sng" dirty="0"/>
              <a:t> </a:t>
            </a:r>
            <a:r>
              <a:rPr lang="en-US" sz="2800" b="1" u="sng" dirty="0" err="1"/>
              <a:t>menjadi</a:t>
            </a:r>
            <a:r>
              <a:rPr lang="en-US" sz="2800" b="1" u="sng" dirty="0"/>
              <a:t> “</a:t>
            </a:r>
            <a:r>
              <a:rPr lang="en-US" sz="2800" b="1" u="sng" dirty="0" err="1"/>
              <a:t>kurang</a:t>
            </a:r>
            <a:r>
              <a:rPr lang="en-US" sz="2800" b="1" u="sng" dirty="0"/>
              <a:t>” </a:t>
            </a:r>
            <a:r>
              <a:rPr lang="en-US" sz="2800" b="1" u="sng" dirty="0" err="1"/>
              <a:t>baik</a:t>
            </a:r>
            <a:r>
              <a:rPr lang="en-US" sz="2800" b="1" u="sng" dirty="0"/>
              <a:t>  </a:t>
            </a:r>
          </a:p>
          <a:p>
            <a:pPr marL="0" indent="0" eaLnBrk="1" hangingPunct="1"/>
            <a:endParaRPr lang="en-US" sz="2800" dirty="0"/>
          </a:p>
          <a:p>
            <a:pPr marL="0" indent="0" eaLnBrk="1" hangingPunct="1">
              <a:buFont typeface="Wingdings" pitchFamily="2" charset="2"/>
              <a:buNone/>
            </a:pPr>
            <a:endParaRPr lang="en-US" sz="2800" dirty="0"/>
          </a:p>
          <a:p>
            <a:pPr lvl="1" eaLnBrk="1" hangingPunct="1"/>
            <a:endParaRPr lang="en-US" dirty="0"/>
          </a:p>
          <a:p>
            <a:pPr lvl="1" eaLnBrk="1" hangingPunct="1">
              <a:buClr>
                <a:schemeClr val="tx1"/>
              </a:buClr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224AC2-1B27-4659-9602-530839951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8" name="Picture 1" descr="C:\Users\Agus Wahyudi\Pictures\3D man\3d-man-standing-near-red-watch-1406465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74484" y="4293096"/>
            <a:ext cx="1810846" cy="1810846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119918" y="5929330"/>
            <a:ext cx="2786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000" dirty="0">
                <a:solidFill>
                  <a:srgbClr val="0000CC"/>
                </a:solidFill>
                <a:latin typeface="Century Gothic" pitchFamily="34" charset="0"/>
              </a:rPr>
              <a:t>Waktu : 15 Menit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8408CC-1A44-4697-A39B-1CC989144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256" y="6409928"/>
            <a:ext cx="5696382" cy="36512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Audit ISO IEC 17025:2017. 1/Rev 01 ©Copyright. Sentral Sistem Agustus 2019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8480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906000" cy="141277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 algn="ctr">
              <a:lnSpc>
                <a:spcPct val="80000"/>
              </a:lnSpc>
            </a:pPr>
            <a:r>
              <a:rPr lang="en-US" sz="2800" b="0" dirty="0" err="1">
                <a:latin typeface="Impact" panose="020B0806030902050204" pitchFamily="34" charset="0"/>
              </a:rPr>
              <a:t>Sistem</a:t>
            </a:r>
            <a:r>
              <a:rPr lang="en-US" sz="2800" b="0" dirty="0">
                <a:latin typeface="Impact" panose="020B0806030902050204" pitchFamily="34" charset="0"/>
              </a:rPr>
              <a:t> Audit</a:t>
            </a:r>
            <a:r>
              <a:rPr lang="id-ID" sz="2800" b="0" dirty="0">
                <a:latin typeface="Impact" panose="020B0806030902050204" pitchFamily="34" charset="0"/>
              </a:rPr>
              <a:t> </a:t>
            </a:r>
            <a:r>
              <a:rPr lang="en-US" sz="2800" b="0" dirty="0">
                <a:latin typeface="Impact" panose="020B0806030902050204" pitchFamily="34" charset="0"/>
              </a:rPr>
              <a:t>: Audit </a:t>
            </a:r>
            <a:r>
              <a:rPr lang="en-US" sz="2800" b="0" dirty="0" err="1">
                <a:latin typeface="Impact" panose="020B0806030902050204" pitchFamily="34" charset="0"/>
              </a:rPr>
              <a:t>Berdasarkan</a:t>
            </a:r>
            <a:r>
              <a:rPr lang="en-US" sz="2800" b="0" dirty="0">
                <a:latin typeface="Impact" panose="020B0806030902050204" pitchFamily="34" charset="0"/>
              </a:rPr>
              <a:t> Performa</a:t>
            </a:r>
            <a:br>
              <a:rPr lang="en-US" sz="2400" b="0" dirty="0"/>
            </a:br>
            <a:r>
              <a:rPr lang="en-US" sz="1600" b="0" dirty="0"/>
              <a:t>= </a:t>
            </a:r>
            <a:r>
              <a:rPr lang="en-US" sz="1600" b="0" u="sng" dirty="0" err="1"/>
              <a:t>Mengecek</a:t>
            </a:r>
            <a:r>
              <a:rPr lang="en-US" sz="1600" b="0" u="sng" dirty="0"/>
              <a:t> </a:t>
            </a:r>
            <a:r>
              <a:rPr lang="en-US" sz="1600" b="0" u="sng" dirty="0" err="1"/>
              <a:t>Kesesuaian</a:t>
            </a:r>
            <a:r>
              <a:rPr lang="en-US" sz="1600" b="0" u="sng" dirty="0"/>
              <a:t> </a:t>
            </a:r>
            <a:r>
              <a:rPr lang="id-ID" sz="1600" b="0" u="sng" dirty="0"/>
              <a:t>p</a:t>
            </a:r>
            <a:r>
              <a:rPr lang="en-US" sz="1600" b="0" u="sng" dirty="0" err="1"/>
              <a:t>ada</a:t>
            </a:r>
            <a:r>
              <a:rPr lang="en-US" sz="1600" b="0" u="sng" dirty="0"/>
              <a:t> 4 </a:t>
            </a:r>
            <a:r>
              <a:rPr lang="id-ID" sz="1600" b="0" u="sng" dirty="0"/>
              <a:t>K</a:t>
            </a:r>
            <a:r>
              <a:rPr lang="en-US" sz="1600" b="0" u="sng" dirty="0" err="1"/>
              <a:t>riteria</a:t>
            </a:r>
            <a:r>
              <a:rPr lang="en-US" sz="1600" b="0" u="sng" dirty="0"/>
              <a:t> Compliance </a:t>
            </a:r>
            <a:r>
              <a:rPr lang="en-US" sz="1600" b="0" dirty="0"/>
              <a:t>+</a:t>
            </a:r>
            <a:br>
              <a:rPr lang="en-US" sz="1600" b="0" u="sng" dirty="0"/>
            </a:br>
            <a:r>
              <a:rPr lang="en-US" sz="1600" b="0" u="sng" dirty="0" err="1"/>
              <a:t>Pencapaian</a:t>
            </a:r>
            <a:r>
              <a:rPr lang="en-US" sz="1600" b="0" u="sng" dirty="0"/>
              <a:t> Objectives/ </a:t>
            </a:r>
            <a:r>
              <a:rPr lang="en-US" sz="1600" b="0" u="sng" dirty="0" err="1"/>
              <a:t>Tujuan</a:t>
            </a:r>
            <a:r>
              <a:rPr lang="en-US" sz="1600" b="0" u="sng" dirty="0"/>
              <a:t> </a:t>
            </a:r>
            <a:r>
              <a:rPr lang="en-US" sz="1600" b="0" u="sng" dirty="0" err="1"/>
              <a:t>dari</a:t>
            </a:r>
            <a:r>
              <a:rPr lang="en-US" sz="1600" b="0" u="sng" dirty="0"/>
              <a:t> </a:t>
            </a:r>
            <a:r>
              <a:rPr lang="en-US" sz="1600" b="0" u="sng" dirty="0" err="1"/>
              <a:t>Prosedur</a:t>
            </a:r>
            <a:endParaRPr lang="en-US" sz="1600" b="0" u="sng" dirty="0"/>
          </a:p>
        </p:txBody>
      </p:sp>
      <p:graphicFrame>
        <p:nvGraphicFramePr>
          <p:cNvPr id="387093" name="Group 21"/>
          <p:cNvGraphicFramePr>
            <a:graphicFrameLocks noGrp="1"/>
          </p:cNvGraphicFramePr>
          <p:nvPr>
            <p:ph/>
            <p:extLst>
              <p:ext uri="{D42A27DB-BD31-4B8C-83A1-F6EECF244321}">
                <p14:modId xmlns:p14="http://schemas.microsoft.com/office/powerpoint/2010/main" val="2375327153"/>
              </p:ext>
            </p:extLst>
          </p:nvPr>
        </p:nvGraphicFramePr>
        <p:xfrm>
          <a:off x="200470" y="1571612"/>
          <a:ext cx="9505057" cy="5025740"/>
        </p:xfrm>
        <a:graphic>
          <a:graphicData uri="http://schemas.openxmlformats.org/drawingml/2006/table">
            <a:tbl>
              <a:tblPr/>
              <a:tblGrid>
                <a:gridCol w="1544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7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2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5259"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Proses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Audit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berdasarkan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performa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Objectives terukur (ukuran keefektifan proses)</a:t>
                      </a: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137"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Pembelian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Bukan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sekedar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melihat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prosedur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dijalankan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atau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tidak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,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tapi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melihat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pencapaian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objectives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proses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yaitu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:</a:t>
                      </a:r>
                    </a:p>
                    <a:p>
                      <a:pPr marL="0" marR="0" lvl="0" indent="0" algn="l" defTabSz="8731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</a:endParaRPr>
                    </a:p>
                    <a:p>
                      <a:pPr marL="0" marR="0" lvl="0" indent="0" algn="l" defTabSz="8731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Mendapatkan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supplier yang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dapat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men-supply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produk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/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jasa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sesuai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id-ID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spesifikasi 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dan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dapat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mengirim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tepat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waktu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serta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dengan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harga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kompetitif</a:t>
                      </a:r>
                      <a:endParaRPr kumimoji="0" lang="en-US" sz="1400" b="1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Ukuran</a:t>
                      </a:r>
                      <a:r>
                        <a:rPr kumimoji="0" lang="en-US" sz="14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keefektifan</a:t>
                      </a:r>
                      <a:r>
                        <a:rPr kumimoji="0" lang="en-US" sz="14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proses</a:t>
                      </a:r>
                      <a:r>
                        <a:rPr kumimoji="0" lang="en-US" sz="14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pembelian</a:t>
                      </a:r>
                      <a:endParaRPr kumimoji="0" lang="en-US" sz="1400" b="0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</a:endParaRPr>
                    </a:p>
                    <a:p>
                      <a:pPr marL="0" marR="0" lvl="0" indent="0" algn="l" defTabSz="8731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id-ID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Barang / jasa tidak sesuai spesifikasi 0 kasus per bulan.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</a:endParaRPr>
                    </a:p>
                    <a:p>
                      <a:pPr marL="0" marR="0" lvl="0" indent="0" algn="l" defTabSz="8731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Ketepatan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p</a:t>
                      </a:r>
                      <a:r>
                        <a:rPr kumimoji="0" lang="id-ID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emenuhan barang dan jasa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100%</a:t>
                      </a:r>
                    </a:p>
                    <a:p>
                      <a:pPr marL="0" marR="0" lvl="0" indent="0" algn="l" defTabSz="8731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Harga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&lt;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id-ID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harga perkiraan sendiri.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8344"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Pengendalian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dokumen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Bukan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sekedar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melihat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prosedur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pengendalian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dokumen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dijalankan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atau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tidak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,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tapi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melihat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pencapaian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objectives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proses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yaitu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</a:endParaRPr>
                    </a:p>
                    <a:p>
                      <a:pPr marL="0" marR="0" lvl="0" indent="0" algn="l" defTabSz="8731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</a:endParaRPr>
                    </a:p>
                    <a:p>
                      <a:pPr marL="0" marR="0" lvl="0" indent="0" algn="l" defTabSz="8731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Menjamin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dokumen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dan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data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perusahaan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terkontrol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dengan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baik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,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sehingga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hanya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dokumen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resmi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dan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terbaru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yang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beredar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dan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berada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di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lokasi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dokumen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tersebut</a:t>
                      </a: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digunakan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.  </a:t>
                      </a: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Ukuran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keefektifan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proses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pengendalian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dokumen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</a:endParaRPr>
                    </a:p>
                    <a:p>
                      <a:pPr marL="0" marR="0" lvl="0" indent="0" algn="l" defTabSz="8731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Char char="-"/>
                        <a:tabLst/>
                      </a:pPr>
                      <a:r>
                        <a:rPr kumimoji="0" lang="id-ID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Temuan audit d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okumen</a:t>
                      </a:r>
                      <a:r>
                        <a:rPr kumimoji="0" lang="id-ID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tidak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resmi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yang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beredar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id-ID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0 kasus per bulan.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</a:endParaRPr>
                    </a:p>
                    <a:p>
                      <a:pPr marL="0" marR="0" lvl="0" indent="0" algn="l" defTabSz="8731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Char char="-"/>
                        <a:tabLst/>
                      </a:pPr>
                      <a:r>
                        <a:rPr kumimoji="0" lang="id-ID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Temuan d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okumen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id-ID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tidak ada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dilokasi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dokumen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tersebut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digunakan</a:t>
                      </a:r>
                      <a:r>
                        <a:rPr kumimoji="0" lang="id-ID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0 kasus per bulan.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</a:endParaRPr>
                    </a:p>
                    <a:p>
                      <a:pPr marL="0" marR="0" lvl="0" indent="0" algn="l" defTabSz="8731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Char char="-"/>
                        <a:tabLst/>
                      </a:pPr>
                      <a:r>
                        <a:rPr kumimoji="0" lang="id-ID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Temuan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dokumen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kadaluarsa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yang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beredar</a:t>
                      </a:r>
                      <a:r>
                        <a:rPr kumimoji="0" lang="id-ID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0 kasus per bulan.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BE47BA-1A4E-40BC-81A1-CB466E74D2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183037" y="6569753"/>
            <a:ext cx="2311400" cy="365125"/>
          </a:xfrm>
        </p:spPr>
        <p:txBody>
          <a:bodyPr/>
          <a:lstStyle/>
          <a:p>
            <a:pPr>
              <a:defRPr/>
            </a:pPr>
            <a:fld id="{D8D9D846-F3AF-4062-BCC8-B971ED57AC99}" type="slidenum">
              <a:rPr lang="id-ID" smtClean="0"/>
              <a:pPr>
                <a:defRPr/>
              </a:pPr>
              <a:t>21</a:t>
            </a:fld>
            <a:endParaRPr lang="id-ID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340768"/>
            <a:ext cx="990600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5C0D9F57-829E-42B3-84A6-2BBDFF54CF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1337" y="6572989"/>
            <a:ext cx="5474970" cy="366397"/>
          </a:xfrm>
        </p:spPr>
        <p:txBody>
          <a:bodyPr/>
          <a:lstStyle/>
          <a:p>
            <a:r>
              <a:rPr lang="en-US" sz="1200">
                <a:solidFill>
                  <a:schemeClr val="tx1"/>
                </a:solidFill>
              </a:rPr>
              <a:t>Audit ISO IEC 17025:2017. 1/Rev 01 ©Copyright. Sentral Sistem Agustus 2019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0525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5310190" cy="6887496"/>
          </a:xfrm>
          <a:custGeom>
            <a:avLst/>
            <a:gdLst>
              <a:gd name="connsiteX0" fmla="*/ 0 w 5310190"/>
              <a:gd name="connsiteY0" fmla="*/ 0 h 6858000"/>
              <a:gd name="connsiteX1" fmla="*/ 5310190 w 5310190"/>
              <a:gd name="connsiteY1" fmla="*/ 0 h 6858000"/>
              <a:gd name="connsiteX2" fmla="*/ 5310190 w 5310190"/>
              <a:gd name="connsiteY2" fmla="*/ 6858000 h 6858000"/>
              <a:gd name="connsiteX3" fmla="*/ 0 w 5310190"/>
              <a:gd name="connsiteY3" fmla="*/ 6858000 h 6858000"/>
              <a:gd name="connsiteX4" fmla="*/ 0 w 5310190"/>
              <a:gd name="connsiteY4" fmla="*/ 0 h 6858000"/>
              <a:gd name="connsiteX0" fmla="*/ 0 w 5310190"/>
              <a:gd name="connsiteY0" fmla="*/ 0 h 6887496"/>
              <a:gd name="connsiteX1" fmla="*/ 5310190 w 5310190"/>
              <a:gd name="connsiteY1" fmla="*/ 0 h 6887496"/>
              <a:gd name="connsiteX2" fmla="*/ 2743971 w 5310190"/>
              <a:gd name="connsiteY2" fmla="*/ 6887496 h 6887496"/>
              <a:gd name="connsiteX3" fmla="*/ 0 w 5310190"/>
              <a:gd name="connsiteY3" fmla="*/ 6858000 h 6887496"/>
              <a:gd name="connsiteX4" fmla="*/ 0 w 5310190"/>
              <a:gd name="connsiteY4" fmla="*/ 0 h 6887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0190" h="6887496">
                <a:moveTo>
                  <a:pt x="0" y="0"/>
                </a:moveTo>
                <a:lnTo>
                  <a:pt x="5310190" y="0"/>
                </a:lnTo>
                <a:lnTo>
                  <a:pt x="2743971" y="688749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520113" y="1478747"/>
            <a:ext cx="6056231" cy="1285885"/>
          </a:xfrm>
        </p:spPr>
        <p:txBody>
          <a:bodyPr>
            <a:normAutofit fontScale="90000"/>
          </a:bodyPr>
          <a:lstStyle/>
          <a:p>
            <a:pPr algn="r" eaLnBrk="1" hangingPunct="1"/>
            <a:r>
              <a:rPr lang="id-ID" sz="8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Arial Unicode MS" pitchFamily="34" charset="-128"/>
                <a:cs typeface="Arial Unicode MS" pitchFamily="34" charset="-128"/>
              </a:rPr>
              <a:t>KONSEP AUDIT</a:t>
            </a:r>
            <a:endParaRPr lang="id-ID" sz="80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E37AEAB-D210-476A-9B16-5EED0705B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20113" y="6356352"/>
            <a:ext cx="5310190" cy="365125"/>
          </a:xfrm>
        </p:spPr>
        <p:txBody>
          <a:bodyPr/>
          <a:lstStyle/>
          <a:p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Audit ISO IEC 17025:2017. 1/Rev 01 ©Copyright. Sentral Sistem Agustus 2019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3F0C832-5B70-4308-A7FF-BAD418D0B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C8A046-ED46-4FC4-871B-D0B4213C320F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 bwMode="auto">
          <a:xfrm>
            <a:off x="3093318" y="2381341"/>
            <a:ext cx="6483026" cy="1285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+mj-ea"/>
                <a:cs typeface="Arial" pitchFamily="34" charset="0"/>
              </a:rPr>
              <a:t>M</a:t>
            </a:r>
            <a:r>
              <a:rPr kumimoji="0" lang="id-ID" sz="6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+mj-ea"/>
                <a:cs typeface="Arial" pitchFamily="34" charset="0"/>
              </a:rPr>
              <a:t>ENURUT</a:t>
            </a:r>
          </a:p>
        </p:txBody>
      </p:sp>
      <p:sp>
        <p:nvSpPr>
          <p:cNvPr id="4" name="Rectangle 3"/>
          <p:cNvSpPr/>
          <p:nvPr/>
        </p:nvSpPr>
        <p:spPr>
          <a:xfrm>
            <a:off x="7110156" y="779930"/>
            <a:ext cx="24661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44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 pitchFamily="34" charset="-128"/>
                <a:cs typeface="Arial Unicode MS" pitchFamily="34" charset="-128"/>
              </a:rPr>
              <a:t>BAGIAN 2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4016896" y="4895921"/>
            <a:ext cx="537284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2654732" y="0"/>
            <a:ext cx="2514292" cy="68580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770" name="Picture 2" descr="https://wellnesscorp.files.wordpress.com/2013/10/internal-audi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58" b="89844" l="0" r="97605">
                        <a14:foregroundMark x1="8683" y1="31641" x2="8683" y2="316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97" t="1643" r="3417" b="6288"/>
          <a:stretch/>
        </p:blipFill>
        <p:spPr bwMode="auto">
          <a:xfrm>
            <a:off x="122892" y="0"/>
            <a:ext cx="4503933" cy="705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4304928" y="5200045"/>
            <a:ext cx="51247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1400" dirty="0" err="1">
                <a:latin typeface="+mn-lt"/>
              </a:rPr>
              <a:t>Pengujian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sistimatis</a:t>
            </a:r>
            <a:r>
              <a:rPr lang="en-US" sz="1400" dirty="0">
                <a:latin typeface="+mn-lt"/>
              </a:rPr>
              <a:t>, </a:t>
            </a:r>
            <a:r>
              <a:rPr lang="en-US" sz="1400" dirty="0" err="1">
                <a:latin typeface="+mn-lt"/>
              </a:rPr>
              <a:t>mandiri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dan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terdokumentasi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untuk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memperoleh</a:t>
            </a:r>
            <a:r>
              <a:rPr lang="en-US" sz="1400" dirty="0">
                <a:latin typeface="+mn-lt"/>
              </a:rPr>
              <a:t> </a:t>
            </a:r>
            <a:r>
              <a:rPr lang="en-US" sz="1400" i="1" dirty="0" err="1">
                <a:latin typeface="+mn-lt"/>
              </a:rPr>
              <a:t>bukti</a:t>
            </a:r>
            <a:r>
              <a:rPr lang="en-US" sz="1400" i="1" dirty="0">
                <a:latin typeface="+mn-lt"/>
              </a:rPr>
              <a:t> audit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dan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mengevaluasinya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secara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obyektif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untuk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menentukan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sejauh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mana</a:t>
            </a:r>
            <a:r>
              <a:rPr lang="en-US" sz="1400" dirty="0">
                <a:latin typeface="+mn-lt"/>
              </a:rPr>
              <a:t> </a:t>
            </a:r>
            <a:r>
              <a:rPr lang="en-US" sz="1400" i="1" dirty="0" err="1">
                <a:latin typeface="+mn-lt"/>
              </a:rPr>
              <a:t>kriteria</a:t>
            </a:r>
            <a:r>
              <a:rPr lang="en-US" sz="1400" i="1" dirty="0">
                <a:latin typeface="+mn-lt"/>
              </a:rPr>
              <a:t> audit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dipenuhi</a:t>
            </a:r>
            <a:endParaRPr lang="en-US" sz="1400" i="1" dirty="0"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29302" y="109182"/>
            <a:ext cx="7147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3200" b="1" dirty="0"/>
              <a:t>INTERNAL AUDIT ISO/IEC 17025 : 2017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3522385" y="3077817"/>
            <a:ext cx="6056231" cy="12858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d-ID" sz="6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Arial Unicode MS" pitchFamily="34" charset="-128"/>
                <a:cs typeface="Arial Unicode MS" pitchFamily="34" charset="-128"/>
              </a:rPr>
              <a:t>ISO 19011:2018</a:t>
            </a:r>
            <a:endParaRPr lang="id-ID" sz="54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3244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0" y="0"/>
            <a:ext cx="1073494" cy="6858000"/>
          </a:xfrm>
          <a:prstGeom prst="rect">
            <a:avLst/>
          </a:prstGeom>
          <a:solidFill>
            <a:schemeClr val="bg2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873125"/>
            <a:endParaRPr lang="id-ID" sz="3100" b="0">
              <a:solidFill>
                <a:schemeClr val="bg1"/>
              </a:solidFill>
              <a:latin typeface="Arial" charset="0"/>
            </a:endParaRPr>
          </a:p>
        </p:txBody>
      </p:sp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1424608" y="188640"/>
            <a:ext cx="7998745" cy="6404156"/>
            <a:chOff x="815" y="59"/>
            <a:chExt cx="5258" cy="4250"/>
          </a:xfrm>
        </p:grpSpPr>
        <p:sp>
          <p:nvSpPr>
            <p:cNvPr id="35846" name="Oval 28"/>
            <p:cNvSpPr>
              <a:spLocks noChangeArrowheads="1"/>
            </p:cNvSpPr>
            <p:nvPr/>
          </p:nvSpPr>
          <p:spPr bwMode="auto">
            <a:xfrm>
              <a:off x="2120" y="1026"/>
              <a:ext cx="2090" cy="1452"/>
            </a:xfrm>
            <a:prstGeom prst="ellipse">
              <a:avLst/>
            </a:prstGeom>
            <a:solidFill>
              <a:schemeClr val="accent1">
                <a:alpha val="30980"/>
              </a:schemeClr>
            </a:solidFill>
            <a:ln w="12700" cap="sq">
              <a:solidFill>
                <a:srgbClr val="CC33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id-ID" sz="2000"/>
            </a:p>
          </p:txBody>
        </p:sp>
        <p:sp>
          <p:nvSpPr>
            <p:cNvPr id="35847" name="Text Box 3"/>
            <p:cNvSpPr txBox="1">
              <a:spLocks noChangeArrowheads="1"/>
            </p:cNvSpPr>
            <p:nvPr/>
          </p:nvSpPr>
          <p:spPr bwMode="auto">
            <a:xfrm>
              <a:off x="2198" y="1178"/>
              <a:ext cx="1967" cy="9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 dirty="0">
                  <a:latin typeface="Times New Roman" pitchFamily="18" charset="0"/>
                </a:rPr>
                <a:t>Audit: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 dirty="0">
                  <a:latin typeface="Times New Roman" pitchFamily="18" charset="0"/>
                </a:rPr>
                <a:t>proses yang </a:t>
              </a:r>
              <a:r>
                <a:rPr lang="en-US" sz="1400" b="0" dirty="0" err="1">
                  <a:latin typeface="Times New Roman" pitchFamily="18" charset="0"/>
                </a:rPr>
                <a:t>sistematik</a:t>
              </a:r>
              <a:r>
                <a:rPr lang="en-US" sz="1400" b="0" dirty="0">
                  <a:latin typeface="Times New Roman" pitchFamily="18" charset="0"/>
                </a:rPr>
                <a:t>, </a:t>
              </a:r>
              <a:r>
                <a:rPr lang="en-US" sz="1400" b="0" dirty="0" err="1">
                  <a:latin typeface="Times New Roman" pitchFamily="18" charset="0"/>
                </a:rPr>
                <a:t>independen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dan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terdokumentasi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untuk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memperoleh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bukti</a:t>
              </a:r>
              <a:r>
                <a:rPr lang="en-US" sz="1400" b="0" dirty="0">
                  <a:latin typeface="Times New Roman" pitchFamily="18" charset="0"/>
                </a:rPr>
                <a:t> audit </a:t>
              </a:r>
              <a:r>
                <a:rPr lang="en-US" sz="1400" b="0" dirty="0" err="1">
                  <a:latin typeface="Times New Roman" pitchFamily="18" charset="0"/>
                </a:rPr>
                <a:t>dan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mengevaluasinya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secara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objektif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untuk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menentukan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sejauh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mana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kriteria</a:t>
              </a:r>
              <a:r>
                <a:rPr lang="en-US" sz="1400" b="0" dirty="0">
                  <a:latin typeface="Times New Roman" pitchFamily="18" charset="0"/>
                </a:rPr>
                <a:t> audit </a:t>
              </a:r>
              <a:r>
                <a:rPr lang="en-US" sz="1400" b="0" dirty="0" err="1">
                  <a:latin typeface="Times New Roman" pitchFamily="18" charset="0"/>
                </a:rPr>
                <a:t>dipenuhi</a:t>
              </a:r>
              <a:endParaRPr lang="en-US" sz="1400" b="0" dirty="0">
                <a:latin typeface="Times New Roman" pitchFamily="18" charset="0"/>
              </a:endParaRPr>
            </a:p>
          </p:txBody>
        </p:sp>
        <p:sp>
          <p:nvSpPr>
            <p:cNvPr id="35848" name="Text Box 4"/>
            <p:cNvSpPr txBox="1">
              <a:spLocks noChangeArrowheads="1"/>
            </p:cNvSpPr>
            <p:nvPr/>
          </p:nvSpPr>
          <p:spPr bwMode="auto">
            <a:xfrm>
              <a:off x="4512" y="1211"/>
              <a:ext cx="1490" cy="70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 dirty="0" err="1">
                  <a:latin typeface="Times New Roman" pitchFamily="18" charset="0"/>
                </a:rPr>
                <a:t>Temuan</a:t>
              </a:r>
              <a:r>
                <a:rPr lang="en-US" sz="1400" dirty="0">
                  <a:latin typeface="Times New Roman" pitchFamily="18" charset="0"/>
                </a:rPr>
                <a:t> Audit 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 dirty="0" err="1">
                  <a:latin typeface="Times New Roman" pitchFamily="18" charset="0"/>
                </a:rPr>
                <a:t>Hasil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evaluasi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dari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bukti</a:t>
              </a:r>
              <a:r>
                <a:rPr lang="en-US" sz="1400" b="0" dirty="0">
                  <a:latin typeface="Times New Roman" pitchFamily="18" charset="0"/>
                </a:rPr>
                <a:t> audit yang </a:t>
              </a:r>
              <a:r>
                <a:rPr lang="en-US" sz="1400" b="0" dirty="0" err="1">
                  <a:latin typeface="Times New Roman" pitchFamily="18" charset="0"/>
                </a:rPr>
                <a:t>dibandingkan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dengan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kriteria</a:t>
              </a:r>
              <a:r>
                <a:rPr lang="en-US" sz="1400" b="0" dirty="0">
                  <a:latin typeface="Times New Roman" pitchFamily="18" charset="0"/>
                </a:rPr>
                <a:t> audit</a:t>
              </a:r>
            </a:p>
          </p:txBody>
        </p:sp>
        <p:sp>
          <p:nvSpPr>
            <p:cNvPr id="35849" name="Text Box 5"/>
            <p:cNvSpPr txBox="1">
              <a:spLocks noChangeArrowheads="1"/>
            </p:cNvSpPr>
            <p:nvPr/>
          </p:nvSpPr>
          <p:spPr bwMode="auto">
            <a:xfrm>
              <a:off x="4440" y="2186"/>
              <a:ext cx="1633" cy="84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 dirty="0" err="1">
                  <a:latin typeface="Times New Roman" pitchFamily="18" charset="0"/>
                </a:rPr>
                <a:t>Bukti</a:t>
              </a:r>
              <a:r>
                <a:rPr lang="en-US" sz="1400" dirty="0">
                  <a:latin typeface="Times New Roman" pitchFamily="18" charset="0"/>
                </a:rPr>
                <a:t> Audit 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 dirty="0" err="1">
                  <a:latin typeface="Times New Roman" pitchFamily="18" charset="0"/>
                </a:rPr>
                <a:t>Rekaman</a:t>
              </a:r>
              <a:r>
                <a:rPr lang="en-US" sz="1400" b="0" dirty="0">
                  <a:latin typeface="Times New Roman" pitchFamily="18" charset="0"/>
                </a:rPr>
                <a:t>/</a:t>
              </a:r>
              <a:r>
                <a:rPr lang="en-US" sz="1400" b="0" dirty="0" err="1">
                  <a:latin typeface="Times New Roman" pitchFamily="18" charset="0"/>
                </a:rPr>
                <a:t>catatan</a:t>
              </a:r>
              <a:r>
                <a:rPr lang="en-US" sz="1400" b="0" dirty="0">
                  <a:latin typeface="Times New Roman" pitchFamily="18" charset="0"/>
                </a:rPr>
                <a:t>, </a:t>
              </a:r>
              <a:r>
                <a:rPr lang="en-US" sz="1400" b="0" dirty="0" err="1">
                  <a:latin typeface="Times New Roman" pitchFamily="18" charset="0"/>
                </a:rPr>
                <a:t>pernyataan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fakta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atau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informasi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lainnya</a:t>
              </a:r>
              <a:r>
                <a:rPr lang="en-US" sz="1400" b="0" dirty="0">
                  <a:latin typeface="Times New Roman" pitchFamily="18" charset="0"/>
                </a:rPr>
                <a:t> yang </a:t>
              </a:r>
              <a:r>
                <a:rPr lang="en-US" sz="1400" b="0" dirty="0" err="1">
                  <a:latin typeface="Times New Roman" pitchFamily="18" charset="0"/>
                </a:rPr>
                <a:t>terkait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dengan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kriteria</a:t>
              </a:r>
              <a:r>
                <a:rPr lang="en-US" sz="1400" b="0" dirty="0">
                  <a:latin typeface="Times New Roman" pitchFamily="18" charset="0"/>
                </a:rPr>
                <a:t> audit </a:t>
              </a:r>
              <a:r>
                <a:rPr lang="en-US" sz="1400" b="0" dirty="0" err="1">
                  <a:latin typeface="Times New Roman" pitchFamily="18" charset="0"/>
                </a:rPr>
                <a:t>dan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dapat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diverifikasi</a:t>
              </a:r>
              <a:endParaRPr lang="en-US" sz="1400" b="0" dirty="0">
                <a:latin typeface="Times New Roman" pitchFamily="18" charset="0"/>
              </a:endParaRPr>
            </a:p>
          </p:txBody>
        </p:sp>
        <p:sp>
          <p:nvSpPr>
            <p:cNvPr id="35850" name="Text Box 6"/>
            <p:cNvSpPr txBox="1">
              <a:spLocks noChangeArrowheads="1"/>
            </p:cNvSpPr>
            <p:nvPr/>
          </p:nvSpPr>
          <p:spPr bwMode="auto">
            <a:xfrm>
              <a:off x="4487" y="3321"/>
              <a:ext cx="1490" cy="9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 dirty="0" err="1">
                  <a:latin typeface="Times New Roman" pitchFamily="18" charset="0"/>
                </a:rPr>
                <a:t>Kesimpulan</a:t>
              </a:r>
              <a:r>
                <a:rPr lang="en-US" sz="1400" dirty="0">
                  <a:latin typeface="Times New Roman" pitchFamily="18" charset="0"/>
                </a:rPr>
                <a:t> Audit 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 dirty="0" err="1">
                  <a:latin typeface="Times New Roman" pitchFamily="18" charset="0"/>
                </a:rPr>
                <a:t>Hasil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dari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suatu</a:t>
              </a:r>
              <a:r>
                <a:rPr lang="en-US" sz="1400" b="0" dirty="0">
                  <a:latin typeface="Times New Roman" pitchFamily="18" charset="0"/>
                </a:rPr>
                <a:t> audit yang </a:t>
              </a:r>
              <a:r>
                <a:rPr lang="en-US" sz="1400" b="0" dirty="0" err="1">
                  <a:latin typeface="Times New Roman" pitchFamily="18" charset="0"/>
                </a:rPr>
                <a:t>disampaikan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oleh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tim</a:t>
              </a:r>
              <a:r>
                <a:rPr lang="en-US" sz="1400" b="0" dirty="0">
                  <a:latin typeface="Times New Roman" pitchFamily="18" charset="0"/>
                </a:rPr>
                <a:t> audit </a:t>
              </a:r>
              <a:r>
                <a:rPr lang="en-US" sz="1400" b="0" dirty="0" err="1">
                  <a:latin typeface="Times New Roman" pitchFamily="18" charset="0"/>
                </a:rPr>
                <a:t>setelah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mempertimbangkan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tujuan</a:t>
              </a:r>
              <a:r>
                <a:rPr lang="en-US" sz="1400" b="0" dirty="0">
                  <a:latin typeface="Times New Roman" pitchFamily="18" charset="0"/>
                </a:rPr>
                <a:t> audit </a:t>
              </a:r>
              <a:r>
                <a:rPr lang="en-US" sz="1400" b="0" dirty="0" err="1">
                  <a:latin typeface="Times New Roman" pitchFamily="18" charset="0"/>
                </a:rPr>
                <a:t>dan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seluruh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temuan</a:t>
              </a:r>
              <a:r>
                <a:rPr lang="en-US" sz="1400" b="0" dirty="0">
                  <a:latin typeface="Times New Roman" pitchFamily="18" charset="0"/>
                </a:rPr>
                <a:t> audit</a:t>
              </a:r>
            </a:p>
          </p:txBody>
        </p:sp>
        <p:sp>
          <p:nvSpPr>
            <p:cNvPr id="35851" name="Text Box 7"/>
            <p:cNvSpPr txBox="1">
              <a:spLocks noChangeArrowheads="1"/>
            </p:cNvSpPr>
            <p:nvPr/>
          </p:nvSpPr>
          <p:spPr bwMode="auto">
            <a:xfrm>
              <a:off x="2507" y="2522"/>
              <a:ext cx="1393" cy="559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 dirty="0">
                  <a:latin typeface="Times New Roman" pitchFamily="18" charset="0"/>
                </a:rPr>
                <a:t>Tim Audit 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 dirty="0" err="1">
                  <a:latin typeface="Times New Roman" pitchFamily="18" charset="0"/>
                </a:rPr>
                <a:t>Satu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atau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lebih</a:t>
              </a:r>
              <a:r>
                <a:rPr lang="en-US" sz="1400" b="0" dirty="0">
                  <a:latin typeface="Times New Roman" pitchFamily="18" charset="0"/>
                </a:rPr>
                <a:t> auditor yang </a:t>
              </a:r>
              <a:r>
                <a:rPr lang="en-US" sz="1400" b="0" dirty="0" err="1">
                  <a:latin typeface="Times New Roman" pitchFamily="18" charset="0"/>
                </a:rPr>
                <a:t>melakukan</a:t>
              </a:r>
              <a:r>
                <a:rPr lang="en-US" sz="1400" b="0" dirty="0">
                  <a:latin typeface="Times New Roman" pitchFamily="18" charset="0"/>
                </a:rPr>
                <a:t> audit</a:t>
              </a:r>
            </a:p>
          </p:txBody>
        </p:sp>
        <p:sp>
          <p:nvSpPr>
            <p:cNvPr id="35852" name="Text Box 8"/>
            <p:cNvSpPr txBox="1">
              <a:spLocks noChangeArrowheads="1"/>
            </p:cNvSpPr>
            <p:nvPr/>
          </p:nvSpPr>
          <p:spPr bwMode="auto">
            <a:xfrm>
              <a:off x="2519" y="3448"/>
              <a:ext cx="1392" cy="70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Auditor: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>
                  <a:latin typeface="Times New Roman" pitchFamily="18" charset="0"/>
                </a:rPr>
                <a:t>Orang yang memiliki kompetensi untuk melakukan audit</a:t>
              </a:r>
            </a:p>
          </p:txBody>
        </p:sp>
        <p:sp>
          <p:nvSpPr>
            <p:cNvPr id="35853" name="Text Box 9"/>
            <p:cNvSpPr txBox="1">
              <a:spLocks noChangeArrowheads="1"/>
            </p:cNvSpPr>
            <p:nvPr/>
          </p:nvSpPr>
          <p:spPr bwMode="auto">
            <a:xfrm>
              <a:off x="815" y="3314"/>
              <a:ext cx="1393" cy="84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 dirty="0">
                  <a:latin typeface="Times New Roman" pitchFamily="18" charset="0"/>
                </a:rPr>
                <a:t>Technical Expert: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 dirty="0" err="1">
                  <a:latin typeface="Times New Roman" pitchFamily="18" charset="0"/>
                </a:rPr>
                <a:t>Orang</a:t>
              </a:r>
              <a:r>
                <a:rPr lang="en-US" sz="1400" b="0" dirty="0">
                  <a:latin typeface="Times New Roman" pitchFamily="18" charset="0"/>
                </a:rPr>
                <a:t> yang </a:t>
              </a:r>
              <a:r>
                <a:rPr lang="en-US" sz="1400" b="0" dirty="0" err="1">
                  <a:latin typeface="Times New Roman" pitchFamily="18" charset="0"/>
                </a:rPr>
                <a:t>memiliki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pengetahuan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atau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keahlian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khusus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terhadap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subyek</a:t>
              </a:r>
              <a:r>
                <a:rPr lang="en-US" sz="1400" b="0" dirty="0">
                  <a:latin typeface="Times New Roman" pitchFamily="18" charset="0"/>
                </a:rPr>
                <a:t> yang </a:t>
              </a:r>
              <a:r>
                <a:rPr lang="en-US" sz="1400" b="0" dirty="0" err="1">
                  <a:latin typeface="Times New Roman" pitchFamily="18" charset="0"/>
                </a:rPr>
                <a:t>diaudit</a:t>
              </a:r>
              <a:endParaRPr lang="en-US" sz="1400" b="0" dirty="0">
                <a:latin typeface="Times New Roman" pitchFamily="18" charset="0"/>
              </a:endParaRPr>
            </a:p>
          </p:txBody>
        </p:sp>
        <p:sp>
          <p:nvSpPr>
            <p:cNvPr id="35854" name="Text Box 10"/>
            <p:cNvSpPr txBox="1">
              <a:spLocks noChangeArrowheads="1"/>
            </p:cNvSpPr>
            <p:nvPr/>
          </p:nvSpPr>
          <p:spPr bwMode="auto">
            <a:xfrm>
              <a:off x="815" y="2323"/>
              <a:ext cx="1393" cy="84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Kriteria Audit 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>
                  <a:latin typeface="Times New Roman" pitchFamily="18" charset="0"/>
                </a:rPr>
                <a:t>Seperangkat kebijakan, prosedur atau persyaratan yang digunakan sebagai acuan audit</a:t>
              </a:r>
            </a:p>
          </p:txBody>
        </p:sp>
        <p:sp>
          <p:nvSpPr>
            <p:cNvPr id="35855" name="Text Box 11"/>
            <p:cNvSpPr txBox="1">
              <a:spLocks noChangeArrowheads="1"/>
            </p:cNvSpPr>
            <p:nvPr/>
          </p:nvSpPr>
          <p:spPr bwMode="auto">
            <a:xfrm>
              <a:off x="815" y="192"/>
              <a:ext cx="1393" cy="559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 dirty="0" err="1">
                  <a:latin typeface="Times New Roman" pitchFamily="18" charset="0"/>
                </a:rPr>
                <a:t>Klien</a:t>
              </a:r>
              <a:r>
                <a:rPr lang="en-US" sz="1400" dirty="0">
                  <a:latin typeface="Times New Roman" pitchFamily="18" charset="0"/>
                </a:rPr>
                <a:t> Audit 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 dirty="0" err="1">
                  <a:latin typeface="Times New Roman" pitchFamily="18" charset="0"/>
                </a:rPr>
                <a:t>Organisasi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atau</a:t>
              </a:r>
              <a:r>
                <a:rPr lang="en-US" sz="1400" b="0" dirty="0">
                  <a:latin typeface="Times New Roman" pitchFamily="18" charset="0"/>
                </a:rPr>
                <a:t> orang yang </a:t>
              </a:r>
              <a:r>
                <a:rPr lang="en-US" sz="1400" b="0" dirty="0" err="1">
                  <a:latin typeface="Times New Roman" pitchFamily="18" charset="0"/>
                </a:rPr>
                <a:t>meminta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pelaksanaan</a:t>
              </a:r>
              <a:r>
                <a:rPr lang="en-US" sz="1400" b="0" dirty="0">
                  <a:latin typeface="Times New Roman" pitchFamily="18" charset="0"/>
                </a:rPr>
                <a:t> audit</a:t>
              </a:r>
            </a:p>
          </p:txBody>
        </p:sp>
        <p:sp>
          <p:nvSpPr>
            <p:cNvPr id="35856" name="Text Box 12"/>
            <p:cNvSpPr txBox="1">
              <a:spLocks noChangeArrowheads="1"/>
            </p:cNvSpPr>
            <p:nvPr/>
          </p:nvSpPr>
          <p:spPr bwMode="auto">
            <a:xfrm>
              <a:off x="2399" y="59"/>
              <a:ext cx="1632" cy="84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 dirty="0">
                  <a:latin typeface="Times New Roman" pitchFamily="18" charset="0"/>
                </a:rPr>
                <a:t>Program Audit 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 dirty="0" err="1">
                  <a:latin typeface="Times New Roman" pitchFamily="18" charset="0"/>
                </a:rPr>
                <a:t>Sekumpulan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rencana</a:t>
              </a:r>
              <a:r>
                <a:rPr lang="en-US" sz="1400" b="0" dirty="0">
                  <a:latin typeface="Times New Roman" pitchFamily="18" charset="0"/>
                </a:rPr>
                <a:t> audit yang </a:t>
              </a:r>
              <a:r>
                <a:rPr lang="en-US" sz="1400" b="0" dirty="0" err="1">
                  <a:latin typeface="Times New Roman" pitchFamily="18" charset="0"/>
                </a:rPr>
                <a:t>direncanakan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dalam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waktu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tertentu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dan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diarahkan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untuk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maksud</a:t>
              </a:r>
              <a:r>
                <a:rPr lang="en-US" sz="1400" b="0" dirty="0">
                  <a:latin typeface="Times New Roman" pitchFamily="18" charset="0"/>
                </a:rPr>
                <a:t> </a:t>
              </a:r>
              <a:r>
                <a:rPr lang="en-US" sz="1400" b="0" dirty="0" err="1">
                  <a:latin typeface="Times New Roman" pitchFamily="18" charset="0"/>
                </a:rPr>
                <a:t>tertentu</a:t>
              </a:r>
              <a:endParaRPr lang="en-US" sz="1400" b="0" dirty="0">
                <a:latin typeface="Times New Roman" pitchFamily="18" charset="0"/>
              </a:endParaRPr>
            </a:p>
          </p:txBody>
        </p:sp>
        <p:sp>
          <p:nvSpPr>
            <p:cNvPr id="35857" name="Text Box 13"/>
            <p:cNvSpPr txBox="1">
              <a:spLocks noChangeArrowheads="1"/>
            </p:cNvSpPr>
            <p:nvPr/>
          </p:nvSpPr>
          <p:spPr bwMode="auto">
            <a:xfrm>
              <a:off x="4441" y="240"/>
              <a:ext cx="1391" cy="559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87275" tIns="43637" rIns="87275" bIns="43637">
              <a:spAutoFit/>
            </a:bodyPr>
            <a:lstStyle/>
            <a:p>
              <a:pPr algn="ctr" defTabSz="873125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Auditee:</a:t>
              </a:r>
            </a:p>
            <a:p>
              <a:pPr algn="ctr" defTabSz="873125">
                <a:spcBef>
                  <a:spcPct val="50000"/>
                </a:spcBef>
              </a:pPr>
              <a:r>
                <a:rPr lang="en-US" sz="1400" b="0">
                  <a:latin typeface="Times New Roman" pitchFamily="18" charset="0"/>
                </a:rPr>
                <a:t>Organisasi atau orang yang diaudit</a:t>
              </a:r>
            </a:p>
          </p:txBody>
        </p:sp>
        <p:sp>
          <p:nvSpPr>
            <p:cNvPr id="35858" name="Line 14"/>
            <p:cNvSpPr>
              <a:spLocks noChangeShapeType="1"/>
            </p:cNvSpPr>
            <p:nvPr/>
          </p:nvSpPr>
          <p:spPr bwMode="auto">
            <a:xfrm flipH="1" flipV="1">
              <a:off x="1921" y="720"/>
              <a:ext cx="575" cy="576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 type="triangle" w="med" len="med"/>
              <a:tailEnd/>
            </a:ln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35859" name="Line 15"/>
            <p:cNvSpPr>
              <a:spLocks noChangeShapeType="1"/>
            </p:cNvSpPr>
            <p:nvPr/>
          </p:nvSpPr>
          <p:spPr bwMode="auto">
            <a:xfrm flipH="1" flipV="1">
              <a:off x="3163" y="904"/>
              <a:ext cx="0" cy="28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triangle" w="med" len="med"/>
              <a:tailEnd type="none" w="sm" len="sm"/>
            </a:ln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35860" name="Line 16"/>
            <p:cNvSpPr>
              <a:spLocks noChangeShapeType="1"/>
            </p:cNvSpPr>
            <p:nvPr/>
          </p:nvSpPr>
          <p:spPr bwMode="auto">
            <a:xfrm flipH="1" flipV="1">
              <a:off x="4162" y="1776"/>
              <a:ext cx="336" cy="0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 type="triangle" w="med" len="med"/>
              <a:tailEnd type="none" w="sm" len="sm"/>
            </a:ln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35861" name="Line 17"/>
            <p:cNvSpPr>
              <a:spLocks noChangeShapeType="1"/>
            </p:cNvSpPr>
            <p:nvPr/>
          </p:nvSpPr>
          <p:spPr bwMode="auto">
            <a:xfrm flipV="1">
              <a:off x="3936" y="720"/>
              <a:ext cx="576" cy="576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 type="triangle" w="med" len="med"/>
              <a:tailEnd/>
            </a:ln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35862" name="Line 18"/>
            <p:cNvSpPr>
              <a:spLocks noChangeShapeType="1"/>
            </p:cNvSpPr>
            <p:nvPr/>
          </p:nvSpPr>
          <p:spPr bwMode="auto">
            <a:xfrm flipH="1" flipV="1">
              <a:off x="3182" y="2256"/>
              <a:ext cx="0" cy="28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35863" name="Line 19"/>
            <p:cNvSpPr>
              <a:spLocks noChangeShapeType="1"/>
            </p:cNvSpPr>
            <p:nvPr/>
          </p:nvSpPr>
          <p:spPr bwMode="auto">
            <a:xfrm flipH="1" flipV="1">
              <a:off x="3164" y="3101"/>
              <a:ext cx="4" cy="355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 type="none" w="sm" len="sm"/>
              <a:tailEnd type="triangle" w="med" len="med"/>
            </a:ln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35864" name="Line 20"/>
            <p:cNvSpPr>
              <a:spLocks noChangeShapeType="1"/>
            </p:cNvSpPr>
            <p:nvPr/>
          </p:nvSpPr>
          <p:spPr bwMode="auto">
            <a:xfrm flipH="1" flipV="1">
              <a:off x="5264" y="1929"/>
              <a:ext cx="0" cy="288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 type="triangle" w="med" len="med"/>
              <a:tailEnd type="none" w="sm" len="sm"/>
            </a:ln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35865" name="Line 21"/>
            <p:cNvSpPr>
              <a:spLocks noChangeShapeType="1"/>
            </p:cNvSpPr>
            <p:nvPr/>
          </p:nvSpPr>
          <p:spPr bwMode="auto">
            <a:xfrm flipH="1" flipV="1">
              <a:off x="5232" y="3024"/>
              <a:ext cx="0" cy="288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 type="triangle" w="med" len="med"/>
              <a:tailEnd type="none" w="sm" len="sm"/>
            </a:ln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35866" name="Line 22"/>
            <p:cNvSpPr>
              <a:spLocks noChangeShapeType="1"/>
            </p:cNvSpPr>
            <p:nvPr/>
          </p:nvSpPr>
          <p:spPr bwMode="auto">
            <a:xfrm flipH="1" flipV="1">
              <a:off x="2159" y="3744"/>
              <a:ext cx="33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stealth" w="sm" len="sm"/>
              <a:tailEnd type="stealth" w="sm" len="sm"/>
            </a:ln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35867" name="Line 23"/>
            <p:cNvSpPr>
              <a:spLocks noChangeShapeType="1"/>
            </p:cNvSpPr>
            <p:nvPr/>
          </p:nvSpPr>
          <p:spPr bwMode="auto">
            <a:xfrm flipV="1">
              <a:off x="2112" y="2976"/>
              <a:ext cx="504" cy="432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 type="none" w="sm" len="sm"/>
              <a:tailEnd type="triangle" w="med" len="med"/>
            </a:ln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35868" name="Line 24"/>
            <p:cNvSpPr>
              <a:spLocks noChangeShapeType="1"/>
            </p:cNvSpPr>
            <p:nvPr/>
          </p:nvSpPr>
          <p:spPr bwMode="auto">
            <a:xfrm flipV="1">
              <a:off x="1584" y="1842"/>
              <a:ext cx="582" cy="462"/>
            </a:xfrm>
            <a:prstGeom prst="line">
              <a:avLst/>
            </a:prstGeom>
            <a:noFill/>
            <a:ln w="57150" cap="sq">
              <a:solidFill>
                <a:srgbClr val="CC3300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en-US" sz="2000"/>
            </a:p>
          </p:txBody>
        </p:sp>
        <p:grpSp>
          <p:nvGrpSpPr>
            <p:cNvPr id="3" name="Group 25"/>
            <p:cNvGrpSpPr>
              <a:grpSpLocks/>
            </p:cNvGrpSpPr>
            <p:nvPr/>
          </p:nvGrpSpPr>
          <p:grpSpPr bwMode="auto">
            <a:xfrm>
              <a:off x="832" y="1008"/>
              <a:ext cx="1089" cy="907"/>
              <a:chOff x="806" y="935"/>
              <a:chExt cx="1088" cy="907"/>
            </a:xfrm>
          </p:grpSpPr>
          <p:pic>
            <p:nvPicPr>
              <p:cNvPr id="35870" name="Picture 26" descr="working5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06" y="935"/>
                <a:ext cx="1088" cy="885"/>
              </a:xfrm>
              <a:prstGeom prst="rect">
                <a:avLst/>
              </a:prstGeom>
              <a:solidFill>
                <a:srgbClr val="0033CC"/>
              </a:solidFill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5871" name="Rectangle 27"/>
              <p:cNvSpPr>
                <a:spLocks noChangeArrowheads="1"/>
              </p:cNvSpPr>
              <p:nvPr/>
            </p:nvSpPr>
            <p:spPr bwMode="auto">
              <a:xfrm>
                <a:off x="806" y="1706"/>
                <a:ext cx="1088" cy="136"/>
              </a:xfrm>
              <a:prstGeom prst="rect">
                <a:avLst/>
              </a:prstGeom>
              <a:solidFill>
                <a:srgbClr val="FFFFFF"/>
              </a:solidFill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id-ID" sz="2000"/>
              </a:p>
            </p:txBody>
          </p:sp>
        </p:grpSp>
      </p:grpSp>
      <p:sp>
        <p:nvSpPr>
          <p:cNvPr id="33" name="Rectangle 32"/>
          <p:cNvSpPr/>
          <p:nvPr/>
        </p:nvSpPr>
        <p:spPr>
          <a:xfrm>
            <a:off x="0" y="0"/>
            <a:ext cx="1023910" cy="6858000"/>
          </a:xfrm>
          <a:prstGeom prst="rect">
            <a:avLst/>
          </a:prstGeom>
          <a:solidFill>
            <a:srgbClr val="66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000" dirty="0">
                <a:latin typeface="Impact" panose="020B0806030902050204" pitchFamily="34" charset="0"/>
              </a:rPr>
              <a:t>KONSEP AUDIT ISO 19011:201</a:t>
            </a:r>
            <a:r>
              <a:rPr lang="id-ID" sz="4000" dirty="0">
                <a:latin typeface="Impact" panose="020B0806030902050204" pitchFamily="34" charset="0"/>
              </a:rPr>
              <a:t>8</a:t>
            </a:r>
            <a:endParaRPr lang="en-US" sz="4000" dirty="0">
              <a:latin typeface="Impact" panose="020B080603090205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9D87C-A8D8-497B-A734-2B4EAEF61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F280D57-6729-4F70-98DC-4BE51EAD4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8974" y="6366767"/>
            <a:ext cx="5391583" cy="365125"/>
          </a:xfrm>
        </p:spPr>
        <p:txBody>
          <a:bodyPr/>
          <a:lstStyle/>
          <a:p>
            <a:r>
              <a:rPr lang="en-US"/>
              <a:t>Audit ISO IEC 17025:2017. 1/Rev 01 ©Copyright. Sentral Sistem Agustus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0345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86B7779-744F-477C-853F-516D663BF188}" type="slidenum">
              <a:rPr lang="id-ID" smtClean="0"/>
              <a:pPr>
                <a:defRPr/>
              </a:pPr>
              <a:t>24</a:t>
            </a:fld>
            <a:endParaRPr lang="id-ID"/>
          </a:p>
        </p:txBody>
      </p:sp>
      <p:sp>
        <p:nvSpPr>
          <p:cNvPr id="2" name="Rectangle 1"/>
          <p:cNvSpPr/>
          <p:nvPr/>
        </p:nvSpPr>
        <p:spPr>
          <a:xfrm>
            <a:off x="1833620" y="-36242"/>
            <a:ext cx="772173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kern="10" spc="720" dirty="0">
                <a:ln w="9525">
                  <a:noFill/>
                  <a:round/>
                  <a:headEnd/>
                  <a:tailEnd/>
                </a:ln>
                <a:latin typeface="Impact" panose="020B0806030902050204" pitchFamily="34" charset="0"/>
              </a:rPr>
              <a:t>ISO 19011-2018</a:t>
            </a:r>
          </a:p>
          <a:p>
            <a:pPr algn="ctr"/>
            <a:r>
              <a:rPr lang="en-US" sz="2200" kern="10" spc="720" dirty="0" err="1">
                <a:ln w="9525">
                  <a:noFill/>
                  <a:round/>
                  <a:headEnd/>
                  <a:tailEnd/>
                </a:ln>
                <a:latin typeface="Impact" panose="020B0806030902050204" pitchFamily="34" charset="0"/>
              </a:rPr>
              <a:t>Pasal</a:t>
            </a:r>
            <a:r>
              <a:rPr lang="en-US" sz="2200" kern="10" spc="720" dirty="0">
                <a:ln w="9525">
                  <a:noFill/>
                  <a:round/>
                  <a:headEnd/>
                  <a:tailEnd/>
                </a:ln>
                <a:latin typeface="Impact" panose="020B0806030902050204" pitchFamily="34" charset="0"/>
              </a:rPr>
              <a:t> 4 : </a:t>
            </a:r>
            <a:r>
              <a:rPr lang="en-US" sz="2200" kern="10" spc="720" dirty="0" err="1">
                <a:ln w="9525">
                  <a:noFill/>
                  <a:round/>
                  <a:headEnd/>
                  <a:tailEnd/>
                </a:ln>
                <a:latin typeface="Impact" panose="020B0806030902050204" pitchFamily="34" charset="0"/>
              </a:rPr>
              <a:t>Prinsip-Prinsip</a:t>
            </a:r>
            <a:r>
              <a:rPr lang="en-US" sz="2200" kern="10" spc="720" dirty="0">
                <a:ln w="9525">
                  <a:noFill/>
                  <a:round/>
                  <a:headEnd/>
                  <a:tailEnd/>
                </a:ln>
                <a:latin typeface="Impact" panose="020B0806030902050204" pitchFamily="34" charset="0"/>
              </a:rPr>
              <a:t> Audit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8920" r="-1"/>
          <a:stretch/>
        </p:blipFill>
        <p:spPr>
          <a:xfrm>
            <a:off x="44246" y="-36242"/>
            <a:ext cx="3252570" cy="6584277"/>
          </a:xfrm>
          <a:prstGeom prst="rect">
            <a:avLst/>
          </a:prstGeom>
        </p:spPr>
      </p:pic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2199815" y="839008"/>
            <a:ext cx="7721737" cy="587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 sz="1600" b="1" u="sng" dirty="0">
                <a:latin typeface="Calibri" panose="020F0502020204030204" pitchFamily="34" charset="0"/>
              </a:rPr>
              <a:t>a. </a:t>
            </a:r>
            <a:r>
              <a:rPr lang="en-US" sz="1600" b="1" u="sng" dirty="0" err="1">
                <a:latin typeface="Calibri" panose="020F0502020204030204" pitchFamily="34" charset="0"/>
              </a:rPr>
              <a:t>Memegang</a:t>
            </a:r>
            <a:r>
              <a:rPr lang="en-US" sz="1600" b="1" u="sng" dirty="0">
                <a:latin typeface="Calibri" panose="020F0502020204030204" pitchFamily="34" charset="0"/>
              </a:rPr>
              <a:t> </a:t>
            </a:r>
            <a:r>
              <a:rPr lang="en-US" sz="1600" b="1" u="sng" dirty="0" err="1">
                <a:latin typeface="Calibri" panose="020F0502020204030204" pitchFamily="34" charset="0"/>
              </a:rPr>
              <a:t>Etika</a:t>
            </a:r>
            <a:r>
              <a:rPr lang="en-US" sz="1600" b="1" u="sng" dirty="0">
                <a:latin typeface="Calibri" panose="020F0502020204030204" pitchFamily="34" charset="0"/>
              </a:rPr>
              <a:t> :</a:t>
            </a:r>
          </a:p>
          <a:p>
            <a:pPr marL="342900" indent="-342900">
              <a:spcBef>
                <a:spcPct val="50000"/>
              </a:spcBef>
            </a:pPr>
            <a:r>
              <a:rPr lang="en-US" sz="1600" b="1" i="1" dirty="0">
                <a:latin typeface="Calibri" panose="020F0502020204030204" pitchFamily="34" charset="0"/>
              </a:rPr>
              <a:t>	</a:t>
            </a:r>
            <a:r>
              <a:rPr lang="en-US" sz="1600" b="1" i="1" dirty="0" err="1">
                <a:latin typeface="Calibri" panose="020F0502020204030204" pitchFamily="34" charset="0"/>
              </a:rPr>
              <a:t>Dasar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profesionalisme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antara</a:t>
            </a:r>
            <a:r>
              <a:rPr lang="en-US" sz="1600" b="1" i="1" dirty="0">
                <a:latin typeface="Calibri" panose="020F0502020204030204" pitchFamily="34" charset="0"/>
              </a:rPr>
              <a:t> lain </a:t>
            </a:r>
            <a:r>
              <a:rPr lang="en-US" sz="1600" b="1" i="1" dirty="0" err="1">
                <a:latin typeface="Calibri" panose="020F0502020204030204" pitchFamily="34" charset="0"/>
              </a:rPr>
              <a:t>Kepercayaan</a:t>
            </a:r>
            <a:r>
              <a:rPr lang="en-US" sz="1600" b="1" i="1" dirty="0">
                <a:latin typeface="Calibri" panose="020F0502020204030204" pitchFamily="34" charset="0"/>
              </a:rPr>
              <a:t>, </a:t>
            </a:r>
            <a:r>
              <a:rPr lang="en-US" sz="1600" b="1" i="1" dirty="0" err="1">
                <a:latin typeface="Calibri" panose="020F0502020204030204" pitchFamily="34" charset="0"/>
              </a:rPr>
              <a:t>Integritas</a:t>
            </a:r>
            <a:r>
              <a:rPr lang="en-US" sz="1600" b="1" i="1" dirty="0">
                <a:latin typeface="Calibri" panose="020F0502020204030204" pitchFamily="34" charset="0"/>
              </a:rPr>
              <a:t>, </a:t>
            </a:r>
            <a:r>
              <a:rPr lang="en-US" sz="1600" b="1" i="1" dirty="0" err="1">
                <a:latin typeface="Calibri" panose="020F0502020204030204" pitchFamily="34" charset="0"/>
              </a:rPr>
              <a:t>Memegang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Kerahasiaan</a:t>
            </a:r>
            <a:r>
              <a:rPr lang="en-US" sz="1600" b="1" i="1" dirty="0">
                <a:latin typeface="Calibri" panose="020F0502020204030204" pitchFamily="34" charset="0"/>
              </a:rPr>
              <a:t>, </a:t>
            </a:r>
            <a:r>
              <a:rPr lang="en-US" sz="1600" b="1" i="1" dirty="0" err="1">
                <a:latin typeface="Calibri" panose="020F0502020204030204" pitchFamily="34" charset="0"/>
              </a:rPr>
              <a:t>Kebijaksanaan</a:t>
            </a:r>
            <a:endParaRPr lang="en-US" sz="1600" b="1" i="1" dirty="0">
              <a:latin typeface="Calibri" panose="020F0502020204030204" pitchFamily="34" charset="0"/>
            </a:endParaRPr>
          </a:p>
          <a:p>
            <a:pPr marL="342900" indent="-342900">
              <a:spcBef>
                <a:spcPct val="50000"/>
              </a:spcBef>
            </a:pPr>
            <a:r>
              <a:rPr lang="en-US" sz="1600" b="1" u="sng" dirty="0">
                <a:latin typeface="Calibri" panose="020F0502020204030204" pitchFamily="34" charset="0"/>
              </a:rPr>
              <a:t>b. </a:t>
            </a:r>
            <a:r>
              <a:rPr lang="en-US" sz="1600" b="1" u="sng" dirty="0" err="1">
                <a:latin typeface="Calibri" panose="020F0502020204030204" pitchFamily="34" charset="0"/>
              </a:rPr>
              <a:t>Kejujuran</a:t>
            </a:r>
            <a:r>
              <a:rPr lang="en-US" sz="1600" b="1" u="sng" dirty="0">
                <a:latin typeface="Calibri" panose="020F0502020204030204" pitchFamily="34" charset="0"/>
              </a:rPr>
              <a:t> </a:t>
            </a:r>
            <a:r>
              <a:rPr lang="en-US" sz="1600" b="1" u="sng" dirty="0" err="1">
                <a:latin typeface="Calibri" panose="020F0502020204030204" pitchFamily="34" charset="0"/>
              </a:rPr>
              <a:t>dalam</a:t>
            </a:r>
            <a:r>
              <a:rPr lang="en-US" sz="1600" b="1" u="sng" dirty="0">
                <a:latin typeface="Calibri" panose="020F0502020204030204" pitchFamily="34" charset="0"/>
              </a:rPr>
              <a:t> </a:t>
            </a:r>
            <a:r>
              <a:rPr lang="en-US" sz="1600" b="1" u="sng" dirty="0" err="1">
                <a:latin typeface="Calibri" panose="020F0502020204030204" pitchFamily="34" charset="0"/>
              </a:rPr>
              <a:t>Penyampaian</a:t>
            </a:r>
            <a:r>
              <a:rPr lang="en-US" sz="1600" b="1" u="sng" dirty="0">
                <a:latin typeface="Calibri" panose="020F0502020204030204" pitchFamily="34" charset="0"/>
              </a:rPr>
              <a:t> :</a:t>
            </a:r>
          </a:p>
          <a:p>
            <a:pPr marL="342900" indent="-342900">
              <a:spcBef>
                <a:spcPct val="50000"/>
              </a:spcBef>
            </a:pPr>
            <a:r>
              <a:rPr lang="en-US" sz="1600" b="1" i="1" dirty="0">
                <a:latin typeface="Calibri" panose="020F0502020204030204" pitchFamily="34" charset="0"/>
              </a:rPr>
              <a:t>	</a:t>
            </a:r>
            <a:r>
              <a:rPr lang="en-US" sz="1600" b="1" i="1" dirty="0" err="1">
                <a:latin typeface="Calibri" panose="020F0502020204030204" pitchFamily="34" charset="0"/>
              </a:rPr>
              <a:t>Kewajiban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untuk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melaporkan</a:t>
            </a:r>
            <a:r>
              <a:rPr lang="en-US" sz="1600" b="1" i="1" dirty="0">
                <a:latin typeface="Calibri" panose="020F0502020204030204" pitchFamily="34" charset="0"/>
              </a:rPr>
              <a:t> yang </a:t>
            </a:r>
            <a:r>
              <a:rPr lang="en-US" sz="1600" b="1" i="1" dirty="0" err="1">
                <a:latin typeface="Calibri" panose="020F0502020204030204" pitchFamily="34" charset="0"/>
              </a:rPr>
              <a:t>sebenarnya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dan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tepat</a:t>
            </a:r>
            <a:endParaRPr lang="en-US" sz="1600" b="1" i="1" dirty="0">
              <a:latin typeface="Calibri" panose="020F0502020204030204" pitchFamily="34" charset="0"/>
            </a:endParaRPr>
          </a:p>
          <a:p>
            <a:pPr marL="342900" indent="-342900">
              <a:spcBef>
                <a:spcPct val="50000"/>
              </a:spcBef>
            </a:pPr>
            <a:r>
              <a:rPr lang="en-US" sz="1600" b="1" u="sng" dirty="0">
                <a:latin typeface="Calibri" panose="020F0502020204030204" pitchFamily="34" charset="0"/>
              </a:rPr>
              <a:t>c. </a:t>
            </a:r>
            <a:r>
              <a:rPr lang="en-US" sz="1600" b="1" u="sng" dirty="0" err="1">
                <a:latin typeface="Calibri" panose="020F0502020204030204" pitchFamily="34" charset="0"/>
              </a:rPr>
              <a:t>Rahasia</a:t>
            </a:r>
            <a:r>
              <a:rPr lang="en-US" sz="1600" b="1" u="sng" dirty="0">
                <a:latin typeface="Calibri" panose="020F0502020204030204" pitchFamily="34" charset="0"/>
              </a:rPr>
              <a:t> :</a:t>
            </a:r>
          </a:p>
          <a:p>
            <a:pPr marL="342900" indent="-342900">
              <a:spcBef>
                <a:spcPct val="50000"/>
              </a:spcBef>
            </a:pPr>
            <a:r>
              <a:rPr lang="en-US" sz="1600" b="1" i="1" dirty="0">
                <a:latin typeface="Calibri" panose="020F0502020204030204" pitchFamily="34" charset="0"/>
              </a:rPr>
              <a:t>	</a:t>
            </a:r>
            <a:r>
              <a:rPr lang="id-ID" sz="1600" b="1" i="1" dirty="0">
                <a:latin typeface="Calibri" panose="020F0502020204030204" pitchFamily="34" charset="0"/>
              </a:rPr>
              <a:t>M</a:t>
            </a:r>
            <a:r>
              <a:rPr lang="en-US" sz="1600" b="1" i="1" dirty="0" err="1">
                <a:latin typeface="Calibri" panose="020F0502020204030204" pitchFamily="34" charset="0"/>
              </a:rPr>
              <a:t>enjaga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kerah</a:t>
            </a:r>
            <a:r>
              <a:rPr lang="id-ID" sz="1600" b="1" i="1" dirty="0">
                <a:latin typeface="Calibri" panose="020F0502020204030204" pitchFamily="34" charset="0"/>
              </a:rPr>
              <a:t>a</a:t>
            </a:r>
            <a:r>
              <a:rPr lang="en-US" sz="1600" b="1" i="1" dirty="0" err="1">
                <a:latin typeface="Calibri" panose="020F0502020204030204" pitchFamily="34" charset="0"/>
              </a:rPr>
              <a:t>sia</a:t>
            </a:r>
            <a:r>
              <a:rPr lang="id-ID" sz="1600" b="1" i="1" dirty="0">
                <a:latin typeface="Calibri" panose="020F0502020204030204" pitchFamily="34" charset="0"/>
              </a:rPr>
              <a:t>a</a:t>
            </a:r>
            <a:r>
              <a:rPr lang="en-US" sz="1600" b="1" i="1" dirty="0">
                <a:latin typeface="Calibri" panose="020F0502020204030204" pitchFamily="34" charset="0"/>
              </a:rPr>
              <a:t>n </a:t>
            </a:r>
            <a:r>
              <a:rPr lang="en-US" sz="1600" b="1" i="1" dirty="0" err="1">
                <a:latin typeface="Calibri" panose="020F0502020204030204" pitchFamily="34" charset="0"/>
              </a:rPr>
              <a:t>informasi</a:t>
            </a:r>
            <a:endParaRPr lang="en-US" sz="1600" b="1" dirty="0">
              <a:latin typeface="Calibri" panose="020F0502020204030204" pitchFamily="34" charset="0"/>
            </a:endParaRPr>
          </a:p>
          <a:p>
            <a:pPr marL="342900" indent="-342900">
              <a:spcBef>
                <a:spcPct val="50000"/>
              </a:spcBef>
            </a:pPr>
            <a:r>
              <a:rPr lang="en-US" sz="1600" b="1" u="sng" dirty="0">
                <a:latin typeface="Calibri" panose="020F0502020204030204" pitchFamily="34" charset="0"/>
              </a:rPr>
              <a:t>d. </a:t>
            </a:r>
            <a:r>
              <a:rPr lang="en-US" sz="1600" b="1" u="sng" dirty="0" err="1">
                <a:latin typeface="Calibri" panose="020F0502020204030204" pitchFamily="34" charset="0"/>
              </a:rPr>
              <a:t>Memegang</a:t>
            </a:r>
            <a:r>
              <a:rPr lang="en-US" sz="1600" b="1" u="sng" dirty="0">
                <a:latin typeface="Calibri" panose="020F0502020204030204" pitchFamily="34" charset="0"/>
              </a:rPr>
              <a:t> </a:t>
            </a:r>
            <a:r>
              <a:rPr lang="en-US" sz="1600" b="1" u="sng" dirty="0" err="1">
                <a:latin typeface="Calibri" panose="020F0502020204030204" pitchFamily="34" charset="0"/>
              </a:rPr>
              <a:t>Nilai-nilai</a:t>
            </a:r>
            <a:r>
              <a:rPr lang="en-US" sz="1600" b="1" u="sng" dirty="0">
                <a:latin typeface="Calibri" panose="020F0502020204030204" pitchFamily="34" charset="0"/>
              </a:rPr>
              <a:t> </a:t>
            </a:r>
            <a:r>
              <a:rPr lang="en-US" sz="1600" b="1" u="sng" dirty="0" err="1">
                <a:latin typeface="Calibri" panose="020F0502020204030204" pitchFamily="34" charset="0"/>
              </a:rPr>
              <a:t>Profesionalisme</a:t>
            </a:r>
            <a:r>
              <a:rPr lang="en-US" sz="1600" b="1" u="sng" dirty="0">
                <a:latin typeface="Calibri" panose="020F0502020204030204" pitchFamily="34" charset="0"/>
              </a:rPr>
              <a:t> : </a:t>
            </a:r>
          </a:p>
          <a:p>
            <a:pPr marL="342900" indent="-342900">
              <a:spcBef>
                <a:spcPct val="50000"/>
              </a:spcBef>
            </a:pPr>
            <a:r>
              <a:rPr lang="en-US" sz="1600" b="1" i="1" dirty="0">
                <a:latin typeface="Calibri" panose="020F0502020204030204" pitchFamily="34" charset="0"/>
              </a:rPr>
              <a:t>	</a:t>
            </a:r>
            <a:r>
              <a:rPr lang="en-US" sz="1600" b="1" i="1" dirty="0" err="1">
                <a:latin typeface="Calibri" panose="020F0502020204030204" pitchFamily="34" charset="0"/>
              </a:rPr>
              <a:t>Menerapkan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ketepatan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dalam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pengambilan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keputusan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pada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pelaksanaan</a:t>
            </a:r>
            <a:r>
              <a:rPr lang="en-US" sz="1600" b="1" i="1" dirty="0">
                <a:latin typeface="Calibri" panose="020F0502020204030204" pitchFamily="34" charset="0"/>
              </a:rPr>
              <a:t> audit</a:t>
            </a:r>
          </a:p>
          <a:p>
            <a:pPr marL="342900" indent="-342900">
              <a:spcBef>
                <a:spcPct val="50000"/>
              </a:spcBef>
            </a:pPr>
            <a:r>
              <a:rPr lang="en-US" sz="1600" b="1" u="sng" dirty="0">
                <a:latin typeface="Calibri" panose="020F0502020204030204" pitchFamily="34" charset="0"/>
              </a:rPr>
              <a:t>e. </a:t>
            </a:r>
            <a:r>
              <a:rPr lang="en-US" sz="1600" b="1" u="sng" dirty="0" err="1">
                <a:latin typeface="Calibri" panose="020F0502020204030204" pitchFamily="34" charset="0"/>
              </a:rPr>
              <a:t>Independen</a:t>
            </a:r>
            <a:r>
              <a:rPr lang="en-US" sz="1600" b="1" u="sng" dirty="0">
                <a:latin typeface="Calibri" panose="020F0502020204030204" pitchFamily="34" charset="0"/>
              </a:rPr>
              <a:t> :</a:t>
            </a:r>
            <a:r>
              <a:rPr lang="en-US" sz="1600" b="1" dirty="0">
                <a:latin typeface="Calibri" panose="020F0502020204030204" pitchFamily="34" charset="0"/>
              </a:rPr>
              <a:t> </a:t>
            </a:r>
          </a:p>
          <a:p>
            <a:pPr marL="342900" indent="-342900"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</a:rPr>
              <a:t>	</a:t>
            </a:r>
            <a:r>
              <a:rPr lang="en-US" sz="1600" b="1" i="1" dirty="0" err="1">
                <a:latin typeface="Calibri" panose="020F0502020204030204" pitchFamily="34" charset="0"/>
              </a:rPr>
              <a:t>Objektif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dan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terhindar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dari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konflik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kepentingan</a:t>
            </a:r>
            <a:endParaRPr lang="en-US" sz="1600" b="1" i="1" dirty="0">
              <a:latin typeface="Calibri" panose="020F0502020204030204" pitchFamily="34" charset="0"/>
            </a:endParaRPr>
          </a:p>
          <a:p>
            <a:pPr marL="342900" indent="-342900">
              <a:spcBef>
                <a:spcPct val="50000"/>
              </a:spcBef>
            </a:pPr>
            <a:r>
              <a:rPr lang="en-US" sz="1600" b="1" u="sng" dirty="0">
                <a:latin typeface="Calibri" panose="020F0502020204030204" pitchFamily="34" charset="0"/>
              </a:rPr>
              <a:t>f. </a:t>
            </a:r>
            <a:r>
              <a:rPr lang="en-US" sz="1600" b="1" u="sng" dirty="0" err="1">
                <a:latin typeface="Calibri" panose="020F0502020204030204" pitchFamily="34" charset="0"/>
              </a:rPr>
              <a:t>Bukti</a:t>
            </a:r>
            <a:r>
              <a:rPr lang="en-US" sz="1600" b="1" u="sng" dirty="0">
                <a:latin typeface="Calibri" panose="020F0502020204030204" pitchFamily="34" charset="0"/>
              </a:rPr>
              <a:t> </a:t>
            </a:r>
            <a:r>
              <a:rPr lang="en-US" sz="1600" b="1" u="sng" dirty="0" err="1">
                <a:latin typeface="Calibri" panose="020F0502020204030204" pitchFamily="34" charset="0"/>
              </a:rPr>
              <a:t>berdasarkan</a:t>
            </a:r>
            <a:r>
              <a:rPr lang="en-US" sz="1600" b="1" u="sng" dirty="0">
                <a:latin typeface="Calibri" panose="020F0502020204030204" pitchFamily="34" charset="0"/>
              </a:rPr>
              <a:t> </a:t>
            </a:r>
            <a:r>
              <a:rPr lang="en-US" sz="1600" b="1" u="sng" dirty="0" err="1">
                <a:latin typeface="Calibri" panose="020F0502020204030204" pitchFamily="34" charset="0"/>
              </a:rPr>
              <a:t>Fakta</a:t>
            </a:r>
            <a:r>
              <a:rPr lang="en-US" sz="1600" b="1" u="sng" dirty="0">
                <a:latin typeface="Calibri" panose="020F0502020204030204" pitchFamily="34" charset="0"/>
              </a:rPr>
              <a:t> : </a:t>
            </a:r>
          </a:p>
          <a:p>
            <a:pPr marL="342900" indent="-342900">
              <a:spcBef>
                <a:spcPct val="50000"/>
              </a:spcBef>
            </a:pPr>
            <a:r>
              <a:rPr lang="en-US" sz="1600" b="1" dirty="0">
                <a:latin typeface="Calibri" panose="020F0502020204030204" pitchFamily="34" charset="0"/>
              </a:rPr>
              <a:t>	</a:t>
            </a:r>
            <a:r>
              <a:rPr lang="en-US" sz="1600" b="1" i="1" dirty="0" err="1">
                <a:latin typeface="Calibri" panose="020F0502020204030204" pitchFamily="34" charset="0"/>
              </a:rPr>
              <a:t>Metoda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rasional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untuk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mencapai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kesimpulan</a:t>
            </a:r>
            <a:r>
              <a:rPr lang="en-US" sz="1600" b="1" i="1" dirty="0">
                <a:latin typeface="Calibri" panose="020F0502020204030204" pitchFamily="34" charset="0"/>
              </a:rPr>
              <a:t> audit yang </a:t>
            </a:r>
            <a:r>
              <a:rPr lang="en-US" sz="1600" b="1" i="1" dirty="0" err="1">
                <a:latin typeface="Calibri" panose="020F0502020204030204" pitchFamily="34" charset="0"/>
              </a:rPr>
              <a:t>dapat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dipercaya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dalam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proses</a:t>
            </a:r>
            <a:r>
              <a:rPr lang="en-US" sz="1600" b="1" i="1" dirty="0">
                <a:latin typeface="Calibri" panose="020F0502020204030204" pitchFamily="34" charset="0"/>
              </a:rPr>
              <a:t> audit yang </a:t>
            </a:r>
            <a:r>
              <a:rPr lang="en-US" sz="1600" b="1" i="1" dirty="0" err="1">
                <a:latin typeface="Calibri" panose="020F0502020204030204" pitchFamily="34" charset="0"/>
              </a:rPr>
              <a:t>sistematis</a:t>
            </a:r>
            <a:r>
              <a:rPr lang="en-US" sz="1600" b="1" i="1" dirty="0">
                <a:latin typeface="Calibri" panose="020F0502020204030204" pitchFamily="34" charset="0"/>
              </a:rPr>
              <a:t>. </a:t>
            </a:r>
            <a:r>
              <a:rPr lang="en-US" sz="1600" b="1" i="1" dirty="0" err="1">
                <a:latin typeface="Calibri" panose="020F0502020204030204" pitchFamily="34" charset="0"/>
              </a:rPr>
              <a:t>Bukti</a:t>
            </a:r>
            <a:r>
              <a:rPr lang="en-US" sz="1600" b="1" i="1" dirty="0">
                <a:latin typeface="Calibri" panose="020F0502020204030204" pitchFamily="34" charset="0"/>
              </a:rPr>
              <a:t> Audit </a:t>
            </a:r>
            <a:r>
              <a:rPr lang="en-US" sz="1600" b="1" i="1" dirty="0" err="1">
                <a:latin typeface="Calibri" panose="020F0502020204030204" pitchFamily="34" charset="0"/>
              </a:rPr>
              <a:t>dapat</a:t>
            </a:r>
            <a:r>
              <a:rPr lang="en-US" sz="1600" b="1" i="1" dirty="0">
                <a:latin typeface="Calibri" panose="020F0502020204030204" pitchFamily="34" charset="0"/>
              </a:rPr>
              <a:t> </a:t>
            </a:r>
            <a:r>
              <a:rPr lang="en-US" sz="1600" b="1" i="1" dirty="0" err="1">
                <a:latin typeface="Calibri" panose="020F0502020204030204" pitchFamily="34" charset="0"/>
              </a:rPr>
              <a:t>diverifikasi</a:t>
            </a:r>
            <a:endParaRPr lang="en-US" sz="1600" b="1" i="1" dirty="0">
              <a:latin typeface="Calibri" panose="020F0502020204030204" pitchFamily="34" charset="0"/>
            </a:endParaRPr>
          </a:p>
          <a:p>
            <a:pPr marL="342900" indent="-342900">
              <a:spcBef>
                <a:spcPct val="50000"/>
              </a:spcBef>
            </a:pPr>
            <a:r>
              <a:rPr lang="en-US" sz="1600" b="1" i="1" u="sng" dirty="0">
                <a:latin typeface="Calibri" panose="020F0502020204030204" pitchFamily="34" charset="0"/>
              </a:rPr>
              <a:t>g. </a:t>
            </a:r>
            <a:r>
              <a:rPr lang="en-US" sz="1600" b="1" i="1" u="sng" dirty="0" err="1">
                <a:latin typeface="Calibri" panose="020F0502020204030204" pitchFamily="34" charset="0"/>
              </a:rPr>
              <a:t>Pendekatan</a:t>
            </a:r>
            <a:r>
              <a:rPr lang="en-US" sz="1600" b="1" i="1" u="sng" dirty="0">
                <a:latin typeface="Calibri" panose="020F0502020204030204" pitchFamily="34" charset="0"/>
              </a:rPr>
              <a:t> </a:t>
            </a:r>
            <a:r>
              <a:rPr lang="en-US" sz="1600" b="1" i="1" u="sng" dirty="0" err="1">
                <a:latin typeface="Calibri" panose="020F0502020204030204" pitchFamily="34" charset="0"/>
              </a:rPr>
              <a:t>resiko</a:t>
            </a:r>
            <a:r>
              <a:rPr lang="en-US" sz="1600" b="1" i="1" u="sng" dirty="0">
                <a:latin typeface="Calibri" panose="020F0502020204030204" pitchFamily="34" charset="0"/>
              </a:rPr>
              <a:t> :</a:t>
            </a:r>
          </a:p>
          <a:p>
            <a:pPr marL="342900" indent="-342900">
              <a:spcBef>
                <a:spcPct val="50000"/>
              </a:spcBef>
            </a:pPr>
            <a:r>
              <a:rPr lang="en-US" sz="1600" b="1" i="1" dirty="0">
                <a:solidFill>
                  <a:srgbClr val="FF0000"/>
                </a:solidFill>
                <a:latin typeface="Calibri" panose="020F0502020204030204" pitchFamily="34" charset="0"/>
              </a:rPr>
              <a:t>	</a:t>
            </a:r>
            <a:r>
              <a:rPr lang="id-ID" sz="1600" b="1" i="1" dirty="0">
                <a:latin typeface="Calibri" panose="020F0502020204030204" pitchFamily="34" charset="0"/>
              </a:rPr>
              <a:t> Melakukan audit dengan mempertimbangkan resiko dan peluang, audit fokus tehadap hal-hal yang signifikan terhadap pencapaian tujuan audit</a:t>
            </a:r>
            <a:endParaRPr lang="en-US" sz="1600" b="1" i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43D1F-7778-4018-9847-7505C8F337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11382" y="6414708"/>
            <a:ext cx="6087918" cy="609600"/>
          </a:xfrm>
        </p:spPr>
        <p:txBody>
          <a:bodyPr/>
          <a:lstStyle/>
          <a:p>
            <a:pPr>
              <a:defRPr/>
            </a:pPr>
            <a:r>
              <a:rPr lang="en-US"/>
              <a:t>Audit ISO IEC 17025:2017. 1/Rev 01 ©Copyright. Sentral Sistem Agustus 2019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460437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F281ACF-9E33-4D55-9186-1FE42A28F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 flipV="1">
            <a:off x="-2456614" y="2420184"/>
            <a:ext cx="6894430" cy="19811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203BA0-8977-4D41-8687-5DAA1B9E8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7598" y="312408"/>
            <a:ext cx="7021873" cy="1143000"/>
          </a:xfrm>
        </p:spPr>
        <p:txBody>
          <a:bodyPr/>
          <a:lstStyle/>
          <a:p>
            <a:r>
              <a:rPr lang="en-US" dirty="0">
                <a:latin typeface="Impact" panose="020B0806030902050204" pitchFamily="34" charset="0"/>
              </a:rPr>
              <a:t>PERUBAHAN ISO 19011:2018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92B5F-6EAE-0D4A-AB56-3DC138C26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9E9315-374F-EE48-BA74-E768EDFED53F}"/>
              </a:ext>
            </a:extLst>
          </p:cNvPr>
          <p:cNvSpPr txBox="1">
            <a:spLocks/>
          </p:cNvSpPr>
          <p:nvPr/>
        </p:nvSpPr>
        <p:spPr>
          <a:xfrm>
            <a:off x="1981200" y="1674591"/>
            <a:ext cx="7670800" cy="4903127"/>
          </a:xfrm>
          <a:prstGeom prst="rect">
            <a:avLst/>
          </a:prstGeom>
        </p:spPr>
        <p:txBody>
          <a:bodyPr vert="horz" lIns="99060" tIns="49530" rIns="99060" bIns="4953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95285" indent="-495285">
              <a:buFont typeface="+mj-lt"/>
              <a:buAutoNum type="arabicPeriod"/>
            </a:pPr>
            <a:r>
              <a:rPr lang="en-US" sz="2167" b="1" dirty="0" err="1"/>
              <a:t>Menyesuaikan</a:t>
            </a:r>
            <a:r>
              <a:rPr lang="en-US" sz="2167" b="1" dirty="0"/>
              <a:t> </a:t>
            </a:r>
            <a:r>
              <a:rPr lang="en-US" sz="2167" b="1" dirty="0" err="1"/>
              <a:t>dengan</a:t>
            </a:r>
            <a:r>
              <a:rPr lang="en-US" sz="2167" b="1" dirty="0"/>
              <a:t> </a:t>
            </a:r>
            <a:r>
              <a:rPr lang="en-US" sz="2167" b="1" dirty="0" err="1"/>
              <a:t>perubahan</a:t>
            </a:r>
            <a:r>
              <a:rPr lang="en-US" sz="2167" b="1" dirty="0"/>
              <a:t> </a:t>
            </a:r>
            <a:r>
              <a:rPr lang="en-US" sz="2167" b="1" dirty="0" err="1"/>
              <a:t>sistem</a:t>
            </a:r>
            <a:r>
              <a:rPr lang="en-US" sz="2167" b="1" dirty="0"/>
              <a:t> </a:t>
            </a:r>
            <a:r>
              <a:rPr lang="en-US" sz="2167" b="1" dirty="0" err="1"/>
              <a:t>manajemen</a:t>
            </a:r>
            <a:r>
              <a:rPr lang="en-US" sz="2167" dirty="0"/>
              <a:t> yang </a:t>
            </a:r>
            <a:r>
              <a:rPr lang="en-US" sz="2167" dirty="0" err="1"/>
              <a:t>telah</a:t>
            </a:r>
            <a:r>
              <a:rPr lang="en-US" sz="2167" dirty="0"/>
              <a:t> </a:t>
            </a:r>
            <a:r>
              <a:rPr lang="en-US" sz="2167" dirty="0" err="1"/>
              <a:t>terlebih</a:t>
            </a:r>
            <a:r>
              <a:rPr lang="en-US" sz="2167" dirty="0"/>
              <a:t> </a:t>
            </a:r>
            <a:r>
              <a:rPr lang="en-US" sz="2167" dirty="0" err="1"/>
              <a:t>dahulu</a:t>
            </a:r>
            <a:r>
              <a:rPr lang="en-US" sz="2167" dirty="0"/>
              <a:t> </a:t>
            </a:r>
            <a:r>
              <a:rPr lang="en-US" sz="2167" dirty="0" err="1"/>
              <a:t>dilakukan</a:t>
            </a:r>
            <a:r>
              <a:rPr lang="en-US" sz="2167" dirty="0"/>
              <a:t> </a:t>
            </a:r>
            <a:r>
              <a:rPr lang="en-US" sz="2167" dirty="0" err="1"/>
              <a:t>oleh</a:t>
            </a:r>
            <a:r>
              <a:rPr lang="en-US" sz="2167" dirty="0"/>
              <a:t> </a:t>
            </a:r>
            <a:r>
              <a:rPr lang="en-US" sz="2167" dirty="0" err="1"/>
              <a:t>organisasi</a:t>
            </a:r>
            <a:r>
              <a:rPr lang="en-US" sz="2167" dirty="0"/>
              <a:t> ISO   </a:t>
            </a:r>
          </a:p>
          <a:p>
            <a:pPr lvl="1"/>
            <a:r>
              <a:rPr lang="en-US" sz="2167" b="1" dirty="0"/>
              <a:t>High level structure</a:t>
            </a:r>
            <a:r>
              <a:rPr lang="en-US" sz="2167" dirty="0"/>
              <a:t>, </a:t>
            </a:r>
            <a:r>
              <a:rPr lang="en-US" sz="2167" dirty="0" err="1"/>
              <a:t>penyamaan</a:t>
            </a:r>
            <a:r>
              <a:rPr lang="en-US" sz="2167" dirty="0"/>
              <a:t> </a:t>
            </a:r>
            <a:r>
              <a:rPr lang="en-US" sz="2167" dirty="0" err="1"/>
              <a:t>struktur</a:t>
            </a:r>
            <a:r>
              <a:rPr lang="en-US" sz="2167" dirty="0"/>
              <a:t> </a:t>
            </a:r>
            <a:r>
              <a:rPr lang="en-US" sz="2167" dirty="0" err="1"/>
              <a:t>sistem</a:t>
            </a:r>
            <a:r>
              <a:rPr lang="en-US" sz="2167" dirty="0"/>
              <a:t> </a:t>
            </a:r>
            <a:r>
              <a:rPr lang="en-US" sz="2167" dirty="0" err="1"/>
              <a:t>manajemen</a:t>
            </a:r>
            <a:r>
              <a:rPr lang="en-US" sz="2167" dirty="0"/>
              <a:t> yang </a:t>
            </a:r>
            <a:r>
              <a:rPr lang="en-US" sz="2167" dirty="0" err="1"/>
              <a:t>berlaku</a:t>
            </a:r>
            <a:r>
              <a:rPr lang="en-US" sz="2167" dirty="0"/>
              <a:t> </a:t>
            </a:r>
            <a:r>
              <a:rPr lang="en-US" sz="2167" dirty="0" err="1"/>
              <a:t>untuk</a:t>
            </a:r>
            <a:r>
              <a:rPr lang="en-US" sz="2167" dirty="0"/>
              <a:t> </a:t>
            </a:r>
            <a:r>
              <a:rPr lang="en-US" sz="2167" dirty="0" err="1"/>
              <a:t>semua</a:t>
            </a:r>
            <a:r>
              <a:rPr lang="en-US" sz="2167" dirty="0"/>
              <a:t> standard </a:t>
            </a:r>
            <a:r>
              <a:rPr lang="en-US" sz="2167" dirty="0" err="1"/>
              <a:t>sistem</a:t>
            </a:r>
            <a:r>
              <a:rPr lang="en-US" sz="2167" dirty="0"/>
              <a:t> </a:t>
            </a:r>
            <a:r>
              <a:rPr lang="en-US" sz="2167" dirty="0" err="1"/>
              <a:t>manajemen</a:t>
            </a:r>
            <a:r>
              <a:rPr lang="en-US" sz="2167" dirty="0"/>
              <a:t>, </a:t>
            </a:r>
            <a:r>
              <a:rPr lang="en-US" sz="2167" dirty="0" err="1"/>
              <a:t>seperti</a:t>
            </a:r>
            <a:r>
              <a:rPr lang="en-US" sz="2167" dirty="0"/>
              <a:t> ISO 9001:2015; ISO 14001: 2015; ISO 45001:2018, </a:t>
            </a:r>
            <a:r>
              <a:rPr lang="en-US" sz="2167" dirty="0" err="1"/>
              <a:t>dan</a:t>
            </a:r>
            <a:r>
              <a:rPr lang="en-US" sz="2167" dirty="0"/>
              <a:t> standard </a:t>
            </a:r>
            <a:r>
              <a:rPr lang="en-US" sz="2167" dirty="0" err="1"/>
              <a:t>sistem</a:t>
            </a:r>
            <a:r>
              <a:rPr lang="en-US" sz="2167" dirty="0"/>
              <a:t> </a:t>
            </a:r>
            <a:r>
              <a:rPr lang="en-US" sz="2167" dirty="0" err="1"/>
              <a:t>manajemen</a:t>
            </a:r>
            <a:r>
              <a:rPr lang="en-US" sz="2167" dirty="0"/>
              <a:t> </a:t>
            </a:r>
            <a:r>
              <a:rPr lang="en-US" sz="2167" dirty="0" err="1"/>
              <a:t>lainnya</a:t>
            </a:r>
            <a:endParaRPr lang="en-US" sz="2167" dirty="0"/>
          </a:p>
          <a:p>
            <a:pPr lvl="1"/>
            <a:r>
              <a:rPr lang="en-US" sz="2167" b="1" dirty="0" err="1"/>
              <a:t>Konteks</a:t>
            </a:r>
            <a:r>
              <a:rPr lang="en-US" sz="2167" b="1" dirty="0"/>
              <a:t> </a:t>
            </a:r>
            <a:r>
              <a:rPr lang="en-US" sz="2167" b="1" dirty="0" err="1"/>
              <a:t>organisasi</a:t>
            </a:r>
            <a:r>
              <a:rPr lang="en-US" sz="2167" dirty="0"/>
              <a:t>: </a:t>
            </a:r>
            <a:r>
              <a:rPr lang="en-US" sz="2167" dirty="0" err="1"/>
              <a:t>Isu</a:t>
            </a:r>
            <a:r>
              <a:rPr lang="en-US" sz="2167" dirty="0"/>
              <a:t> Internal, External, </a:t>
            </a:r>
            <a:r>
              <a:rPr lang="en-US" sz="2167" dirty="0" err="1"/>
              <a:t>harapan</a:t>
            </a:r>
            <a:r>
              <a:rPr lang="en-US" sz="2167" dirty="0"/>
              <a:t> </a:t>
            </a:r>
            <a:r>
              <a:rPr lang="en-US" sz="2167" dirty="0" err="1"/>
              <a:t>dan</a:t>
            </a:r>
            <a:r>
              <a:rPr lang="en-US" sz="2167" dirty="0"/>
              <a:t> </a:t>
            </a:r>
            <a:r>
              <a:rPr lang="en-US" sz="2167" dirty="0" err="1"/>
              <a:t>tuntutan</a:t>
            </a:r>
            <a:r>
              <a:rPr lang="en-US" sz="2167" dirty="0"/>
              <a:t> </a:t>
            </a:r>
            <a:r>
              <a:rPr lang="en-US" sz="2167" dirty="0" err="1"/>
              <a:t>dari</a:t>
            </a:r>
            <a:r>
              <a:rPr lang="en-US" sz="2167" dirty="0"/>
              <a:t> </a:t>
            </a:r>
            <a:r>
              <a:rPr lang="en-US" sz="2167" dirty="0" err="1"/>
              <a:t>pihak</a:t>
            </a:r>
            <a:r>
              <a:rPr lang="en-US" sz="2167" dirty="0"/>
              <a:t> </a:t>
            </a:r>
            <a:r>
              <a:rPr lang="en-US" sz="2167" dirty="0" err="1"/>
              <a:t>terkait</a:t>
            </a:r>
            <a:endParaRPr lang="en-US" sz="2167" dirty="0"/>
          </a:p>
          <a:p>
            <a:pPr lvl="1"/>
            <a:r>
              <a:rPr lang="en-US" sz="2167" b="1" dirty="0"/>
              <a:t>Leadership </a:t>
            </a:r>
            <a:r>
              <a:rPr lang="en-US" sz="2167" b="1" dirty="0" err="1"/>
              <a:t>dan</a:t>
            </a:r>
            <a:r>
              <a:rPr lang="en-US" sz="2167" b="1" dirty="0"/>
              <a:t> </a:t>
            </a:r>
            <a:r>
              <a:rPr lang="en-US" sz="2167" b="1" dirty="0" err="1"/>
              <a:t>Komitmen</a:t>
            </a:r>
            <a:endParaRPr lang="en-US" sz="2167" b="1" dirty="0"/>
          </a:p>
          <a:p>
            <a:pPr lvl="1"/>
            <a:r>
              <a:rPr lang="en-US" sz="2167" b="1" dirty="0" err="1"/>
              <a:t>resiko</a:t>
            </a:r>
            <a:r>
              <a:rPr lang="en-US" sz="2167" b="1" dirty="0"/>
              <a:t> dan </a:t>
            </a:r>
            <a:r>
              <a:rPr lang="en-US" sz="2167" b="1" dirty="0" err="1"/>
              <a:t>kesempatan</a:t>
            </a:r>
            <a:r>
              <a:rPr lang="en-US" sz="2167" b="1" dirty="0"/>
              <a:t> </a:t>
            </a:r>
            <a:r>
              <a:rPr lang="en-US" sz="2167" dirty="0"/>
              <a:t>(risk &amp; opportunity)  </a:t>
            </a:r>
          </a:p>
          <a:p>
            <a:pPr lvl="1"/>
            <a:r>
              <a:rPr lang="en-US" sz="2167" b="1" dirty="0" err="1"/>
              <a:t>Pendekatan</a:t>
            </a:r>
            <a:r>
              <a:rPr lang="en-US" sz="2167" b="1" dirty="0"/>
              <a:t> Proses </a:t>
            </a:r>
            <a:r>
              <a:rPr lang="en-US" sz="2167" b="1" dirty="0" err="1"/>
              <a:t>dan</a:t>
            </a:r>
            <a:r>
              <a:rPr lang="en-US" sz="2167" b="1" dirty="0"/>
              <a:t> </a:t>
            </a:r>
            <a:r>
              <a:rPr lang="en-US" sz="2167" b="1" dirty="0" err="1"/>
              <a:t>kinerja</a:t>
            </a:r>
            <a:endParaRPr lang="en-US" sz="2167" b="1" dirty="0"/>
          </a:p>
          <a:p>
            <a:pPr lvl="1"/>
            <a:endParaRPr lang="en-US" sz="2167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EF016-7355-4192-9F07-74DFE2200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05891" y="6356352"/>
            <a:ext cx="6151418" cy="365125"/>
          </a:xfrm>
        </p:spPr>
        <p:txBody>
          <a:bodyPr/>
          <a:lstStyle/>
          <a:p>
            <a:r>
              <a:rPr lang="en-US"/>
              <a:t>Audit ISO IEC 17025:2017. 1/Rev 01 ©Copyright. Sentral Sistem Agustus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0615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89136E-2BFD-4A07-B5B7-D9F9A72C2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 flipV="1">
            <a:off x="-2590798" y="2590797"/>
            <a:ext cx="6857997" cy="16763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8BA830-1400-8548-A415-414E2A8B1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1" y="304800"/>
            <a:ext cx="7816849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Impact" panose="020B0806030902050204" pitchFamily="34" charset="0"/>
              </a:rPr>
              <a:t>PERUBAHAN ISO 19011:2018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B8301-57CB-6C4D-9756-B7858834E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701" y="1493839"/>
            <a:ext cx="7734299" cy="4983161"/>
          </a:xfrm>
        </p:spPr>
        <p:txBody>
          <a:bodyPr>
            <a:normAutofit fontScale="92500"/>
          </a:bodyPr>
          <a:lstStyle/>
          <a:p>
            <a:pPr marL="495285" indent="-495285">
              <a:buFont typeface="+mj-lt"/>
              <a:buAutoNum type="arabicPeriod" startAt="2"/>
            </a:pPr>
            <a:r>
              <a:rPr lang="en-US" sz="2167" dirty="0" err="1"/>
              <a:t>Optimalisasi</a:t>
            </a:r>
            <a:r>
              <a:rPr lang="en-US" sz="2167" dirty="0"/>
              <a:t> </a:t>
            </a:r>
            <a:r>
              <a:rPr lang="en-US" sz="2167" dirty="0" err="1"/>
              <a:t>sistem</a:t>
            </a:r>
            <a:r>
              <a:rPr lang="en-US" sz="2167" dirty="0"/>
              <a:t> audit </a:t>
            </a:r>
            <a:r>
              <a:rPr lang="en-US" sz="2167" dirty="0" err="1"/>
              <a:t>menyesuaikan</a:t>
            </a:r>
            <a:r>
              <a:rPr lang="en-US" sz="2167" dirty="0"/>
              <a:t> </a:t>
            </a:r>
            <a:r>
              <a:rPr lang="en-US" sz="2167" dirty="0" err="1"/>
              <a:t>dengan</a:t>
            </a:r>
            <a:r>
              <a:rPr lang="en-US" sz="2167" dirty="0"/>
              <a:t> </a:t>
            </a:r>
            <a:r>
              <a:rPr lang="en-US" sz="2167" dirty="0" err="1"/>
              <a:t>perkembangan</a:t>
            </a:r>
            <a:r>
              <a:rPr lang="en-US" sz="2167" dirty="0"/>
              <a:t> </a:t>
            </a:r>
            <a:r>
              <a:rPr lang="en-US" sz="2167" dirty="0" err="1"/>
              <a:t>kondisi</a:t>
            </a:r>
            <a:r>
              <a:rPr lang="en-US" sz="2167" dirty="0"/>
              <a:t> </a:t>
            </a:r>
            <a:r>
              <a:rPr lang="en-US" sz="2167" dirty="0" err="1"/>
              <a:t>saat</a:t>
            </a:r>
            <a:r>
              <a:rPr lang="en-US" sz="2167" dirty="0"/>
              <a:t> </a:t>
            </a:r>
            <a:r>
              <a:rPr lang="en-US" sz="2167" dirty="0" err="1"/>
              <a:t>ini</a:t>
            </a:r>
            <a:r>
              <a:rPr lang="en-US" sz="2167" dirty="0"/>
              <a:t>. PERUBAHAN UTAMA PADA ISO 19011:2018</a:t>
            </a:r>
          </a:p>
          <a:p>
            <a:pPr lvl="1"/>
            <a:r>
              <a:rPr lang="en-US" sz="2167" b="1" dirty="0" err="1"/>
              <a:t>Penambahan</a:t>
            </a:r>
            <a:r>
              <a:rPr lang="en-US" sz="2167" b="1" dirty="0"/>
              <a:t> </a:t>
            </a:r>
            <a:r>
              <a:rPr lang="en-US" sz="2167" b="1" dirty="0" err="1"/>
              <a:t>pendekatan</a:t>
            </a:r>
            <a:r>
              <a:rPr lang="en-US" sz="2167" b="1" dirty="0"/>
              <a:t> </a:t>
            </a:r>
            <a:r>
              <a:rPr lang="en-US" sz="2167" b="1" dirty="0" err="1"/>
              <a:t>resiko</a:t>
            </a:r>
            <a:r>
              <a:rPr lang="en-US" sz="2167" b="1" dirty="0"/>
              <a:t> </a:t>
            </a:r>
            <a:r>
              <a:rPr lang="en-US" sz="2167" b="1" dirty="0" err="1"/>
              <a:t>dalam</a:t>
            </a:r>
            <a:r>
              <a:rPr lang="en-US" sz="2167" b="1" dirty="0"/>
              <a:t> </a:t>
            </a:r>
            <a:r>
              <a:rPr lang="en-US" sz="2167" b="1" dirty="0" err="1"/>
              <a:t>prinsip</a:t>
            </a:r>
            <a:r>
              <a:rPr lang="en-US" sz="2167" b="1" dirty="0"/>
              <a:t> audit </a:t>
            </a:r>
          </a:p>
          <a:p>
            <a:pPr lvl="1"/>
            <a:r>
              <a:rPr lang="en-US" sz="2167" b="1" dirty="0" err="1"/>
              <a:t>Pengembangan</a:t>
            </a:r>
            <a:r>
              <a:rPr lang="en-US" sz="2167" b="1" dirty="0"/>
              <a:t> di </a:t>
            </a:r>
            <a:r>
              <a:rPr lang="en-US" sz="2167" b="1" dirty="0" err="1"/>
              <a:t>pedoman</a:t>
            </a:r>
            <a:r>
              <a:rPr lang="en-US" sz="2167" b="1" dirty="0"/>
              <a:t> </a:t>
            </a:r>
            <a:r>
              <a:rPr lang="en-US" sz="2167" b="1" dirty="0" err="1"/>
              <a:t>pengelolaan</a:t>
            </a:r>
            <a:r>
              <a:rPr lang="en-US" sz="2167" b="1" dirty="0"/>
              <a:t> program audit </a:t>
            </a:r>
          </a:p>
          <a:p>
            <a:pPr lvl="1"/>
            <a:r>
              <a:rPr lang="en-US" sz="2167" b="1" dirty="0" err="1"/>
              <a:t>Pengembangan</a:t>
            </a:r>
            <a:r>
              <a:rPr lang="en-US" sz="2167" b="1" dirty="0"/>
              <a:t> di </a:t>
            </a:r>
            <a:r>
              <a:rPr lang="en-US" sz="2167" b="1" dirty="0" err="1"/>
              <a:t>pedoman</a:t>
            </a:r>
            <a:r>
              <a:rPr lang="en-US" sz="2167" b="1" dirty="0"/>
              <a:t> </a:t>
            </a:r>
            <a:r>
              <a:rPr lang="en-US" sz="2167" b="1" dirty="0" err="1"/>
              <a:t>pelaksanaan</a:t>
            </a:r>
            <a:r>
              <a:rPr lang="en-US" sz="2167" b="1" dirty="0"/>
              <a:t> audit </a:t>
            </a:r>
            <a:r>
              <a:rPr lang="en-US" sz="2167" b="1" dirty="0" err="1"/>
              <a:t>khususnya</a:t>
            </a:r>
            <a:r>
              <a:rPr lang="en-US" sz="2167" b="1" dirty="0"/>
              <a:t> di </a:t>
            </a:r>
            <a:r>
              <a:rPr lang="en-US" sz="2167" b="1" dirty="0" err="1"/>
              <a:t>perencanaan</a:t>
            </a:r>
            <a:r>
              <a:rPr lang="en-US" sz="2167" b="1" dirty="0"/>
              <a:t> audit </a:t>
            </a:r>
          </a:p>
          <a:p>
            <a:pPr lvl="1"/>
            <a:r>
              <a:rPr lang="en-US" sz="2167" b="1" dirty="0" err="1"/>
              <a:t>Pengembangan</a:t>
            </a:r>
            <a:r>
              <a:rPr lang="en-US" sz="2167" b="1" dirty="0"/>
              <a:t> di </a:t>
            </a:r>
            <a:r>
              <a:rPr lang="en-US" sz="2167" b="1" dirty="0" err="1"/>
              <a:t>persyaratan</a:t>
            </a:r>
            <a:r>
              <a:rPr lang="en-US" sz="2167" b="1" dirty="0"/>
              <a:t> </a:t>
            </a:r>
            <a:r>
              <a:rPr lang="en-US" sz="2167" b="1" dirty="0" err="1"/>
              <a:t>kompetensi</a:t>
            </a:r>
            <a:r>
              <a:rPr lang="en-US" sz="2167" b="1" dirty="0"/>
              <a:t> general </a:t>
            </a:r>
            <a:r>
              <a:rPr lang="en-US" sz="2167" b="1" dirty="0" err="1"/>
              <a:t>untuk</a:t>
            </a:r>
            <a:r>
              <a:rPr lang="en-US" sz="2167" b="1" dirty="0"/>
              <a:t> auditor</a:t>
            </a:r>
          </a:p>
          <a:p>
            <a:pPr lvl="1"/>
            <a:r>
              <a:rPr lang="en-US" sz="2167" b="1" dirty="0" err="1"/>
              <a:t>Penyesuaian</a:t>
            </a:r>
            <a:r>
              <a:rPr lang="en-US" sz="2167" b="1" dirty="0"/>
              <a:t> di </a:t>
            </a:r>
            <a:r>
              <a:rPr lang="en-US" sz="2167" b="1" dirty="0" err="1"/>
              <a:t>terminologi</a:t>
            </a:r>
            <a:r>
              <a:rPr lang="en-US" sz="2167" b="1" dirty="0"/>
              <a:t> </a:t>
            </a:r>
            <a:r>
              <a:rPr lang="en-US" sz="2167" b="1" dirty="0" err="1"/>
              <a:t>merefleksikan</a:t>
            </a:r>
            <a:r>
              <a:rPr lang="en-US" sz="2167" b="1" dirty="0"/>
              <a:t> </a:t>
            </a:r>
            <a:r>
              <a:rPr lang="en-US" sz="2167" b="1" dirty="0" err="1"/>
              <a:t>ke</a:t>
            </a:r>
            <a:r>
              <a:rPr lang="en-US" sz="2167" b="1" dirty="0"/>
              <a:t> proses </a:t>
            </a:r>
            <a:r>
              <a:rPr lang="en-US" sz="2167" b="1" dirty="0" err="1"/>
              <a:t>bukan</a:t>
            </a:r>
            <a:r>
              <a:rPr lang="en-US" sz="2167" b="1" dirty="0"/>
              <a:t> </a:t>
            </a:r>
            <a:r>
              <a:rPr lang="en-US" sz="2167" b="1" dirty="0" err="1"/>
              <a:t>ke</a:t>
            </a:r>
            <a:r>
              <a:rPr lang="en-US" sz="2167" b="1" dirty="0"/>
              <a:t> object</a:t>
            </a:r>
          </a:p>
          <a:p>
            <a:pPr lvl="1"/>
            <a:r>
              <a:rPr lang="en-US" sz="2167" b="1" dirty="0" err="1"/>
              <a:t>Menghilangkan</a:t>
            </a:r>
            <a:r>
              <a:rPr lang="en-US" sz="2167" b="1" dirty="0"/>
              <a:t> annex A </a:t>
            </a:r>
            <a:r>
              <a:rPr lang="en-US" sz="2167" b="1" dirty="0" err="1"/>
              <a:t>terkait</a:t>
            </a:r>
            <a:r>
              <a:rPr lang="en-US" sz="2167" b="1" dirty="0"/>
              <a:t> </a:t>
            </a:r>
            <a:r>
              <a:rPr lang="en-US" sz="2167" b="1" dirty="0" err="1"/>
              <a:t>dengan</a:t>
            </a:r>
            <a:r>
              <a:rPr lang="en-US" sz="2167" b="1" dirty="0"/>
              <a:t> </a:t>
            </a:r>
            <a:r>
              <a:rPr lang="en-US" sz="2167" b="1" dirty="0" err="1"/>
              <a:t>persyaratan</a:t>
            </a:r>
            <a:r>
              <a:rPr lang="en-US" sz="2167" b="1" dirty="0"/>
              <a:t> </a:t>
            </a:r>
            <a:r>
              <a:rPr lang="en-US" sz="2167" b="1" dirty="0" err="1"/>
              <a:t>kompetensi</a:t>
            </a:r>
            <a:r>
              <a:rPr lang="en-US" sz="2167" b="1" dirty="0"/>
              <a:t> </a:t>
            </a:r>
            <a:r>
              <a:rPr lang="en-US" sz="2167" b="1" dirty="0" err="1"/>
              <a:t>untuk</a:t>
            </a:r>
            <a:r>
              <a:rPr lang="en-US" sz="2167" b="1" dirty="0"/>
              <a:t> </a:t>
            </a:r>
            <a:r>
              <a:rPr lang="en-US" sz="2167" b="1" dirty="0" err="1"/>
              <a:t>spesifik</a:t>
            </a:r>
            <a:r>
              <a:rPr lang="en-US" sz="2167" b="1" dirty="0"/>
              <a:t> </a:t>
            </a:r>
            <a:r>
              <a:rPr lang="en-US" sz="2167" b="1" dirty="0" err="1"/>
              <a:t>sistem</a:t>
            </a:r>
            <a:r>
              <a:rPr lang="en-US" sz="2167" b="1" dirty="0"/>
              <a:t> </a:t>
            </a:r>
            <a:r>
              <a:rPr lang="en-US" sz="2167" b="1" dirty="0" err="1"/>
              <a:t>manajemen</a:t>
            </a:r>
            <a:r>
              <a:rPr lang="en-US" sz="2167" b="1" dirty="0"/>
              <a:t>, </a:t>
            </a:r>
            <a:r>
              <a:rPr lang="en-US" sz="2167" dirty="0" err="1"/>
              <a:t>karena</a:t>
            </a:r>
            <a:r>
              <a:rPr lang="en-US" sz="2167" dirty="0"/>
              <a:t> </a:t>
            </a:r>
            <a:r>
              <a:rPr lang="en-US" sz="2167" dirty="0" err="1"/>
              <a:t>tidak</a:t>
            </a:r>
            <a:r>
              <a:rPr lang="en-US" sz="2167" dirty="0"/>
              <a:t> </a:t>
            </a:r>
            <a:r>
              <a:rPr lang="en-US" sz="2167" dirty="0" err="1"/>
              <a:t>praktis</a:t>
            </a:r>
            <a:r>
              <a:rPr lang="en-US" sz="2167" dirty="0"/>
              <a:t> </a:t>
            </a:r>
            <a:r>
              <a:rPr lang="en-US" sz="2167" dirty="0" err="1"/>
              <a:t>untuk</a:t>
            </a:r>
            <a:r>
              <a:rPr lang="en-US" sz="2167" dirty="0"/>
              <a:t> </a:t>
            </a:r>
            <a:r>
              <a:rPr lang="en-US" sz="2167" dirty="0" err="1"/>
              <a:t>menetapkan</a:t>
            </a:r>
            <a:r>
              <a:rPr lang="en-US" sz="2167" dirty="0"/>
              <a:t> </a:t>
            </a:r>
            <a:r>
              <a:rPr lang="en-US" sz="2167" dirty="0" err="1"/>
              <a:t>persyaratan</a:t>
            </a:r>
            <a:r>
              <a:rPr lang="en-US" sz="2167" dirty="0"/>
              <a:t> </a:t>
            </a:r>
            <a:r>
              <a:rPr lang="en-US" sz="2167" dirty="0" err="1"/>
              <a:t>kompetensi</a:t>
            </a:r>
            <a:r>
              <a:rPr lang="en-US" sz="2167" dirty="0"/>
              <a:t> </a:t>
            </a:r>
            <a:r>
              <a:rPr lang="en-US" sz="2167" dirty="0" err="1"/>
              <a:t>untuk</a:t>
            </a:r>
            <a:r>
              <a:rPr lang="en-US" sz="2167" dirty="0"/>
              <a:t> </a:t>
            </a:r>
            <a:r>
              <a:rPr lang="en-US" sz="2167" dirty="0" err="1"/>
              <a:t>semua</a:t>
            </a:r>
            <a:r>
              <a:rPr lang="en-US" sz="2167" dirty="0"/>
              <a:t> </a:t>
            </a:r>
            <a:r>
              <a:rPr lang="en-US" sz="2167" dirty="0" err="1"/>
              <a:t>disiplin</a:t>
            </a:r>
            <a:r>
              <a:rPr lang="en-US" sz="2167" dirty="0"/>
              <a:t> </a:t>
            </a:r>
            <a:r>
              <a:rPr lang="en-US" sz="2167" dirty="0" err="1"/>
              <a:t>ilmu</a:t>
            </a:r>
            <a:endParaRPr lang="en-US" sz="2167" dirty="0"/>
          </a:p>
          <a:p>
            <a:pPr lvl="1"/>
            <a:r>
              <a:rPr lang="en-US" sz="2167" b="1" dirty="0" err="1"/>
              <a:t>Pengembangan</a:t>
            </a:r>
            <a:r>
              <a:rPr lang="en-US" sz="2167" b="1" dirty="0"/>
              <a:t> Annex A </a:t>
            </a:r>
            <a:r>
              <a:rPr lang="en-US" sz="2167" dirty="0" err="1"/>
              <a:t>untuk</a:t>
            </a:r>
            <a:r>
              <a:rPr lang="en-US" sz="2167" dirty="0"/>
              <a:t> </a:t>
            </a:r>
            <a:r>
              <a:rPr lang="en-US" sz="2167" dirty="0" err="1"/>
              <a:t>menyediakan</a:t>
            </a:r>
            <a:r>
              <a:rPr lang="en-US" sz="2167" dirty="0"/>
              <a:t> </a:t>
            </a:r>
            <a:r>
              <a:rPr lang="en-US" sz="2167" b="1" dirty="0" err="1"/>
              <a:t>pedoman</a:t>
            </a:r>
            <a:r>
              <a:rPr lang="en-US" sz="2167" b="1" dirty="0"/>
              <a:t> audit </a:t>
            </a:r>
            <a:r>
              <a:rPr lang="en-US" sz="2167" b="1" dirty="0" err="1"/>
              <a:t>untuk</a:t>
            </a:r>
            <a:r>
              <a:rPr lang="en-US" sz="2167" b="1" dirty="0"/>
              <a:t> </a:t>
            </a:r>
            <a:r>
              <a:rPr lang="en-US" sz="2167" b="1" dirty="0" err="1"/>
              <a:t>konsep</a:t>
            </a:r>
            <a:r>
              <a:rPr lang="en-US" sz="2167" b="1" dirty="0"/>
              <a:t> </a:t>
            </a:r>
            <a:r>
              <a:rPr lang="en-US" sz="2167" b="1" dirty="0" err="1"/>
              <a:t>baru</a:t>
            </a:r>
            <a:r>
              <a:rPr lang="en-US" sz="2167" dirty="0"/>
              <a:t> </a:t>
            </a:r>
            <a:r>
              <a:rPr lang="en-US" sz="2167" dirty="0" err="1"/>
              <a:t>seperti</a:t>
            </a:r>
            <a:r>
              <a:rPr lang="en-US" sz="2167" dirty="0"/>
              <a:t> </a:t>
            </a:r>
            <a:r>
              <a:rPr lang="en-US" sz="2167" dirty="0" err="1"/>
              <a:t>konteks</a:t>
            </a:r>
            <a:r>
              <a:rPr lang="en-US" sz="2167" dirty="0"/>
              <a:t> </a:t>
            </a:r>
            <a:r>
              <a:rPr lang="en-US" sz="2167" dirty="0" err="1"/>
              <a:t>organisasi</a:t>
            </a:r>
            <a:r>
              <a:rPr lang="en-US" sz="2167" dirty="0"/>
              <a:t>, leadership </a:t>
            </a:r>
            <a:r>
              <a:rPr lang="en-US" sz="2167" dirty="0" err="1"/>
              <a:t>dan</a:t>
            </a:r>
            <a:r>
              <a:rPr lang="en-US" sz="2167" dirty="0"/>
              <a:t> </a:t>
            </a:r>
            <a:r>
              <a:rPr lang="en-US" sz="2167" dirty="0" err="1"/>
              <a:t>komitment</a:t>
            </a:r>
            <a:r>
              <a:rPr lang="en-US" sz="2167" dirty="0"/>
              <a:t>, virtual audit, </a:t>
            </a:r>
            <a:r>
              <a:rPr lang="en-US" sz="2167" dirty="0" err="1"/>
              <a:t>mata</a:t>
            </a:r>
            <a:r>
              <a:rPr lang="en-US" sz="2167" dirty="0"/>
              <a:t> </a:t>
            </a:r>
            <a:r>
              <a:rPr lang="en-US" sz="2167" dirty="0" err="1"/>
              <a:t>rantai</a:t>
            </a:r>
            <a:r>
              <a:rPr lang="en-US" sz="2167" dirty="0"/>
              <a:t> </a:t>
            </a:r>
            <a:r>
              <a:rPr lang="en-US" sz="2167" dirty="0" err="1"/>
              <a:t>pasokan</a:t>
            </a:r>
            <a:endParaRPr lang="en-US" sz="2167" dirty="0"/>
          </a:p>
          <a:p>
            <a:pPr lvl="1"/>
            <a:endParaRPr lang="en-US" sz="2167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874829-56D8-B849-81CC-822950A67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2E36D9C-92FE-4A00-B457-53CDE70D0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6109" y="6356352"/>
            <a:ext cx="5649190" cy="365125"/>
          </a:xfrm>
        </p:spPr>
        <p:txBody>
          <a:bodyPr/>
          <a:lstStyle/>
          <a:p>
            <a:r>
              <a:rPr lang="en-US"/>
              <a:t>Audit ISO IEC 17025:2017. 1/Rev 01 ©Copyright. Sentral Sistem Agustus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1705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C9325-FE84-467F-9A70-C55E50704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Impact" panose="020B0806030902050204" pitchFamily="34" charset="0"/>
              </a:rPr>
              <a:t>INTERNAL AUDIT YANG EFEKTIF</a:t>
            </a:r>
            <a:endParaRPr lang="en-ID" dirty="0">
              <a:latin typeface="Impact" panose="020B080603090205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822BDA-DBA2-46CC-AF52-E3210E627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sz="120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27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lowchart: Or 2">
            <a:extLst>
              <a:ext uri="{FF2B5EF4-FFF2-40B4-BE49-F238E27FC236}">
                <a16:creationId xmlns:a16="http://schemas.microsoft.com/office/drawing/2014/main" id="{C30446E9-9222-4982-B6C5-564B99990365}"/>
              </a:ext>
            </a:extLst>
          </p:cNvPr>
          <p:cNvSpPr/>
          <p:nvPr/>
        </p:nvSpPr>
        <p:spPr>
          <a:xfrm>
            <a:off x="4519386" y="3048000"/>
            <a:ext cx="2971800" cy="2819400"/>
          </a:xfrm>
          <a:prstGeom prst="flowChartOr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266700" h="1143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CE6B7E-90D2-47F4-8207-BA797532E8ED}"/>
              </a:ext>
            </a:extLst>
          </p:cNvPr>
          <p:cNvSpPr txBox="1"/>
          <p:nvPr/>
        </p:nvSpPr>
        <p:spPr>
          <a:xfrm>
            <a:off x="6905377" y="3296613"/>
            <a:ext cx="2315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black"/>
                </a:solidFill>
                <a:latin typeface="Calibri"/>
              </a:rPr>
              <a:t>PERENCANAAN</a:t>
            </a:r>
          </a:p>
          <a:p>
            <a:pPr>
              <a:defRPr/>
            </a:pPr>
            <a:r>
              <a:rPr lang="en-US" b="1" dirty="0">
                <a:solidFill>
                  <a:prstClr val="black"/>
                </a:solidFill>
                <a:latin typeface="Calibri"/>
              </a:rPr>
              <a:t>AUDIT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F91DD4-79B7-4A88-9E47-9255C239990B}"/>
              </a:ext>
            </a:extLst>
          </p:cNvPr>
          <p:cNvSpPr txBox="1"/>
          <p:nvPr/>
        </p:nvSpPr>
        <p:spPr>
          <a:xfrm>
            <a:off x="7068536" y="5093342"/>
            <a:ext cx="1611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black"/>
                </a:solidFill>
                <a:latin typeface="Calibri"/>
              </a:rPr>
              <a:t>PELAKSANAAN</a:t>
            </a:r>
          </a:p>
          <a:p>
            <a:pPr>
              <a:defRPr/>
            </a:pPr>
            <a:r>
              <a:rPr lang="en-US" b="1" dirty="0">
                <a:solidFill>
                  <a:prstClr val="black"/>
                </a:solidFill>
                <a:latin typeface="Calibri"/>
              </a:rPr>
              <a:t>AUDIT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6B260A-CE3D-4219-9EE6-89A9F21CCFA6}"/>
              </a:ext>
            </a:extLst>
          </p:cNvPr>
          <p:cNvSpPr txBox="1"/>
          <p:nvPr/>
        </p:nvSpPr>
        <p:spPr>
          <a:xfrm>
            <a:off x="3044753" y="4166565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black"/>
                </a:solidFill>
              </a:rPr>
              <a:t>FOLLOW UP</a:t>
            </a:r>
          </a:p>
          <a:p>
            <a:pPr>
              <a:defRPr/>
            </a:pPr>
            <a:r>
              <a:rPr lang="en-US" b="1" dirty="0">
                <a:solidFill>
                  <a:prstClr val="black"/>
                </a:solidFill>
              </a:rPr>
              <a:t>AUDIT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8F9FF8-3E7F-45B9-A6F8-58B711C9B486}"/>
              </a:ext>
            </a:extLst>
          </p:cNvPr>
          <p:cNvSpPr txBox="1"/>
          <p:nvPr/>
        </p:nvSpPr>
        <p:spPr>
          <a:xfrm>
            <a:off x="6310086" y="3353567"/>
            <a:ext cx="593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6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4BACC6"/>
                </a:solidFill>
                <a:effectLst>
                  <a:outerShdw blurRad="12700" dist="38100" dir="2700000" algn="tl" rotWithShape="0">
                    <a:srgbClr val="4BACC6">
                      <a:lumMod val="60000"/>
                      <a:lumOff val="40000"/>
                    </a:srgbClr>
                  </a:outerShdw>
                </a:effectLst>
                <a:latin typeface="Calibri"/>
              </a:rPr>
              <a:t>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487553-516D-4D26-95CB-32A460C3EC14}"/>
              </a:ext>
            </a:extLst>
          </p:cNvPr>
          <p:cNvSpPr txBox="1"/>
          <p:nvPr/>
        </p:nvSpPr>
        <p:spPr>
          <a:xfrm>
            <a:off x="6310086" y="4585511"/>
            <a:ext cx="6703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6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4BACC6"/>
                </a:solidFill>
                <a:effectLst>
                  <a:outerShdw blurRad="12700" dist="38100" dir="2700000" algn="tl" rotWithShape="0">
                    <a:srgbClr val="4BACC6">
                      <a:lumMod val="60000"/>
                      <a:lumOff val="40000"/>
                    </a:srgbClr>
                  </a:outerShdw>
                </a:effectLst>
                <a:latin typeface="Calibri"/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B7C1ED-70DF-42B4-BFA5-114A861D4E03}"/>
              </a:ext>
            </a:extLst>
          </p:cNvPr>
          <p:cNvSpPr txBox="1"/>
          <p:nvPr/>
        </p:nvSpPr>
        <p:spPr>
          <a:xfrm>
            <a:off x="5088035" y="4585511"/>
            <a:ext cx="5918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6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4BACC6"/>
                </a:solidFill>
                <a:effectLst>
                  <a:outerShdw blurRad="12700" dist="38100" dir="2700000" algn="tl" rotWithShape="0">
                    <a:srgbClr val="4BACC6">
                      <a:lumMod val="60000"/>
                      <a:lumOff val="40000"/>
                    </a:srgbClr>
                  </a:outerShdw>
                </a:effectLst>
                <a:latin typeface="Calibri"/>
              </a:rPr>
              <a:t>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93DE21-3C4A-4F21-B382-70F2A0C37FC5}"/>
              </a:ext>
            </a:extLst>
          </p:cNvPr>
          <p:cNvSpPr txBox="1"/>
          <p:nvPr/>
        </p:nvSpPr>
        <p:spPr>
          <a:xfrm>
            <a:off x="5088034" y="3353566"/>
            <a:ext cx="6511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6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4BACC6"/>
                </a:solidFill>
                <a:effectLst>
                  <a:outerShdw blurRad="12700" dist="38100" dir="2700000" algn="tl" rotWithShape="0">
                    <a:srgbClr val="4BACC6">
                      <a:lumMod val="60000"/>
                      <a:lumOff val="40000"/>
                    </a:srgbClr>
                  </a:outerShdw>
                </a:effectLst>
                <a:latin typeface="Calibri"/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39DA2D-065D-4FA6-AD42-9514113D716B}"/>
              </a:ext>
            </a:extLst>
          </p:cNvPr>
          <p:cNvSpPr txBox="1"/>
          <p:nvPr/>
        </p:nvSpPr>
        <p:spPr>
          <a:xfrm>
            <a:off x="457200" y="1444301"/>
            <a:ext cx="2543907" cy="1114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215" b="1" dirty="0">
                <a:solidFill>
                  <a:srgbClr val="0070C0"/>
                </a:solidFill>
                <a:latin typeface="Calibri"/>
              </a:rPr>
              <a:t>MENYUSUN PROGRAM AUDIT</a:t>
            </a:r>
          </a:p>
          <a:p>
            <a:pPr>
              <a:defRPr/>
            </a:pPr>
            <a:r>
              <a:rPr lang="en-US" sz="2215" b="1" dirty="0">
                <a:solidFill>
                  <a:srgbClr val="0070C0"/>
                </a:solidFill>
                <a:latin typeface="Calibri"/>
              </a:rPr>
              <a:t>(NEW !)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D295F3-8212-498C-83AC-3B2E5C61CBB7}"/>
              </a:ext>
            </a:extLst>
          </p:cNvPr>
          <p:cNvSpPr/>
          <p:nvPr/>
        </p:nvSpPr>
        <p:spPr>
          <a:xfrm>
            <a:off x="2414814" y="2367260"/>
            <a:ext cx="6881586" cy="398909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F54A0F5B-2CA8-4405-BFE8-F116514A7177}"/>
              </a:ext>
            </a:extLst>
          </p:cNvPr>
          <p:cNvSpPr/>
          <p:nvPr/>
        </p:nvSpPr>
        <p:spPr>
          <a:xfrm rot="5400000">
            <a:off x="4194469" y="303152"/>
            <a:ext cx="609360" cy="3422303"/>
          </a:xfrm>
          <a:prstGeom prst="ben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338C47-8399-CD4A-AD46-3A1F7C1B2341}"/>
              </a:ext>
            </a:extLst>
          </p:cNvPr>
          <p:cNvSpPr txBox="1"/>
          <p:nvPr/>
        </p:nvSpPr>
        <p:spPr>
          <a:xfrm>
            <a:off x="5273243" y="2559222"/>
            <a:ext cx="1624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P</a:t>
            </a:r>
            <a:r>
              <a:rPr lang="id-ID" sz="2000" u="sng" dirty="0"/>
              <a:t>roses</a:t>
            </a:r>
            <a:r>
              <a:rPr lang="en-US" sz="2000" u="sng" dirty="0"/>
              <a:t> Audit</a:t>
            </a:r>
          </a:p>
        </p:txBody>
      </p:sp>
      <p:sp>
        <p:nvSpPr>
          <p:cNvPr id="19" name="Arrow: Bent 15">
            <a:extLst>
              <a:ext uri="{FF2B5EF4-FFF2-40B4-BE49-F238E27FC236}">
                <a16:creationId xmlns:a16="http://schemas.microsoft.com/office/drawing/2014/main" id="{17E87640-8364-424C-9D30-FABAE637E40E}"/>
              </a:ext>
            </a:extLst>
          </p:cNvPr>
          <p:cNvSpPr/>
          <p:nvPr/>
        </p:nvSpPr>
        <p:spPr>
          <a:xfrm rot="16200000">
            <a:off x="404919" y="3123675"/>
            <a:ext cx="2899254" cy="1866900"/>
          </a:xfrm>
          <a:prstGeom prst="bentArrow">
            <a:avLst>
              <a:gd name="adj1" fmla="val 8873"/>
              <a:gd name="adj2" fmla="val 12370"/>
              <a:gd name="adj3" fmla="val 19027"/>
              <a:gd name="adj4" fmla="val 220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FCA937B2-79F2-44CD-B08F-0B37A3F64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56538" y="6356352"/>
            <a:ext cx="6165272" cy="365125"/>
          </a:xfrm>
        </p:spPr>
        <p:txBody>
          <a:bodyPr/>
          <a:lstStyle/>
          <a:p>
            <a:r>
              <a:rPr lang="en-US"/>
              <a:t>Audit ISO IEC 17025:2017. 1/Rev 01 ©Copyright. Sentral Sistem Agustus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2681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C9325-FE84-467F-9A70-C55E50704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400"/>
            <a:ext cx="8200103" cy="857321"/>
          </a:xfrm>
        </p:spPr>
        <p:txBody>
          <a:bodyPr>
            <a:normAutofit/>
          </a:bodyPr>
          <a:lstStyle/>
          <a:p>
            <a:pPr algn="ctr"/>
            <a:r>
              <a:rPr lang="id-ID" dirty="0">
                <a:solidFill>
                  <a:srgbClr val="0070C0"/>
                </a:solidFill>
                <a:latin typeface="Impact" panose="020B0806030902050204" pitchFamily="34" charset="0"/>
              </a:rPr>
              <a:t>PROGRAM AUDIT</a:t>
            </a:r>
            <a:endParaRPr lang="en-ID" dirty="0">
              <a:solidFill>
                <a:srgbClr val="0070C0"/>
              </a:solidFill>
              <a:latin typeface="Impact" panose="020B080603090205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822BDA-DBA2-46CC-AF52-E3210E627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39DA2D-065D-4FA6-AD42-9514113D716B}"/>
              </a:ext>
            </a:extLst>
          </p:cNvPr>
          <p:cNvSpPr txBox="1"/>
          <p:nvPr/>
        </p:nvSpPr>
        <p:spPr>
          <a:xfrm>
            <a:off x="1084190" y="1009721"/>
            <a:ext cx="82001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2400" dirty="0">
                <a:solidFill>
                  <a:srgbClr val="0070C0"/>
                </a:solidFill>
                <a:latin typeface="Calibri"/>
              </a:rPr>
              <a:t>Program audit umumnya diwujudkan berupa: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d-ID" sz="240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</a:rPr>
              <a:t>Prosedur Audit dengan objektif / tujuan / performance indexnya.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sz="2400" dirty="0">
                <a:solidFill>
                  <a:srgbClr val="0070C0"/>
                </a:solidFill>
                <a:latin typeface="Calibri"/>
              </a:rPr>
              <a:t>Variasi Prosedur Audit seperti: Internal, Subcon, Investigatif, sesuai kebutuhan Laboratorium.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sz="2400" dirty="0">
                <a:solidFill>
                  <a:srgbClr val="0070C0"/>
                </a:solidFill>
                <a:latin typeface="Calibri"/>
              </a:rPr>
              <a:t>Analisa Resiko Prosedur Audit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d-ID" sz="240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</a:rPr>
              <a:t>Matrix Kompetensi Auditor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sz="2400" dirty="0">
                <a:solidFill>
                  <a:srgbClr val="0070C0"/>
                </a:solidFill>
                <a:latin typeface="Calibri"/>
              </a:rPr>
              <a:t>Tugas dan tanggung jawab / jobdesc lead auditor, auditor, dan auditee.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sz="2400" dirty="0">
                <a:solidFill>
                  <a:srgbClr val="0070C0"/>
                </a:solidFill>
                <a:latin typeface="Calibri"/>
              </a:rPr>
              <a:t>Prosedur untuk pengendalian dokumen dan Rekaman yang sesuai dengan kebutuhan audit.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sz="2400" dirty="0">
                <a:solidFill>
                  <a:srgbClr val="0070C0"/>
                </a:solidFill>
                <a:latin typeface="Calibri"/>
              </a:rPr>
              <a:t>Materi training dan dokumen pendukung lainnya seperti form-form checklist, schedule.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sz="2400" dirty="0">
                <a:solidFill>
                  <a:srgbClr val="0070C0"/>
                </a:solidFill>
                <a:latin typeface="Calibri"/>
              </a:rPr>
              <a:t>Budget Audit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FCA937B2-79F2-44CD-B08F-0B37A3F64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56538" y="6356352"/>
            <a:ext cx="616527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Audit ISO IEC 17025:2017. 1/Rev 01 ©Copyright. Sentral Sistem Agustus 2019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55195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028"/>
          <p:cNvSpPr>
            <a:spLocks noChangeArrowheads="1"/>
          </p:cNvSpPr>
          <p:nvPr/>
        </p:nvSpPr>
        <p:spPr bwMode="auto">
          <a:xfrm>
            <a:off x="0" y="0"/>
            <a:ext cx="9906000" cy="94297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80000"/>
              </a:lnSpc>
            </a:pPr>
            <a:r>
              <a:rPr lang="en-US" sz="4000" b="0" dirty="0">
                <a:solidFill>
                  <a:schemeClr val="bg1"/>
                </a:solidFill>
                <a:latin typeface="Impact" panose="020B0806030902050204" pitchFamily="34" charset="0"/>
              </a:rPr>
              <a:t>Internal Quality Audit out-line</a:t>
            </a:r>
            <a:endParaRPr lang="en-GB" sz="4000" b="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6" name="Flowchart: Alternate Process 5"/>
          <p:cNvSpPr/>
          <p:nvPr/>
        </p:nvSpPr>
        <p:spPr>
          <a:xfrm>
            <a:off x="1809728" y="1071546"/>
            <a:ext cx="1214446" cy="357190"/>
          </a:xfrm>
          <a:prstGeom prst="flowChartAlternateProcess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7" name="Hexagon 6"/>
          <p:cNvSpPr/>
          <p:nvPr/>
        </p:nvSpPr>
        <p:spPr>
          <a:xfrm>
            <a:off x="1166786" y="1714488"/>
            <a:ext cx="2714644" cy="1285884"/>
          </a:xfrm>
          <a:prstGeom prst="hexagon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8288" indent="-268288" algn="ctr"/>
            <a:r>
              <a:rPr lang="en-US" sz="1200" b="1" u="sng" dirty="0">
                <a:solidFill>
                  <a:schemeClr val="tx1"/>
                </a:solidFill>
              </a:rPr>
              <a:t>Lead auditor</a:t>
            </a:r>
          </a:p>
          <a:p>
            <a:pPr marL="268288" indent="-268288">
              <a:buAutoNum type="arabicPeriod"/>
            </a:pPr>
            <a:r>
              <a:rPr lang="en-US" sz="1200" dirty="0" err="1">
                <a:solidFill>
                  <a:schemeClr val="tx1"/>
                </a:solidFill>
              </a:rPr>
              <a:t>Mempersiapkan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dan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mengembangkan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jadwal</a:t>
            </a:r>
            <a:r>
              <a:rPr lang="en-US" sz="1200" dirty="0">
                <a:solidFill>
                  <a:schemeClr val="tx1"/>
                </a:solidFill>
              </a:rPr>
              <a:t> Audit Plan</a:t>
            </a:r>
          </a:p>
          <a:p>
            <a:pPr marL="268288" indent="-268288">
              <a:buAutoNum type="arabicPeriod"/>
            </a:pPr>
            <a:r>
              <a:rPr lang="en-US" sz="1200" dirty="0" err="1">
                <a:solidFill>
                  <a:schemeClr val="tx1"/>
                </a:solidFill>
              </a:rPr>
              <a:t>Memilih</a:t>
            </a:r>
            <a:r>
              <a:rPr lang="en-US" sz="1200" dirty="0">
                <a:solidFill>
                  <a:schemeClr val="tx1"/>
                </a:solidFill>
              </a:rPr>
              <a:t> Audit Team</a:t>
            </a:r>
          </a:p>
          <a:p>
            <a:pPr marL="268288" indent="-268288">
              <a:buAutoNum type="arabicPeriod"/>
            </a:pPr>
            <a:r>
              <a:rPr lang="en-US" sz="1200" dirty="0" err="1">
                <a:solidFill>
                  <a:schemeClr val="tx1"/>
                </a:solidFill>
              </a:rPr>
              <a:t>Menghubungi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Auditee</a:t>
            </a:r>
            <a:endParaRPr lang="en-US" sz="1200" dirty="0">
              <a:solidFill>
                <a:schemeClr val="tx1"/>
              </a:solidFill>
            </a:endParaRPr>
          </a:p>
          <a:p>
            <a:pPr marL="268288" indent="-268288">
              <a:buAutoNum type="arabicPeriod"/>
            </a:pPr>
            <a:r>
              <a:rPr lang="en-US" sz="1200" dirty="0" err="1">
                <a:solidFill>
                  <a:schemeClr val="tx1"/>
                </a:solidFill>
              </a:rPr>
              <a:t>Pengarahan</a:t>
            </a:r>
            <a:r>
              <a:rPr lang="en-US" sz="1200" dirty="0">
                <a:solidFill>
                  <a:schemeClr val="tx1"/>
                </a:solidFill>
              </a:rPr>
              <a:t> audit team</a:t>
            </a:r>
          </a:p>
        </p:txBody>
      </p:sp>
      <p:sp>
        <p:nvSpPr>
          <p:cNvPr id="9" name="Rectangle 8"/>
          <p:cNvSpPr/>
          <p:nvPr/>
        </p:nvSpPr>
        <p:spPr>
          <a:xfrm>
            <a:off x="1309662" y="4214818"/>
            <a:ext cx="2428892" cy="92869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chemeClr val="tx1"/>
                </a:solidFill>
              </a:rPr>
              <a:t>Lead Auditor, Auditor &amp; </a:t>
            </a:r>
            <a:r>
              <a:rPr lang="en-US" sz="1200" b="1" u="sng" dirty="0" err="1">
                <a:solidFill>
                  <a:schemeClr val="tx1"/>
                </a:solidFill>
              </a:rPr>
              <a:t>Auditee</a:t>
            </a:r>
            <a:endParaRPr lang="en-US" sz="1200" b="1" u="sng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chemeClr val="tx1"/>
                </a:solidFill>
              </a:rPr>
              <a:t>Opening meeting</a:t>
            </a:r>
          </a:p>
          <a:p>
            <a:pPr marL="228600" indent="-228600">
              <a:buAutoNum type="arabicPeriod"/>
            </a:pPr>
            <a:r>
              <a:rPr lang="en-US" sz="1200" dirty="0" err="1">
                <a:solidFill>
                  <a:schemeClr val="tx1"/>
                </a:solidFill>
              </a:rPr>
              <a:t>Lakukan</a:t>
            </a:r>
            <a:r>
              <a:rPr lang="en-US" sz="1200" dirty="0">
                <a:solidFill>
                  <a:schemeClr val="tx1"/>
                </a:solidFill>
              </a:rPr>
              <a:t> internal quality audit yang </a:t>
            </a:r>
            <a:r>
              <a:rPr lang="en-US" sz="1200" dirty="0" err="1">
                <a:solidFill>
                  <a:schemeClr val="tx1"/>
                </a:solidFill>
              </a:rPr>
              <a:t>efektif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" name="Hexagon 10"/>
          <p:cNvSpPr/>
          <p:nvPr/>
        </p:nvSpPr>
        <p:spPr>
          <a:xfrm>
            <a:off x="1309662" y="3286124"/>
            <a:ext cx="2500330" cy="642942"/>
          </a:xfrm>
          <a:prstGeom prst="hexagon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8288" indent="-268288" algn="ctr"/>
            <a:r>
              <a:rPr lang="en-US" sz="1200" b="1" u="sng" dirty="0">
                <a:solidFill>
                  <a:schemeClr val="tx1"/>
                </a:solidFill>
              </a:rPr>
              <a:t>Auditor</a:t>
            </a:r>
          </a:p>
          <a:p>
            <a:pPr marL="268288" indent="-268288"/>
            <a:r>
              <a:rPr lang="en-US" sz="1200" dirty="0" err="1">
                <a:solidFill>
                  <a:schemeClr val="tx1"/>
                </a:solidFill>
              </a:rPr>
              <a:t>Mempersiapkan</a:t>
            </a:r>
            <a:r>
              <a:rPr lang="en-US" sz="1200" dirty="0">
                <a:solidFill>
                  <a:schemeClr val="tx1"/>
                </a:solidFill>
              </a:rPr>
              <a:t> Check list, audit report </a:t>
            </a:r>
            <a:r>
              <a:rPr lang="en-US" sz="1200" dirty="0" err="1">
                <a:solidFill>
                  <a:schemeClr val="tx1"/>
                </a:solidFill>
              </a:rPr>
              <a:t>dll</a:t>
            </a:r>
            <a:r>
              <a:rPr lang="en-US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" name="Flowchart: Data 12"/>
          <p:cNvSpPr/>
          <p:nvPr/>
        </p:nvSpPr>
        <p:spPr>
          <a:xfrm>
            <a:off x="1023910" y="5429264"/>
            <a:ext cx="2928958" cy="928694"/>
          </a:xfrm>
          <a:prstGeom prst="flowChartInputOutpu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Lead Auditor &amp; </a:t>
            </a:r>
            <a:r>
              <a:rPr lang="en-US" sz="1200" b="1" u="sng" dirty="0">
                <a:solidFill>
                  <a:schemeClr val="tx1"/>
                </a:solidFill>
              </a:rPr>
              <a:t>Auditor </a:t>
            </a: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Mempersiapkan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laporan</a:t>
            </a:r>
            <a:r>
              <a:rPr lang="en-US" sz="1200" dirty="0">
                <a:solidFill>
                  <a:schemeClr val="tx1"/>
                </a:solidFill>
              </a:rPr>
              <a:t> internal quality audit</a:t>
            </a:r>
            <a:endParaRPr lang="en-US" sz="1200" dirty="0"/>
          </a:p>
        </p:txBody>
      </p:sp>
      <p:cxnSp>
        <p:nvCxnSpPr>
          <p:cNvPr id="17" name="Straight Arrow Connector 16"/>
          <p:cNvCxnSpPr/>
          <p:nvPr/>
        </p:nvCxnSpPr>
        <p:spPr>
          <a:xfrm rot="16200000" flipH="1">
            <a:off x="2309795" y="1571611"/>
            <a:ext cx="285751" cy="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rot="16200000" flipH="1">
            <a:off x="2309795" y="3143248"/>
            <a:ext cx="285751" cy="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16200000" flipH="1">
            <a:off x="2309795" y="4071941"/>
            <a:ext cx="285751" cy="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16200000" flipH="1">
            <a:off x="2309796" y="5286388"/>
            <a:ext cx="285751" cy="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3" idx="4"/>
            <a:endCxn id="31" idx="0"/>
          </p:cNvCxnSpPr>
          <p:nvPr/>
        </p:nvCxnSpPr>
        <p:spPr>
          <a:xfrm rot="5400000" flipH="1" flipV="1">
            <a:off x="1273943" y="2500306"/>
            <a:ext cx="5072098" cy="2643206"/>
          </a:xfrm>
          <a:prstGeom prst="bentConnector5">
            <a:avLst>
              <a:gd name="adj1" fmla="val -2743"/>
              <a:gd name="adj2" fmla="val 63514"/>
              <a:gd name="adj3" fmla="val 104507"/>
            </a:avLst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4381496" y="1285860"/>
            <a:ext cx="1500198" cy="6429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Lead Auditor, Auditor &amp; </a:t>
            </a:r>
            <a:r>
              <a:rPr lang="en-US" sz="1200" b="1" u="sng" dirty="0" err="1">
                <a:solidFill>
                  <a:schemeClr val="tx1"/>
                </a:solidFill>
              </a:rPr>
              <a:t>Auditee</a:t>
            </a:r>
            <a:endParaRPr lang="en-US" sz="1200" b="1" u="sng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Closing meeting</a:t>
            </a:r>
          </a:p>
        </p:txBody>
      </p:sp>
      <p:sp>
        <p:nvSpPr>
          <p:cNvPr id="36" name="Diamond 35"/>
          <p:cNvSpPr/>
          <p:nvPr/>
        </p:nvSpPr>
        <p:spPr>
          <a:xfrm>
            <a:off x="4238620" y="2214554"/>
            <a:ext cx="1785950" cy="714380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Non-</a:t>
            </a:r>
            <a:r>
              <a:rPr lang="en-US" sz="1200" dirty="0" err="1">
                <a:solidFill>
                  <a:sysClr val="windowText" lastClr="000000"/>
                </a:solidFill>
              </a:rPr>
              <a:t>Kesesuaian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381496" y="3224625"/>
            <a:ext cx="1500198" cy="6429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 err="1">
                <a:solidFill>
                  <a:schemeClr val="tx1"/>
                </a:solidFill>
              </a:rPr>
              <a:t>Auditee</a:t>
            </a:r>
            <a:endParaRPr lang="en-US" sz="1200" b="1" u="sng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Tindakan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perbaikan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8" name="Diamond 37"/>
          <p:cNvSpPr/>
          <p:nvPr/>
        </p:nvSpPr>
        <p:spPr>
          <a:xfrm>
            <a:off x="4218742" y="4133441"/>
            <a:ext cx="1857388" cy="928694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>
                <a:solidFill>
                  <a:sysClr val="windowText" lastClr="000000"/>
                </a:solidFill>
              </a:rPr>
              <a:t>Auditor</a:t>
            </a:r>
          </a:p>
          <a:p>
            <a:pPr algn="ctr"/>
            <a:r>
              <a:rPr lang="en-US" sz="1200" dirty="0" err="1">
                <a:solidFill>
                  <a:sysClr val="windowText" lastClr="000000"/>
                </a:solidFill>
              </a:rPr>
              <a:t>Verifikasi</a:t>
            </a:r>
            <a:r>
              <a:rPr lang="en-US" sz="1200" dirty="0">
                <a:solidFill>
                  <a:sysClr val="windowText" lastClr="000000"/>
                </a:solidFill>
              </a:rPr>
              <a:t> </a:t>
            </a:r>
            <a:r>
              <a:rPr lang="en-US" sz="1200" dirty="0" err="1">
                <a:solidFill>
                  <a:sysClr val="windowText" lastClr="000000"/>
                </a:solidFill>
              </a:rPr>
              <a:t>Ke-efektifan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9" name="Flowchart: Document 38"/>
          <p:cNvSpPr/>
          <p:nvPr/>
        </p:nvSpPr>
        <p:spPr>
          <a:xfrm>
            <a:off x="4351679" y="5357826"/>
            <a:ext cx="1643074" cy="1000132"/>
          </a:xfrm>
          <a:prstGeom prst="flowChartDocumen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>
                <a:solidFill>
                  <a:sysClr val="windowText" lastClr="000000"/>
                </a:solidFill>
              </a:rPr>
              <a:t>Lead auditor</a:t>
            </a:r>
          </a:p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Me-review </a:t>
            </a:r>
            <a:r>
              <a:rPr lang="en-US" sz="1200" dirty="0" err="1">
                <a:solidFill>
                  <a:sysClr val="windowText" lastClr="000000"/>
                </a:solidFill>
              </a:rPr>
              <a:t>dan</a:t>
            </a:r>
            <a:r>
              <a:rPr lang="en-US" sz="1200" dirty="0">
                <a:solidFill>
                  <a:sysClr val="windowText" lastClr="000000"/>
                </a:solidFill>
              </a:rPr>
              <a:t> </a:t>
            </a:r>
            <a:r>
              <a:rPr lang="en-US" sz="1200" dirty="0" err="1">
                <a:solidFill>
                  <a:sysClr val="windowText" lastClr="000000"/>
                </a:solidFill>
              </a:rPr>
              <a:t>mengkompilasi</a:t>
            </a:r>
            <a:r>
              <a:rPr lang="en-US" sz="1200" dirty="0">
                <a:solidFill>
                  <a:sysClr val="windowText" lastClr="000000"/>
                </a:solidFill>
              </a:rPr>
              <a:t> </a:t>
            </a:r>
            <a:r>
              <a:rPr lang="en-US" sz="1200" dirty="0" err="1">
                <a:solidFill>
                  <a:sysClr val="windowText" lastClr="000000"/>
                </a:solidFill>
              </a:rPr>
              <a:t>seluruh</a:t>
            </a:r>
            <a:r>
              <a:rPr lang="en-US" sz="1200" dirty="0">
                <a:solidFill>
                  <a:sysClr val="windowText" lastClr="000000"/>
                </a:solidFill>
              </a:rPr>
              <a:t> </a:t>
            </a:r>
            <a:r>
              <a:rPr lang="en-US" sz="1200" dirty="0" err="1">
                <a:solidFill>
                  <a:sysClr val="windowText" lastClr="000000"/>
                </a:solidFill>
              </a:rPr>
              <a:t>laporan</a:t>
            </a:r>
            <a:r>
              <a:rPr lang="en-US" sz="1200" dirty="0">
                <a:solidFill>
                  <a:sysClr val="windowText" lastClr="000000"/>
                </a:solidFill>
              </a:rPr>
              <a:t> audit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rot="16200000" flipH="1">
            <a:off x="4994622" y="2081616"/>
            <a:ext cx="285751" cy="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rot="16200000" flipH="1">
            <a:off x="4994622" y="3071809"/>
            <a:ext cx="285751" cy="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16200000" flipH="1">
            <a:off x="5004561" y="4000503"/>
            <a:ext cx="285751" cy="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rot="16200000" flipH="1">
            <a:off x="5024439" y="5214949"/>
            <a:ext cx="285751" cy="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38" idx="3"/>
            <a:endCxn id="37" idx="3"/>
          </p:cNvCxnSpPr>
          <p:nvPr/>
        </p:nvCxnSpPr>
        <p:spPr>
          <a:xfrm flipH="1" flipV="1">
            <a:off x="5881694" y="3546096"/>
            <a:ext cx="194436" cy="1051692"/>
          </a:xfrm>
          <a:prstGeom prst="bentConnector3">
            <a:avLst>
              <a:gd name="adj1" fmla="val -117571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36" idx="3"/>
            <a:endCxn id="39" idx="3"/>
          </p:cNvCxnSpPr>
          <p:nvPr/>
        </p:nvCxnSpPr>
        <p:spPr>
          <a:xfrm flipH="1">
            <a:off x="5994753" y="2571744"/>
            <a:ext cx="29817" cy="3286148"/>
          </a:xfrm>
          <a:prstGeom prst="bentConnector3">
            <a:avLst>
              <a:gd name="adj1" fmla="val -1666691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29"/>
          <p:cNvCxnSpPr>
            <a:stCxn id="39" idx="2"/>
            <a:endCxn id="56" idx="0"/>
          </p:cNvCxnSpPr>
          <p:nvPr/>
        </p:nvCxnSpPr>
        <p:spPr>
          <a:xfrm rot="5400000" flipH="1" flipV="1">
            <a:off x="4159304" y="2299771"/>
            <a:ext cx="5005978" cy="2978155"/>
          </a:xfrm>
          <a:prstGeom prst="bentConnector5">
            <a:avLst>
              <a:gd name="adj1" fmla="val -4567"/>
              <a:gd name="adj2" fmla="val 60099"/>
              <a:gd name="adj3" fmla="val 104567"/>
            </a:avLst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7401272" y="1285860"/>
            <a:ext cx="1500198" cy="7858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>
                <a:solidFill>
                  <a:schemeClr val="tx1"/>
                </a:solidFill>
              </a:rPr>
              <a:t>Senior Management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Regular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Management review </a:t>
            </a:r>
            <a:r>
              <a:rPr lang="en-US" sz="1200" dirty="0" err="1">
                <a:solidFill>
                  <a:schemeClr val="tx1"/>
                </a:solidFill>
              </a:rPr>
              <a:t>dan</a:t>
            </a:r>
            <a:r>
              <a:rPr lang="en-US" sz="1200" dirty="0">
                <a:solidFill>
                  <a:schemeClr val="tx1"/>
                </a:solidFill>
              </a:rPr>
              <a:t> support</a:t>
            </a:r>
          </a:p>
        </p:txBody>
      </p:sp>
      <p:sp>
        <p:nvSpPr>
          <p:cNvPr id="61" name="Flowchart: Alternate Process 60"/>
          <p:cNvSpPr/>
          <p:nvPr/>
        </p:nvSpPr>
        <p:spPr>
          <a:xfrm>
            <a:off x="7583904" y="2357430"/>
            <a:ext cx="1214446" cy="357190"/>
          </a:xfrm>
          <a:prstGeom prst="flowChartAlternateProcess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Stop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 rot="16200000" flipH="1">
            <a:off x="8044215" y="2214553"/>
            <a:ext cx="285751" cy="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179118" y="2914684"/>
            <a:ext cx="648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Ya</a:t>
            </a:r>
            <a:endParaRPr 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6006164" y="2218929"/>
            <a:ext cx="648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Tidak</a:t>
            </a:r>
            <a:endParaRPr 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5239138" y="5068382"/>
            <a:ext cx="648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Ya</a:t>
            </a:r>
            <a:endParaRPr 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5881694" y="4637884"/>
            <a:ext cx="648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Tidak</a:t>
            </a:r>
            <a:endParaRPr lang="en-US" sz="1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35EA19-BB8D-423C-A243-A5D84591E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09662" y="6495864"/>
            <a:ext cx="6274232" cy="365125"/>
          </a:xfrm>
        </p:spPr>
        <p:txBody>
          <a:bodyPr/>
          <a:lstStyle/>
          <a:p>
            <a:r>
              <a:rPr lang="en-US" sz="1200"/>
              <a:t>Audit ISO IEC 17025:2017. 1/Rev 01 ©Copyright. Sentral Sistem Agustus 2019</a:t>
            </a:r>
            <a:endParaRPr lang="en-US" sz="12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93A0A6D-9282-46B1-993B-FB6FAD97C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1967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5310190" cy="6887496"/>
          </a:xfrm>
          <a:custGeom>
            <a:avLst/>
            <a:gdLst>
              <a:gd name="connsiteX0" fmla="*/ 0 w 5310190"/>
              <a:gd name="connsiteY0" fmla="*/ 0 h 6858000"/>
              <a:gd name="connsiteX1" fmla="*/ 5310190 w 5310190"/>
              <a:gd name="connsiteY1" fmla="*/ 0 h 6858000"/>
              <a:gd name="connsiteX2" fmla="*/ 5310190 w 5310190"/>
              <a:gd name="connsiteY2" fmla="*/ 6858000 h 6858000"/>
              <a:gd name="connsiteX3" fmla="*/ 0 w 5310190"/>
              <a:gd name="connsiteY3" fmla="*/ 6858000 h 6858000"/>
              <a:gd name="connsiteX4" fmla="*/ 0 w 5310190"/>
              <a:gd name="connsiteY4" fmla="*/ 0 h 6858000"/>
              <a:gd name="connsiteX0" fmla="*/ 0 w 5310190"/>
              <a:gd name="connsiteY0" fmla="*/ 0 h 6887496"/>
              <a:gd name="connsiteX1" fmla="*/ 5310190 w 5310190"/>
              <a:gd name="connsiteY1" fmla="*/ 0 h 6887496"/>
              <a:gd name="connsiteX2" fmla="*/ 2743971 w 5310190"/>
              <a:gd name="connsiteY2" fmla="*/ 6887496 h 6887496"/>
              <a:gd name="connsiteX3" fmla="*/ 0 w 5310190"/>
              <a:gd name="connsiteY3" fmla="*/ 6858000 h 6887496"/>
              <a:gd name="connsiteX4" fmla="*/ 0 w 5310190"/>
              <a:gd name="connsiteY4" fmla="*/ 0 h 6887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0190" h="6887496">
                <a:moveTo>
                  <a:pt x="0" y="0"/>
                </a:moveTo>
                <a:lnTo>
                  <a:pt x="5310190" y="0"/>
                </a:lnTo>
                <a:lnTo>
                  <a:pt x="2743971" y="688749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462819" y="1478747"/>
            <a:ext cx="5113525" cy="1285885"/>
          </a:xfrm>
        </p:spPr>
        <p:txBody>
          <a:bodyPr>
            <a:normAutofit fontScale="90000"/>
          </a:bodyPr>
          <a:lstStyle/>
          <a:p>
            <a:pPr algn="r" eaLnBrk="1" hangingPunct="1"/>
            <a:r>
              <a:rPr lang="id-ID" sz="8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Arial Unicode MS" pitchFamily="34" charset="-128"/>
                <a:cs typeface="Arial Unicode MS" pitchFamily="34" charset="-128"/>
              </a:rPr>
              <a:t>DEFINISI</a:t>
            </a:r>
            <a:endParaRPr lang="id-ID" sz="80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E37AEAB-D210-476A-9B16-5EED0705B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20113" y="6356352"/>
            <a:ext cx="5310190" cy="365125"/>
          </a:xfrm>
        </p:spPr>
        <p:txBody>
          <a:bodyPr/>
          <a:lstStyle/>
          <a:p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Audit ISO IEC 17025:2017. 1/Rev 01 ©Copyright. Sentral Sistem Agustus 2019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3F0C832-5B70-4308-A7FF-BAD418D0B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C8A046-ED46-4FC4-871B-D0B4213C320F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 bwMode="auto">
          <a:xfrm>
            <a:off x="3093318" y="2381341"/>
            <a:ext cx="6483026" cy="1285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+mj-ea"/>
                <a:cs typeface="Arial" pitchFamily="34" charset="0"/>
              </a:rPr>
              <a:t>D</a:t>
            </a:r>
            <a:r>
              <a:rPr kumimoji="0" lang="id-ID" sz="6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+mj-ea"/>
                <a:cs typeface="Arial" pitchFamily="34" charset="0"/>
              </a:rPr>
              <a:t>AN ISTILAH</a:t>
            </a:r>
          </a:p>
        </p:txBody>
      </p:sp>
      <p:sp>
        <p:nvSpPr>
          <p:cNvPr id="4" name="Rectangle 3"/>
          <p:cNvSpPr/>
          <p:nvPr/>
        </p:nvSpPr>
        <p:spPr>
          <a:xfrm>
            <a:off x="7110156" y="779930"/>
            <a:ext cx="24661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44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 pitchFamily="34" charset="-128"/>
                <a:cs typeface="Arial Unicode MS" pitchFamily="34" charset="-128"/>
              </a:rPr>
              <a:t>BAGIAN 1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4016896" y="4895921"/>
            <a:ext cx="537284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2654732" y="0"/>
            <a:ext cx="2514292" cy="68580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770" name="Picture 2" descr="https://wellnesscorp.files.wordpress.com/2013/10/internal-audi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58" b="89844" l="0" r="97605">
                        <a14:foregroundMark x1="8683" y1="31641" x2="8683" y2="316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97" t="1643" r="3417" b="6288"/>
          <a:stretch/>
        </p:blipFill>
        <p:spPr bwMode="auto">
          <a:xfrm>
            <a:off x="122892" y="0"/>
            <a:ext cx="4503933" cy="705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4304928" y="5200045"/>
            <a:ext cx="51247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1400" dirty="0" err="1">
                <a:latin typeface="+mn-lt"/>
              </a:rPr>
              <a:t>Pengujian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sistimatis</a:t>
            </a:r>
            <a:r>
              <a:rPr lang="en-US" sz="1400" dirty="0">
                <a:latin typeface="+mn-lt"/>
              </a:rPr>
              <a:t>, </a:t>
            </a:r>
            <a:r>
              <a:rPr lang="en-US" sz="1400" dirty="0" err="1">
                <a:latin typeface="+mn-lt"/>
              </a:rPr>
              <a:t>mandiri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dan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terdokumentasi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untuk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memperoleh</a:t>
            </a:r>
            <a:r>
              <a:rPr lang="en-US" sz="1400" dirty="0">
                <a:latin typeface="+mn-lt"/>
              </a:rPr>
              <a:t> </a:t>
            </a:r>
            <a:r>
              <a:rPr lang="en-US" sz="1400" i="1" dirty="0" err="1">
                <a:latin typeface="+mn-lt"/>
              </a:rPr>
              <a:t>bukti</a:t>
            </a:r>
            <a:r>
              <a:rPr lang="en-US" sz="1400" i="1" dirty="0">
                <a:latin typeface="+mn-lt"/>
              </a:rPr>
              <a:t> audit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dan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mengevaluasinya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secara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obyektif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untuk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menentukan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sejauh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mana</a:t>
            </a:r>
            <a:r>
              <a:rPr lang="en-US" sz="1400" dirty="0">
                <a:latin typeface="+mn-lt"/>
              </a:rPr>
              <a:t> </a:t>
            </a:r>
            <a:r>
              <a:rPr lang="en-US" sz="1400" i="1" dirty="0" err="1">
                <a:latin typeface="+mn-lt"/>
              </a:rPr>
              <a:t>kriteria</a:t>
            </a:r>
            <a:r>
              <a:rPr lang="en-US" sz="1400" i="1" dirty="0">
                <a:latin typeface="+mn-lt"/>
              </a:rPr>
              <a:t> audit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dipenuhi</a:t>
            </a:r>
            <a:endParaRPr lang="en-US" sz="1400" i="1" dirty="0"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29302" y="109182"/>
            <a:ext cx="7147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3200" b="1" dirty="0"/>
              <a:t>INTERNAL AUDIT ISO/IEC 17025 : 2017</a:t>
            </a:r>
          </a:p>
        </p:txBody>
      </p:sp>
    </p:spTree>
    <p:extLst>
      <p:ext uri="{BB962C8B-B14F-4D97-AF65-F5344CB8AC3E}">
        <p14:creationId xmlns:p14="http://schemas.microsoft.com/office/powerpoint/2010/main" val="31320527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87F023-4A4C-5B4E-A273-8EF909875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D435A5-FB15-CF4A-9416-E97E16CF38A3}"/>
              </a:ext>
            </a:extLst>
          </p:cNvPr>
          <p:cNvGraphicFramePr>
            <a:graphicFrameLocks noGrp="1"/>
          </p:cNvGraphicFramePr>
          <p:nvPr/>
        </p:nvGraphicFramePr>
        <p:xfrm>
          <a:off x="615586" y="64788"/>
          <a:ext cx="7474314" cy="677352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21649">
                  <a:extLst>
                    <a:ext uri="{9D8B030D-6E8A-4147-A177-3AD203B41FA5}">
                      <a16:colId xmlns:a16="http://schemas.microsoft.com/office/drawing/2014/main" val="2841130551"/>
                    </a:ext>
                  </a:extLst>
                </a:gridCol>
                <a:gridCol w="1816100">
                  <a:extLst>
                    <a:ext uri="{9D8B030D-6E8A-4147-A177-3AD203B41FA5}">
                      <a16:colId xmlns:a16="http://schemas.microsoft.com/office/drawing/2014/main" val="3087544828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val="3838047044"/>
                    </a:ext>
                  </a:extLst>
                </a:gridCol>
                <a:gridCol w="2003015">
                  <a:extLst>
                    <a:ext uri="{9D8B030D-6E8A-4147-A177-3AD203B41FA5}">
                      <a16:colId xmlns:a16="http://schemas.microsoft.com/office/drawing/2014/main" val="1080431983"/>
                    </a:ext>
                  </a:extLst>
                </a:gridCol>
              </a:tblGrid>
              <a:tr h="42100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PLAN</a:t>
                      </a:r>
                    </a:p>
                  </a:txBody>
                  <a:tcPr marL="99060" marR="99060" marT="49530" marB="4953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DO</a:t>
                      </a:r>
                    </a:p>
                  </a:txBody>
                  <a:tcPr marL="99060" marR="99060" marT="49530" marB="4953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CHECK</a:t>
                      </a:r>
                    </a:p>
                  </a:txBody>
                  <a:tcPr marL="99060" marR="99060" marT="49530" marB="4953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ACT</a:t>
                      </a:r>
                    </a:p>
                  </a:txBody>
                  <a:tcPr marL="99060" marR="99060" marT="49530" marB="49530" anchor="ctr"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91041346"/>
                  </a:ext>
                </a:extLst>
              </a:tr>
              <a:tr h="6352523"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99060" marR="99060" marT="49530" marB="49530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99060" marR="99060" marT="49530" marB="49530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99060" marR="99060" marT="49530" marB="49530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99060" marR="99060" marT="49530" marB="49530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08288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6C4B799F-9798-2C4F-AB32-7300F0279EC3}"/>
              </a:ext>
            </a:extLst>
          </p:cNvPr>
          <p:cNvSpPr/>
          <p:nvPr/>
        </p:nvSpPr>
        <p:spPr>
          <a:xfrm>
            <a:off x="882106" y="573902"/>
            <a:ext cx="1429294" cy="7558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5.2 </a:t>
            </a:r>
            <a:r>
              <a:rPr lang="en-US" sz="1300" dirty="0" err="1"/>
              <a:t>Menetapkan</a:t>
            </a:r>
            <a:r>
              <a:rPr lang="en-US" sz="1300" dirty="0"/>
              <a:t> </a:t>
            </a:r>
            <a:r>
              <a:rPr lang="en-US" sz="1300" dirty="0" err="1"/>
              <a:t>Sasaran</a:t>
            </a:r>
            <a:r>
              <a:rPr lang="en-US" sz="1300" dirty="0"/>
              <a:t> </a:t>
            </a:r>
            <a:r>
              <a:rPr lang="en-US" sz="1300" dirty="0" err="1"/>
              <a:t>dari</a:t>
            </a:r>
            <a:r>
              <a:rPr lang="en-US" sz="1300" dirty="0"/>
              <a:t> Program Audit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906C07-E3DE-FD4B-856B-FBF3DA639AAF}"/>
              </a:ext>
            </a:extLst>
          </p:cNvPr>
          <p:cNvSpPr/>
          <p:nvPr/>
        </p:nvSpPr>
        <p:spPr>
          <a:xfrm>
            <a:off x="808990" y="1554714"/>
            <a:ext cx="1584960" cy="9178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rgbClr val="0070C0"/>
                </a:solidFill>
              </a:rPr>
              <a:t>5.3 </a:t>
            </a:r>
            <a:r>
              <a:rPr lang="en-US" sz="1300" dirty="0" err="1">
                <a:solidFill>
                  <a:srgbClr val="0070C0"/>
                </a:solidFill>
              </a:rPr>
              <a:t>Menetapkan</a:t>
            </a:r>
            <a:r>
              <a:rPr lang="en-US" sz="1300" dirty="0">
                <a:solidFill>
                  <a:srgbClr val="0070C0"/>
                </a:solidFill>
              </a:rPr>
              <a:t> dan </a:t>
            </a:r>
            <a:r>
              <a:rPr lang="en-US" sz="1300" dirty="0" err="1">
                <a:solidFill>
                  <a:srgbClr val="0070C0"/>
                </a:solidFill>
              </a:rPr>
              <a:t>Mengevaluasi</a:t>
            </a:r>
            <a:r>
              <a:rPr lang="en-US" sz="1300" dirty="0">
                <a:solidFill>
                  <a:srgbClr val="0070C0"/>
                </a:solidFill>
              </a:rPr>
              <a:t> </a:t>
            </a:r>
            <a:r>
              <a:rPr lang="en-US" sz="1300" dirty="0" err="1">
                <a:solidFill>
                  <a:srgbClr val="0070C0"/>
                </a:solidFill>
              </a:rPr>
              <a:t>Resiko</a:t>
            </a:r>
            <a:r>
              <a:rPr lang="en-US" sz="1300" dirty="0">
                <a:solidFill>
                  <a:srgbClr val="0070C0"/>
                </a:solidFill>
              </a:rPr>
              <a:t> dan </a:t>
            </a:r>
            <a:r>
              <a:rPr lang="en-US" sz="1300" dirty="0" err="1">
                <a:solidFill>
                  <a:srgbClr val="0070C0"/>
                </a:solidFill>
              </a:rPr>
              <a:t>Peluang</a:t>
            </a:r>
            <a:r>
              <a:rPr lang="en-US" sz="1300" dirty="0">
                <a:solidFill>
                  <a:srgbClr val="0070C0"/>
                </a:solidFill>
              </a:rPr>
              <a:t> </a:t>
            </a:r>
            <a:r>
              <a:rPr lang="en-US" sz="1300" dirty="0" err="1">
                <a:solidFill>
                  <a:srgbClr val="0070C0"/>
                </a:solidFill>
              </a:rPr>
              <a:t>dari</a:t>
            </a:r>
            <a:r>
              <a:rPr lang="en-US" sz="1300" dirty="0">
                <a:solidFill>
                  <a:srgbClr val="0070C0"/>
                </a:solidFill>
              </a:rPr>
              <a:t> Program Audit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F0DD63-4A50-CC40-AB8A-47DF9007AA53}"/>
              </a:ext>
            </a:extLst>
          </p:cNvPr>
          <p:cNvSpPr/>
          <p:nvPr/>
        </p:nvSpPr>
        <p:spPr>
          <a:xfrm>
            <a:off x="825500" y="2703684"/>
            <a:ext cx="1568450" cy="5943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5.4 </a:t>
            </a:r>
            <a:r>
              <a:rPr lang="en-US" sz="1300" dirty="0" err="1"/>
              <a:t>Menetapkan</a:t>
            </a:r>
            <a:r>
              <a:rPr lang="en-US" sz="1300" dirty="0"/>
              <a:t> program audit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8DF7A2-2084-7E43-ACD1-670C668A3D42}"/>
              </a:ext>
            </a:extLst>
          </p:cNvPr>
          <p:cNvSpPr/>
          <p:nvPr/>
        </p:nvSpPr>
        <p:spPr>
          <a:xfrm>
            <a:off x="2780756" y="3215501"/>
            <a:ext cx="1429294" cy="5967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5.5 </a:t>
            </a:r>
            <a:r>
              <a:rPr lang="en-US" sz="1300" dirty="0" err="1"/>
              <a:t>Pelaksanaan</a:t>
            </a:r>
            <a:r>
              <a:rPr lang="en-US" sz="1300" dirty="0"/>
              <a:t> Program Audit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AD75C1-60D1-5C4B-9F09-54181236816D}"/>
              </a:ext>
            </a:extLst>
          </p:cNvPr>
          <p:cNvSpPr/>
          <p:nvPr/>
        </p:nvSpPr>
        <p:spPr>
          <a:xfrm>
            <a:off x="4540250" y="3215502"/>
            <a:ext cx="1429294" cy="6300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5.6 Monitor Program Audit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8AAFDB-8BBF-4F45-AEED-6D1AB19D78BB}"/>
              </a:ext>
            </a:extLst>
          </p:cNvPr>
          <p:cNvSpPr/>
          <p:nvPr/>
        </p:nvSpPr>
        <p:spPr>
          <a:xfrm>
            <a:off x="6412956" y="1779130"/>
            <a:ext cx="1429294" cy="806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5.7 </a:t>
            </a:r>
            <a:r>
              <a:rPr lang="en-US" sz="1300" dirty="0" err="1"/>
              <a:t>Meninjau</a:t>
            </a:r>
            <a:r>
              <a:rPr lang="en-US" sz="1300" dirty="0"/>
              <a:t> dan </a:t>
            </a:r>
            <a:r>
              <a:rPr lang="en-US" sz="1300" dirty="0" err="1"/>
              <a:t>Meningkatkan</a:t>
            </a:r>
            <a:r>
              <a:rPr lang="en-US" sz="1300" dirty="0"/>
              <a:t> Program Audit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00C6BB-0D27-464B-8674-B5C305D2F28B}"/>
              </a:ext>
            </a:extLst>
          </p:cNvPr>
          <p:cNvSpPr/>
          <p:nvPr/>
        </p:nvSpPr>
        <p:spPr>
          <a:xfrm>
            <a:off x="910408" y="4149501"/>
            <a:ext cx="1429294" cy="5778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6.2 </a:t>
            </a:r>
            <a:r>
              <a:rPr lang="en-US" sz="1300" dirty="0" err="1"/>
              <a:t>Inisiasi</a:t>
            </a:r>
            <a:r>
              <a:rPr lang="en-US" sz="1300" dirty="0"/>
              <a:t> Audit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A0FD50-82E2-184C-9926-8C16752171A4}"/>
              </a:ext>
            </a:extLst>
          </p:cNvPr>
          <p:cNvSpPr/>
          <p:nvPr/>
        </p:nvSpPr>
        <p:spPr>
          <a:xfrm>
            <a:off x="908050" y="4996570"/>
            <a:ext cx="1429294" cy="6270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6.3 </a:t>
            </a:r>
            <a:r>
              <a:rPr lang="en-US" sz="1300" dirty="0" err="1"/>
              <a:t>Persiapan</a:t>
            </a:r>
            <a:r>
              <a:rPr lang="en-US" sz="1300" dirty="0"/>
              <a:t> </a:t>
            </a:r>
            <a:r>
              <a:rPr lang="en-US" sz="1300" dirty="0" err="1"/>
              <a:t>Aktifitas</a:t>
            </a:r>
            <a:r>
              <a:rPr lang="en-US" sz="1300" dirty="0"/>
              <a:t> Audit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19CD6C-F9C7-2E4F-9681-734E61052BC5}"/>
              </a:ext>
            </a:extLst>
          </p:cNvPr>
          <p:cNvSpPr/>
          <p:nvPr/>
        </p:nvSpPr>
        <p:spPr>
          <a:xfrm>
            <a:off x="2645137" y="4963210"/>
            <a:ext cx="1429294" cy="6603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6.4 </a:t>
            </a:r>
            <a:r>
              <a:rPr lang="en-US" sz="1300" dirty="0" err="1"/>
              <a:t>Pelaksanaan</a:t>
            </a:r>
            <a:r>
              <a:rPr lang="en-US" sz="1300" dirty="0"/>
              <a:t> </a:t>
            </a:r>
            <a:r>
              <a:rPr lang="en-US" sz="1300" dirty="0" err="1"/>
              <a:t>Aktifitas</a:t>
            </a:r>
            <a:r>
              <a:rPr lang="en-US" sz="1300" dirty="0"/>
              <a:t> Audit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9E59AA-121C-B94A-9373-AF5AF72FF5F7}"/>
              </a:ext>
            </a:extLst>
          </p:cNvPr>
          <p:cNvSpPr/>
          <p:nvPr/>
        </p:nvSpPr>
        <p:spPr>
          <a:xfrm>
            <a:off x="2645137" y="5883502"/>
            <a:ext cx="1429294" cy="806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6.5 </a:t>
            </a:r>
            <a:r>
              <a:rPr lang="en-US" sz="1300" dirty="0" err="1"/>
              <a:t>Persiapan</a:t>
            </a:r>
            <a:r>
              <a:rPr lang="en-US" sz="1300" dirty="0"/>
              <a:t> dan </a:t>
            </a:r>
            <a:r>
              <a:rPr lang="en-US" sz="1300" dirty="0" err="1"/>
              <a:t>Distribusi</a:t>
            </a:r>
            <a:r>
              <a:rPr lang="en-US" sz="1300" dirty="0"/>
              <a:t> </a:t>
            </a:r>
            <a:r>
              <a:rPr lang="en-US" sz="1300" dirty="0" err="1"/>
              <a:t>Laporan</a:t>
            </a:r>
            <a:r>
              <a:rPr lang="en-US" sz="1300" dirty="0"/>
              <a:t> Audit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163868-2AB3-F74B-AC84-F0E5A3D40AF9}"/>
              </a:ext>
            </a:extLst>
          </p:cNvPr>
          <p:cNvSpPr/>
          <p:nvPr/>
        </p:nvSpPr>
        <p:spPr>
          <a:xfrm>
            <a:off x="4514306" y="5867774"/>
            <a:ext cx="1429294" cy="806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6.6 </a:t>
            </a:r>
            <a:r>
              <a:rPr lang="en-US" sz="1300" dirty="0" err="1"/>
              <a:t>Penyelesaian</a:t>
            </a:r>
            <a:r>
              <a:rPr lang="en-US" sz="1300" dirty="0"/>
              <a:t> Audit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A9E477-EA2C-B74E-9ADC-C6D731F984D9}"/>
              </a:ext>
            </a:extLst>
          </p:cNvPr>
          <p:cNvSpPr/>
          <p:nvPr/>
        </p:nvSpPr>
        <p:spPr>
          <a:xfrm>
            <a:off x="6336154" y="4779348"/>
            <a:ext cx="1429294" cy="806631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/>
              <a:t>6.7 </a:t>
            </a:r>
            <a:r>
              <a:rPr lang="en-US" sz="1300" dirty="0" err="1"/>
              <a:t>Pelaksanaan</a:t>
            </a:r>
            <a:r>
              <a:rPr lang="en-US" sz="1300" dirty="0"/>
              <a:t> Follow up Audit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825900-DD53-2949-A8FE-3EFBE7906D27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1596753" y="1329777"/>
            <a:ext cx="4717" cy="2249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CD91CDF-52F6-464D-9C63-DF16B2E55281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1601470" y="2472551"/>
            <a:ext cx="8255" cy="2311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B7D5912-CC82-234D-A5B7-973E230089D7}"/>
              </a:ext>
            </a:extLst>
          </p:cNvPr>
          <p:cNvCxnSpPr>
            <a:cxnSpLocks/>
            <a:stCxn id="10" idx="2"/>
            <a:endCxn id="11" idx="1"/>
          </p:cNvCxnSpPr>
          <p:nvPr/>
        </p:nvCxnSpPr>
        <p:spPr>
          <a:xfrm rot="16200000" flipH="1">
            <a:off x="2087337" y="2820440"/>
            <a:ext cx="215810" cy="117103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567A4CC-1F01-EF4F-8897-73EADD1C79E3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210050" y="3513861"/>
            <a:ext cx="330200" cy="166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6">
            <a:extLst>
              <a:ext uri="{FF2B5EF4-FFF2-40B4-BE49-F238E27FC236}">
                <a16:creationId xmlns:a16="http://schemas.microsoft.com/office/drawing/2014/main" id="{C37DE2BB-C027-C144-B11D-F6E6660EEE94}"/>
              </a:ext>
            </a:extLst>
          </p:cNvPr>
          <p:cNvCxnSpPr>
            <a:cxnSpLocks/>
            <a:stCxn id="12" idx="3"/>
            <a:endCxn id="13" idx="2"/>
          </p:cNvCxnSpPr>
          <p:nvPr/>
        </p:nvCxnSpPr>
        <p:spPr>
          <a:xfrm flipV="1">
            <a:off x="5969543" y="2585761"/>
            <a:ext cx="1158060" cy="94477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Connector: Elbow 28">
            <a:extLst>
              <a:ext uri="{FF2B5EF4-FFF2-40B4-BE49-F238E27FC236}">
                <a16:creationId xmlns:a16="http://schemas.microsoft.com/office/drawing/2014/main" id="{CE878D40-F63B-CC49-A5CD-A21CB1665342}"/>
              </a:ext>
            </a:extLst>
          </p:cNvPr>
          <p:cNvCxnSpPr>
            <a:cxnSpLocks/>
            <a:stCxn id="13" idx="0"/>
            <a:endCxn id="8" idx="3"/>
          </p:cNvCxnSpPr>
          <p:nvPr/>
        </p:nvCxnSpPr>
        <p:spPr>
          <a:xfrm rot="16200000" flipV="1">
            <a:off x="4305857" y="-1042616"/>
            <a:ext cx="827291" cy="481620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345EC5-1F86-6344-AF71-4C250F234AA4}"/>
              </a:ext>
            </a:extLst>
          </p:cNvPr>
          <p:cNvCxnSpPr>
            <a:cxnSpLocks/>
          </p:cNvCxnSpPr>
          <p:nvPr/>
        </p:nvCxnSpPr>
        <p:spPr>
          <a:xfrm>
            <a:off x="660400" y="3984400"/>
            <a:ext cx="90805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FFE94E5-DFEE-A144-8872-7BDB77DBABF7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flipH="1">
            <a:off x="1622698" y="4727354"/>
            <a:ext cx="2358" cy="2692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E86ED48-F35B-2540-B492-5C22E12F666C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3359784" y="5623608"/>
            <a:ext cx="0" cy="2598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52E1D5D-DE2F-9A47-815B-6C9F24522C9B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337344" y="5293409"/>
            <a:ext cx="3077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EC2C85F-6EB5-914A-AA64-D9687F9F05AD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4074431" y="6271089"/>
            <a:ext cx="43987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Connector: Elbow 50">
            <a:extLst>
              <a:ext uri="{FF2B5EF4-FFF2-40B4-BE49-F238E27FC236}">
                <a16:creationId xmlns:a16="http://schemas.microsoft.com/office/drawing/2014/main" id="{1B8E91F2-B67A-7F43-A462-3388A82642EA}"/>
              </a:ext>
            </a:extLst>
          </p:cNvPr>
          <p:cNvCxnSpPr>
            <a:stCxn id="18" idx="3"/>
            <a:endCxn id="19" idx="2"/>
          </p:cNvCxnSpPr>
          <p:nvPr/>
        </p:nvCxnSpPr>
        <p:spPr>
          <a:xfrm flipV="1">
            <a:off x="5943600" y="5585978"/>
            <a:ext cx="1107201" cy="685111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643602F-FF7F-6D41-A160-8FC10B36DC6D}"/>
              </a:ext>
            </a:extLst>
          </p:cNvPr>
          <p:cNvCxnSpPr>
            <a:cxnSpLocks/>
          </p:cNvCxnSpPr>
          <p:nvPr/>
        </p:nvCxnSpPr>
        <p:spPr>
          <a:xfrm flipV="1">
            <a:off x="5118100" y="3793351"/>
            <a:ext cx="0" cy="20901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Connector: Elbow 54">
            <a:extLst>
              <a:ext uri="{FF2B5EF4-FFF2-40B4-BE49-F238E27FC236}">
                <a16:creationId xmlns:a16="http://schemas.microsoft.com/office/drawing/2014/main" id="{7F89DE2B-B32B-3747-85AC-9AF39F15AACD}"/>
              </a:ext>
            </a:extLst>
          </p:cNvPr>
          <p:cNvCxnSpPr>
            <a:cxnSpLocks/>
            <a:stCxn id="19" idx="0"/>
          </p:cNvCxnSpPr>
          <p:nvPr/>
        </p:nvCxnSpPr>
        <p:spPr>
          <a:xfrm rot="16200000" flipV="1">
            <a:off x="5797622" y="3526168"/>
            <a:ext cx="591790" cy="1914569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1A7D6F9-897C-1047-A5E8-D2A75FB592A8}"/>
              </a:ext>
            </a:extLst>
          </p:cNvPr>
          <p:cNvSpPr txBox="1"/>
          <p:nvPr/>
        </p:nvSpPr>
        <p:spPr>
          <a:xfrm>
            <a:off x="8255000" y="1329777"/>
            <a:ext cx="1568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Penyusunan</a:t>
            </a:r>
            <a:r>
              <a:rPr lang="en-US" sz="1600" dirty="0"/>
              <a:t> Program Audit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A81A102-6493-724C-83A0-8082EC4CF3BF}"/>
              </a:ext>
            </a:extLst>
          </p:cNvPr>
          <p:cNvSpPr txBox="1"/>
          <p:nvPr/>
        </p:nvSpPr>
        <p:spPr>
          <a:xfrm>
            <a:off x="8250723" y="4682527"/>
            <a:ext cx="1568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Pelaksanaan</a:t>
            </a:r>
            <a:r>
              <a:rPr lang="en-US" sz="1600" dirty="0"/>
              <a:t> Program Audit</a:t>
            </a: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B88207D4-5F66-1144-A204-1D8A3B1B1DDA}"/>
              </a:ext>
            </a:extLst>
          </p:cNvPr>
          <p:cNvCxnSpPr>
            <a:stCxn id="11" idx="2"/>
            <a:endCxn id="14" idx="0"/>
          </p:cNvCxnSpPr>
          <p:nvPr/>
        </p:nvCxnSpPr>
        <p:spPr>
          <a:xfrm rot="5400000">
            <a:off x="2391589" y="3045687"/>
            <a:ext cx="337280" cy="187034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087DB1-A70F-4BE9-9D5C-096ED0581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99138" y="6356352"/>
            <a:ext cx="3343275" cy="365125"/>
          </a:xfrm>
        </p:spPr>
        <p:txBody>
          <a:bodyPr/>
          <a:lstStyle/>
          <a:p>
            <a:r>
              <a:rPr lang="en-US"/>
              <a:t>Audit ISO IEC 17025:2017. 1/Rev 01 ©Copyright. Sentral Sistem Agustus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6174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A277A-EF8A-9F46-9285-031A5B4E0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47800"/>
            <a:ext cx="8915400" cy="51524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950" dirty="0" err="1"/>
              <a:t>Penetapan</a:t>
            </a:r>
            <a:r>
              <a:rPr lang="en-US" sz="1950" dirty="0"/>
              <a:t> </a:t>
            </a:r>
            <a:r>
              <a:rPr lang="en-US" sz="1950" dirty="0" err="1"/>
              <a:t>resiko</a:t>
            </a:r>
            <a:r>
              <a:rPr lang="en-US" sz="1950" dirty="0"/>
              <a:t> dan </a:t>
            </a:r>
            <a:r>
              <a:rPr lang="en-US" sz="1950" dirty="0" err="1"/>
              <a:t>Peluang</a:t>
            </a:r>
            <a:r>
              <a:rPr lang="en-US" sz="1950" dirty="0"/>
              <a:t> yang </a:t>
            </a:r>
            <a:r>
              <a:rPr lang="en-US" sz="1950" dirty="0" err="1"/>
              <a:t>bisa</a:t>
            </a:r>
            <a:r>
              <a:rPr lang="en-US" sz="1950" dirty="0"/>
              <a:t> </a:t>
            </a:r>
            <a:r>
              <a:rPr lang="en-US" sz="1950" dirty="0" err="1"/>
              <a:t>berdampak</a:t>
            </a:r>
            <a:r>
              <a:rPr lang="en-US" sz="1950" dirty="0"/>
              <a:t> pada </a:t>
            </a:r>
            <a:r>
              <a:rPr lang="en-US" sz="1950" dirty="0" err="1"/>
              <a:t>pencapaian</a:t>
            </a:r>
            <a:r>
              <a:rPr lang="en-US" sz="1950" dirty="0"/>
              <a:t> </a:t>
            </a:r>
            <a:r>
              <a:rPr lang="en-US" sz="1950" dirty="0" err="1"/>
              <a:t>sasaran</a:t>
            </a:r>
            <a:r>
              <a:rPr lang="en-US" sz="1950" dirty="0"/>
              <a:t> audit</a:t>
            </a:r>
          </a:p>
          <a:p>
            <a:pPr marL="0" indent="0">
              <a:buNone/>
            </a:pPr>
            <a:endParaRPr lang="en-US" sz="1950" dirty="0"/>
          </a:p>
          <a:p>
            <a:pPr>
              <a:buFont typeface="+mj-lt"/>
              <a:buAutoNum type="arabicPeriod"/>
            </a:pPr>
            <a:r>
              <a:rPr lang="en-US" sz="1950" dirty="0" err="1"/>
              <a:t>resiko</a:t>
            </a:r>
            <a:r>
              <a:rPr lang="en-US" sz="1950" dirty="0"/>
              <a:t> </a:t>
            </a:r>
            <a:r>
              <a:rPr lang="en-US" sz="1950" dirty="0" err="1"/>
              <a:t>terkait</a:t>
            </a:r>
            <a:r>
              <a:rPr lang="en-US" sz="1950" dirty="0"/>
              <a:t> </a:t>
            </a:r>
            <a:r>
              <a:rPr lang="en-US" sz="1950" dirty="0" err="1"/>
              <a:t>dengan</a:t>
            </a:r>
            <a:r>
              <a:rPr lang="en-US" sz="1950" dirty="0"/>
              <a:t> </a:t>
            </a:r>
          </a:p>
          <a:p>
            <a:pPr marL="866748" lvl="1" indent="-371464">
              <a:buFont typeface="+mj-lt"/>
              <a:buAutoNum type="alphaLcParenR"/>
            </a:pPr>
            <a:r>
              <a:rPr lang="en-US" sz="1517" dirty="0" err="1"/>
              <a:t>Perencanaan</a:t>
            </a:r>
            <a:r>
              <a:rPr lang="en-US" sz="1517" dirty="0"/>
              <a:t>, </a:t>
            </a:r>
            <a:r>
              <a:rPr lang="en-US" sz="1517" dirty="0" err="1"/>
              <a:t>permasalahan</a:t>
            </a:r>
            <a:r>
              <a:rPr lang="en-US" sz="1517" dirty="0"/>
              <a:t> di </a:t>
            </a:r>
            <a:r>
              <a:rPr lang="en-US" sz="1517" dirty="0" err="1"/>
              <a:t>perencanaan</a:t>
            </a:r>
            <a:r>
              <a:rPr lang="en-US" sz="1517" dirty="0"/>
              <a:t>, scope, </a:t>
            </a:r>
            <a:r>
              <a:rPr lang="en-US" sz="1517" dirty="0" err="1"/>
              <a:t>jumlah</a:t>
            </a:r>
            <a:r>
              <a:rPr lang="en-US" sz="1517" dirty="0"/>
              <a:t>, </a:t>
            </a:r>
            <a:r>
              <a:rPr lang="en-US" sz="1517" dirty="0" err="1"/>
              <a:t>durasi</a:t>
            </a:r>
            <a:r>
              <a:rPr lang="en-US" sz="1517" dirty="0"/>
              <a:t>, </a:t>
            </a:r>
            <a:r>
              <a:rPr lang="en-US" sz="1517" dirty="0" err="1"/>
              <a:t>waktu</a:t>
            </a:r>
            <a:r>
              <a:rPr lang="en-US" sz="1517" dirty="0"/>
              <a:t>, </a:t>
            </a:r>
            <a:r>
              <a:rPr lang="en-US" sz="1517" dirty="0" err="1"/>
              <a:t>lokasi</a:t>
            </a:r>
            <a:r>
              <a:rPr lang="en-US" sz="1517" dirty="0"/>
              <a:t> schedule audit</a:t>
            </a:r>
          </a:p>
          <a:p>
            <a:pPr marL="866748" lvl="1" indent="-371464">
              <a:buFont typeface="+mj-lt"/>
              <a:buAutoNum type="alphaLcParenR"/>
            </a:pPr>
            <a:r>
              <a:rPr lang="en-US" sz="1517" dirty="0" err="1"/>
              <a:t>Sumber</a:t>
            </a:r>
            <a:r>
              <a:rPr lang="en-US" sz="1517" dirty="0"/>
              <a:t> </a:t>
            </a:r>
            <a:r>
              <a:rPr lang="en-US" sz="1517" dirty="0" err="1"/>
              <a:t>daya</a:t>
            </a:r>
            <a:r>
              <a:rPr lang="en-US" sz="1517" dirty="0"/>
              <a:t>, </a:t>
            </a:r>
            <a:r>
              <a:rPr lang="en-US" sz="1517" dirty="0" err="1"/>
              <a:t>waktu</a:t>
            </a:r>
            <a:r>
              <a:rPr lang="en-US" sz="1517" dirty="0"/>
              <a:t> yang </a:t>
            </a:r>
            <a:r>
              <a:rPr lang="en-US" sz="1517" dirty="0" err="1"/>
              <a:t>tidak</a:t>
            </a:r>
            <a:r>
              <a:rPr lang="en-US" sz="1517" dirty="0"/>
              <a:t> </a:t>
            </a:r>
            <a:r>
              <a:rPr lang="en-US" sz="1517" dirty="0" err="1"/>
              <a:t>cukup</a:t>
            </a:r>
            <a:r>
              <a:rPr lang="en-US" sz="1517" dirty="0"/>
              <a:t>, </a:t>
            </a:r>
            <a:r>
              <a:rPr lang="en-US" sz="1517" dirty="0" err="1"/>
              <a:t>peralatan</a:t>
            </a:r>
            <a:r>
              <a:rPr lang="en-US" sz="1517" dirty="0"/>
              <a:t> </a:t>
            </a:r>
            <a:r>
              <a:rPr lang="en-US" sz="1517" dirty="0" err="1"/>
              <a:t>dan</a:t>
            </a:r>
            <a:r>
              <a:rPr lang="en-US" sz="1517" dirty="0"/>
              <a:t>/ </a:t>
            </a:r>
            <a:r>
              <a:rPr lang="en-US" sz="1517" dirty="0" err="1"/>
              <a:t>atau</a:t>
            </a:r>
            <a:r>
              <a:rPr lang="en-US" sz="1517" dirty="0"/>
              <a:t> </a:t>
            </a:r>
            <a:r>
              <a:rPr lang="en-US" sz="1517" dirty="0" err="1"/>
              <a:t>pelatihan</a:t>
            </a:r>
            <a:r>
              <a:rPr lang="en-US" sz="1517" dirty="0"/>
              <a:t> </a:t>
            </a:r>
            <a:r>
              <a:rPr lang="en-US" sz="1517" dirty="0" err="1"/>
              <a:t>untuk</a:t>
            </a:r>
            <a:r>
              <a:rPr lang="en-US" sz="1517" dirty="0"/>
              <a:t> </a:t>
            </a:r>
            <a:r>
              <a:rPr lang="en-US" sz="1517" dirty="0" err="1"/>
              <a:t>pengembangan</a:t>
            </a:r>
            <a:r>
              <a:rPr lang="en-US" sz="1517" dirty="0"/>
              <a:t> </a:t>
            </a:r>
            <a:r>
              <a:rPr lang="en-US" sz="1517" dirty="0" err="1"/>
              <a:t>pogram</a:t>
            </a:r>
            <a:r>
              <a:rPr lang="en-US" sz="1517" dirty="0"/>
              <a:t> audit </a:t>
            </a:r>
            <a:r>
              <a:rPr lang="en-US" sz="1517" dirty="0" err="1"/>
              <a:t>atau</a:t>
            </a:r>
            <a:r>
              <a:rPr lang="en-US" sz="1517" dirty="0"/>
              <a:t> </a:t>
            </a:r>
            <a:r>
              <a:rPr lang="en-US" sz="1517" dirty="0" err="1"/>
              <a:t>pelaksanaan</a:t>
            </a:r>
            <a:r>
              <a:rPr lang="en-US" sz="1517" dirty="0"/>
              <a:t> audit</a:t>
            </a:r>
          </a:p>
          <a:p>
            <a:pPr marL="866748" lvl="1" indent="-371464">
              <a:buFont typeface="+mj-lt"/>
              <a:buAutoNum type="alphaLcParenR"/>
            </a:pPr>
            <a:r>
              <a:rPr lang="en-US" sz="1517" dirty="0" err="1"/>
              <a:t>Pemilihan</a:t>
            </a:r>
            <a:r>
              <a:rPr lang="en-US" sz="1517" dirty="0"/>
              <a:t> team audit, </a:t>
            </a:r>
            <a:r>
              <a:rPr lang="en-US" sz="1517" dirty="0" err="1"/>
              <a:t>ketidakcukupan</a:t>
            </a:r>
            <a:r>
              <a:rPr lang="en-US" sz="1517" dirty="0"/>
              <a:t> </a:t>
            </a:r>
            <a:r>
              <a:rPr lang="en-US" sz="1517" dirty="0" err="1"/>
              <a:t>kompetensi</a:t>
            </a:r>
            <a:r>
              <a:rPr lang="en-US" sz="1517" dirty="0"/>
              <a:t> </a:t>
            </a:r>
          </a:p>
          <a:p>
            <a:pPr marL="866748" lvl="1" indent="-371464">
              <a:buFont typeface="+mj-lt"/>
              <a:buAutoNum type="alphaLcParenR"/>
            </a:pPr>
            <a:r>
              <a:rPr lang="en-US" sz="1517" dirty="0" err="1"/>
              <a:t>Komunikasi</a:t>
            </a:r>
            <a:r>
              <a:rPr lang="en-US" sz="1517" dirty="0"/>
              <a:t>, </a:t>
            </a:r>
            <a:r>
              <a:rPr lang="en-US" sz="1517" dirty="0" err="1"/>
              <a:t>ketidakefektifan</a:t>
            </a:r>
            <a:r>
              <a:rPr lang="en-US" sz="1517" dirty="0"/>
              <a:t> </a:t>
            </a:r>
            <a:r>
              <a:rPr lang="en-US" sz="1517" dirty="0" err="1"/>
              <a:t>komunikasi</a:t>
            </a:r>
            <a:r>
              <a:rPr lang="en-US" sz="1517" dirty="0"/>
              <a:t> proses </a:t>
            </a:r>
            <a:r>
              <a:rPr lang="en-US" sz="1517" dirty="0" err="1"/>
              <a:t>komunikasi</a:t>
            </a:r>
            <a:endParaRPr lang="en-US" sz="1517" dirty="0"/>
          </a:p>
          <a:p>
            <a:pPr marL="866748" lvl="1" indent="-371464">
              <a:buFont typeface="+mj-lt"/>
              <a:buAutoNum type="alphaLcParenR"/>
            </a:pPr>
            <a:r>
              <a:rPr lang="en-US" sz="1517" dirty="0" err="1"/>
              <a:t>Pelaksanaan</a:t>
            </a:r>
            <a:r>
              <a:rPr lang="en-US" sz="1517" dirty="0"/>
              <a:t>, </a:t>
            </a:r>
            <a:r>
              <a:rPr lang="en-US" sz="1517" dirty="0" err="1"/>
              <a:t>ketidakefektifan</a:t>
            </a:r>
            <a:r>
              <a:rPr lang="en-US" sz="1517" dirty="0"/>
              <a:t> </a:t>
            </a:r>
            <a:r>
              <a:rPr lang="en-US" sz="1517" dirty="0" err="1"/>
              <a:t>koordinasi</a:t>
            </a:r>
            <a:r>
              <a:rPr lang="en-US" sz="1517" dirty="0"/>
              <a:t> </a:t>
            </a:r>
            <a:r>
              <a:rPr lang="en-US" sz="1517" dirty="0" err="1"/>
              <a:t>didalam</a:t>
            </a:r>
            <a:r>
              <a:rPr lang="en-US" sz="1517" dirty="0"/>
              <a:t> program audit, </a:t>
            </a:r>
            <a:r>
              <a:rPr lang="en-US" sz="1517" dirty="0" err="1"/>
              <a:t>kerahasiaan</a:t>
            </a:r>
            <a:endParaRPr lang="en-US" sz="1517" dirty="0"/>
          </a:p>
          <a:p>
            <a:pPr marL="866748" lvl="1" indent="-371464">
              <a:buFont typeface="+mj-lt"/>
              <a:buAutoNum type="alphaLcParenR"/>
            </a:pPr>
            <a:r>
              <a:rPr lang="en-US" sz="1517" dirty="0" err="1"/>
              <a:t>Pengendalian</a:t>
            </a:r>
            <a:r>
              <a:rPr lang="en-US" sz="1517" dirty="0"/>
              <a:t> </a:t>
            </a:r>
            <a:r>
              <a:rPr lang="en-US" sz="1517" dirty="0" err="1"/>
              <a:t>informasi</a:t>
            </a:r>
            <a:r>
              <a:rPr lang="en-US" sz="1517" dirty="0"/>
              <a:t> yang </a:t>
            </a:r>
            <a:r>
              <a:rPr lang="en-US" sz="1517" dirty="0" err="1"/>
              <a:t>terdokumentasi</a:t>
            </a:r>
            <a:r>
              <a:rPr lang="en-US" sz="1517" dirty="0"/>
              <a:t> (documented information), </a:t>
            </a:r>
            <a:r>
              <a:rPr lang="en-US" sz="1517" dirty="0" err="1"/>
              <a:t>kegagalan</a:t>
            </a:r>
            <a:r>
              <a:rPr lang="en-US" sz="1517" dirty="0"/>
              <a:t> </a:t>
            </a:r>
            <a:r>
              <a:rPr lang="en-US" sz="1517" dirty="0" err="1"/>
              <a:t>dalam</a:t>
            </a:r>
            <a:r>
              <a:rPr lang="en-US" sz="1517" dirty="0"/>
              <a:t> </a:t>
            </a:r>
            <a:r>
              <a:rPr lang="en-US" sz="1517" dirty="0" err="1"/>
              <a:t>memproteksi</a:t>
            </a:r>
            <a:r>
              <a:rPr lang="en-US" sz="1517" dirty="0"/>
              <a:t> </a:t>
            </a:r>
            <a:r>
              <a:rPr lang="en-US" sz="1517" dirty="0" err="1"/>
              <a:t>catatan</a:t>
            </a:r>
            <a:r>
              <a:rPr lang="en-US" sz="1517" dirty="0"/>
              <a:t> audit</a:t>
            </a:r>
          </a:p>
          <a:p>
            <a:pPr marL="866748" lvl="1" indent="-371464">
              <a:buFont typeface="+mj-lt"/>
              <a:buAutoNum type="alphaLcParenR"/>
            </a:pPr>
            <a:r>
              <a:rPr lang="en-US" sz="1517" dirty="0" err="1"/>
              <a:t>Memantau</a:t>
            </a:r>
            <a:r>
              <a:rPr lang="en-US" sz="1517" dirty="0"/>
              <a:t>, </a:t>
            </a:r>
            <a:r>
              <a:rPr lang="en-US" sz="1517" dirty="0" err="1"/>
              <a:t>mereview</a:t>
            </a:r>
            <a:r>
              <a:rPr lang="en-US" sz="1517" dirty="0"/>
              <a:t>, </a:t>
            </a:r>
            <a:r>
              <a:rPr lang="en-US" sz="1517" dirty="0" err="1"/>
              <a:t>dan</a:t>
            </a:r>
            <a:r>
              <a:rPr lang="en-US" sz="1517" dirty="0"/>
              <a:t> </a:t>
            </a:r>
            <a:r>
              <a:rPr lang="en-US" sz="1517" dirty="0" err="1"/>
              <a:t>peningkatan</a:t>
            </a:r>
            <a:r>
              <a:rPr lang="en-US" sz="1517" dirty="0"/>
              <a:t> program audit, </a:t>
            </a:r>
          </a:p>
          <a:p>
            <a:pPr marL="866748" lvl="1" indent="-371464">
              <a:buFont typeface="+mj-lt"/>
              <a:buAutoNum type="alphaLcParenR"/>
            </a:pPr>
            <a:r>
              <a:rPr lang="en-US" sz="1517" dirty="0" err="1"/>
              <a:t>Ketersediaan</a:t>
            </a:r>
            <a:r>
              <a:rPr lang="en-US" sz="1517" dirty="0"/>
              <a:t> </a:t>
            </a:r>
            <a:r>
              <a:rPr lang="en-US" sz="1517" dirty="0" err="1"/>
              <a:t>dan</a:t>
            </a:r>
            <a:r>
              <a:rPr lang="en-US" sz="1517" dirty="0"/>
              <a:t> </a:t>
            </a:r>
            <a:r>
              <a:rPr lang="en-US" sz="1517" dirty="0" err="1"/>
              <a:t>kerjasama</a:t>
            </a:r>
            <a:r>
              <a:rPr lang="en-US" sz="1517" dirty="0"/>
              <a:t> auditee, </a:t>
            </a:r>
            <a:r>
              <a:rPr lang="en-US" sz="1517" dirty="0" err="1"/>
              <a:t>ketersediaan</a:t>
            </a:r>
            <a:r>
              <a:rPr lang="en-US" sz="1517" dirty="0"/>
              <a:t> </a:t>
            </a:r>
            <a:r>
              <a:rPr lang="en-US" sz="1517" dirty="0" err="1"/>
              <a:t>bukti</a:t>
            </a:r>
            <a:r>
              <a:rPr lang="en-US" sz="1517" dirty="0"/>
              <a:t> </a:t>
            </a:r>
            <a:r>
              <a:rPr lang="en-US" sz="1517" dirty="0" err="1"/>
              <a:t>untuk</a:t>
            </a:r>
            <a:r>
              <a:rPr lang="en-US" sz="1517" dirty="0"/>
              <a:t> </a:t>
            </a:r>
            <a:r>
              <a:rPr lang="en-US" sz="1517" dirty="0" err="1"/>
              <a:t>diperiksa</a:t>
            </a:r>
            <a:endParaRPr lang="en-US" sz="1517" dirty="0"/>
          </a:p>
          <a:p>
            <a:pPr marL="866748" lvl="1" indent="-371464">
              <a:buFont typeface="+mj-lt"/>
              <a:buAutoNum type="alphaLcParenR"/>
            </a:pPr>
            <a:endParaRPr lang="en-US" sz="1517" dirty="0"/>
          </a:p>
          <a:p>
            <a:pPr marL="433374">
              <a:buFont typeface="+mj-lt"/>
              <a:buAutoNum type="arabicPeriod"/>
            </a:pPr>
            <a:r>
              <a:rPr lang="en-US" sz="1950" dirty="0" err="1"/>
              <a:t>Kesempatan</a:t>
            </a:r>
            <a:r>
              <a:rPr lang="en-US" sz="1950" dirty="0"/>
              <a:t> </a:t>
            </a:r>
            <a:r>
              <a:rPr lang="en-US" sz="1950" dirty="0" err="1"/>
              <a:t>untuk</a:t>
            </a:r>
            <a:r>
              <a:rPr lang="en-US" sz="1950" dirty="0"/>
              <a:t> </a:t>
            </a:r>
            <a:r>
              <a:rPr lang="en-US" sz="1950" dirty="0" err="1"/>
              <a:t>meningkatkan</a:t>
            </a:r>
            <a:r>
              <a:rPr lang="en-US" sz="1950" dirty="0"/>
              <a:t> program audit  </a:t>
            </a:r>
          </a:p>
          <a:p>
            <a:pPr marL="928659" lvl="1" indent="-371464">
              <a:buFont typeface="+mj-lt"/>
              <a:buAutoNum type="alphaLcParenR"/>
            </a:pPr>
            <a:r>
              <a:rPr lang="en-US" sz="1517" dirty="0" err="1"/>
              <a:t>Pelaksanaan</a:t>
            </a:r>
            <a:r>
              <a:rPr lang="en-US" sz="1517" dirty="0"/>
              <a:t> multiple audit</a:t>
            </a:r>
          </a:p>
          <a:p>
            <a:pPr marL="928659" lvl="1" indent="-371464">
              <a:buFont typeface="+mj-lt"/>
              <a:buAutoNum type="alphaLcParenR"/>
            </a:pPr>
            <a:r>
              <a:rPr lang="en-US" sz="1517" dirty="0" err="1"/>
              <a:t>Minimalisasi</a:t>
            </a:r>
            <a:r>
              <a:rPr lang="en-US" sz="1517" dirty="0"/>
              <a:t> </a:t>
            </a:r>
            <a:r>
              <a:rPr lang="en-US" sz="1517" dirty="0" err="1"/>
              <a:t>waktu</a:t>
            </a:r>
            <a:r>
              <a:rPr lang="en-US" sz="1517" dirty="0"/>
              <a:t> </a:t>
            </a:r>
            <a:r>
              <a:rPr lang="en-US" sz="1517" dirty="0" err="1"/>
              <a:t>dan</a:t>
            </a:r>
            <a:r>
              <a:rPr lang="en-US" sz="1517" dirty="0"/>
              <a:t> </a:t>
            </a:r>
            <a:r>
              <a:rPr lang="en-US" sz="1517" dirty="0" err="1"/>
              <a:t>perjalanan</a:t>
            </a:r>
            <a:endParaRPr lang="en-US" sz="1517" dirty="0"/>
          </a:p>
          <a:p>
            <a:pPr marL="928659" lvl="1" indent="-371464">
              <a:buFont typeface="+mj-lt"/>
              <a:buAutoNum type="alphaLcParenR"/>
            </a:pPr>
            <a:r>
              <a:rPr lang="en-US" sz="1517" dirty="0" err="1"/>
              <a:t>Penyesuaian</a:t>
            </a:r>
            <a:r>
              <a:rPr lang="en-US" sz="1517" dirty="0"/>
              <a:t> level </a:t>
            </a:r>
            <a:r>
              <a:rPr lang="en-US" sz="1517" dirty="0" err="1"/>
              <a:t>kompetensi</a:t>
            </a:r>
            <a:r>
              <a:rPr lang="en-US" sz="1517" dirty="0"/>
              <a:t> team audit </a:t>
            </a:r>
            <a:r>
              <a:rPr lang="en-US" sz="1517" dirty="0" err="1"/>
              <a:t>sesuai</a:t>
            </a:r>
            <a:r>
              <a:rPr lang="en-US" sz="1517" dirty="0"/>
              <a:t> level </a:t>
            </a:r>
            <a:r>
              <a:rPr lang="en-US" sz="1517" dirty="0" err="1"/>
              <a:t>sasaran</a:t>
            </a:r>
            <a:r>
              <a:rPr lang="en-US" sz="1517" dirty="0"/>
              <a:t> </a:t>
            </a:r>
            <a:r>
              <a:rPr lang="en-US" sz="1517" dirty="0" err="1"/>
              <a:t>dari</a:t>
            </a:r>
            <a:r>
              <a:rPr lang="en-US" sz="1517" dirty="0"/>
              <a:t> audit</a:t>
            </a:r>
          </a:p>
          <a:p>
            <a:pPr marL="928659" lvl="1" indent="-371464">
              <a:buFont typeface="+mj-lt"/>
              <a:buAutoNum type="alphaLcParenR"/>
            </a:pPr>
            <a:r>
              <a:rPr lang="en-US" sz="1517" dirty="0" err="1"/>
              <a:t>Penyesuaian</a:t>
            </a:r>
            <a:r>
              <a:rPr lang="en-US" sz="1517" dirty="0"/>
              <a:t> </a:t>
            </a:r>
            <a:r>
              <a:rPr lang="en-US" sz="1517" dirty="0" err="1"/>
              <a:t>tanggal</a:t>
            </a:r>
            <a:r>
              <a:rPr lang="en-US" sz="1517" dirty="0"/>
              <a:t> audit </a:t>
            </a:r>
            <a:r>
              <a:rPr lang="en-US" sz="1517" dirty="0" err="1"/>
              <a:t>dengan</a:t>
            </a:r>
            <a:r>
              <a:rPr lang="en-US" sz="1517" dirty="0"/>
              <a:t> </a:t>
            </a:r>
            <a:r>
              <a:rPr lang="en-US" sz="1517" dirty="0" err="1"/>
              <a:t>keberadaan</a:t>
            </a:r>
            <a:r>
              <a:rPr lang="en-US" sz="1517" dirty="0"/>
              <a:t> staff </a:t>
            </a:r>
            <a:r>
              <a:rPr lang="en-US" sz="1517" dirty="0" err="1"/>
              <a:t>kunci</a:t>
            </a:r>
            <a:r>
              <a:rPr lang="en-US" sz="1517" dirty="0"/>
              <a:t> auditee</a:t>
            </a:r>
          </a:p>
          <a:p>
            <a:pPr marL="928659" lvl="1" indent="-371464">
              <a:buFont typeface="+mj-lt"/>
              <a:buAutoNum type="alphaLcParenR"/>
            </a:pPr>
            <a:endParaRPr lang="en-US" sz="1517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10CA36-C831-4C4A-A756-2B2DD8C01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0B267D-57CC-894C-A6F5-C71359D64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86835"/>
            <a:ext cx="8543925" cy="13255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600" dirty="0">
                <a:solidFill>
                  <a:srgbClr val="0070C0"/>
                </a:solidFill>
              </a:rPr>
              <a:t>5.3 </a:t>
            </a:r>
            <a:r>
              <a:rPr lang="en-US" sz="2600" dirty="0" err="1">
                <a:solidFill>
                  <a:srgbClr val="0070C0"/>
                </a:solidFill>
              </a:rPr>
              <a:t>Menetapkan</a:t>
            </a:r>
            <a:r>
              <a:rPr lang="en-US" sz="2600" dirty="0">
                <a:solidFill>
                  <a:srgbClr val="0070C0"/>
                </a:solidFill>
              </a:rPr>
              <a:t> dan </a:t>
            </a:r>
            <a:r>
              <a:rPr lang="en-US" sz="2600" dirty="0" err="1">
                <a:solidFill>
                  <a:srgbClr val="0070C0"/>
                </a:solidFill>
              </a:rPr>
              <a:t>Mengevaluasi</a:t>
            </a:r>
            <a:r>
              <a:rPr lang="en-US" sz="2600" dirty="0">
                <a:solidFill>
                  <a:srgbClr val="0070C0"/>
                </a:solidFill>
              </a:rPr>
              <a:t> </a:t>
            </a:r>
            <a:r>
              <a:rPr lang="en-US" sz="2600" dirty="0" err="1">
                <a:solidFill>
                  <a:srgbClr val="0070C0"/>
                </a:solidFill>
              </a:rPr>
              <a:t>resiko</a:t>
            </a:r>
            <a:r>
              <a:rPr lang="en-US" sz="2600" dirty="0">
                <a:solidFill>
                  <a:srgbClr val="0070C0"/>
                </a:solidFill>
              </a:rPr>
              <a:t> dan </a:t>
            </a:r>
            <a:r>
              <a:rPr lang="en-US" sz="2600" dirty="0" err="1">
                <a:solidFill>
                  <a:srgbClr val="0070C0"/>
                </a:solidFill>
              </a:rPr>
              <a:t>Peluang</a:t>
            </a:r>
            <a:r>
              <a:rPr lang="en-US" sz="2600" dirty="0">
                <a:solidFill>
                  <a:srgbClr val="0070C0"/>
                </a:solidFill>
              </a:rPr>
              <a:t> </a:t>
            </a:r>
            <a:br>
              <a:rPr lang="en-US" sz="2600" dirty="0">
                <a:solidFill>
                  <a:srgbClr val="0070C0"/>
                </a:solidFill>
              </a:rPr>
            </a:br>
            <a:r>
              <a:rPr lang="en-US" sz="2600" dirty="0" err="1">
                <a:solidFill>
                  <a:srgbClr val="0070C0"/>
                </a:solidFill>
              </a:rPr>
              <a:t>dari</a:t>
            </a:r>
            <a:r>
              <a:rPr lang="en-US" sz="2600" dirty="0">
                <a:solidFill>
                  <a:srgbClr val="0070C0"/>
                </a:solidFill>
              </a:rPr>
              <a:t> Program Audit </a:t>
            </a:r>
            <a:r>
              <a:rPr lang="en-US" sz="2600" u="sng" dirty="0">
                <a:solidFill>
                  <a:srgbClr val="0070C0"/>
                </a:solidFill>
              </a:rPr>
              <a:t>(NEW, ISO 19011:2018)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5F2756-18B7-4E6B-B78C-0717C6FAE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34836" y="6417733"/>
            <a:ext cx="6636327" cy="365125"/>
          </a:xfrm>
        </p:spPr>
        <p:txBody>
          <a:bodyPr/>
          <a:lstStyle/>
          <a:p>
            <a:r>
              <a:rPr lang="en-US"/>
              <a:t>Audit ISO IEC 17025:2017. 1/Rev 01 ©Copyright. Sentral Sistem Agustus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9961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5310190" cy="6887496"/>
          </a:xfrm>
          <a:custGeom>
            <a:avLst/>
            <a:gdLst>
              <a:gd name="connsiteX0" fmla="*/ 0 w 5310190"/>
              <a:gd name="connsiteY0" fmla="*/ 0 h 6858000"/>
              <a:gd name="connsiteX1" fmla="*/ 5310190 w 5310190"/>
              <a:gd name="connsiteY1" fmla="*/ 0 h 6858000"/>
              <a:gd name="connsiteX2" fmla="*/ 5310190 w 5310190"/>
              <a:gd name="connsiteY2" fmla="*/ 6858000 h 6858000"/>
              <a:gd name="connsiteX3" fmla="*/ 0 w 5310190"/>
              <a:gd name="connsiteY3" fmla="*/ 6858000 h 6858000"/>
              <a:gd name="connsiteX4" fmla="*/ 0 w 5310190"/>
              <a:gd name="connsiteY4" fmla="*/ 0 h 6858000"/>
              <a:gd name="connsiteX0" fmla="*/ 0 w 5310190"/>
              <a:gd name="connsiteY0" fmla="*/ 0 h 6887496"/>
              <a:gd name="connsiteX1" fmla="*/ 5310190 w 5310190"/>
              <a:gd name="connsiteY1" fmla="*/ 0 h 6887496"/>
              <a:gd name="connsiteX2" fmla="*/ 2743971 w 5310190"/>
              <a:gd name="connsiteY2" fmla="*/ 6887496 h 6887496"/>
              <a:gd name="connsiteX3" fmla="*/ 0 w 5310190"/>
              <a:gd name="connsiteY3" fmla="*/ 6858000 h 6887496"/>
              <a:gd name="connsiteX4" fmla="*/ 0 w 5310190"/>
              <a:gd name="connsiteY4" fmla="*/ 0 h 6887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0190" h="6887496">
                <a:moveTo>
                  <a:pt x="0" y="0"/>
                </a:moveTo>
                <a:lnTo>
                  <a:pt x="5310190" y="0"/>
                </a:lnTo>
                <a:lnTo>
                  <a:pt x="2743971" y="688749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462819" y="2760029"/>
            <a:ext cx="5113525" cy="1285885"/>
          </a:xfrm>
        </p:spPr>
        <p:txBody>
          <a:bodyPr>
            <a:normAutofit fontScale="90000"/>
          </a:bodyPr>
          <a:lstStyle/>
          <a:p>
            <a:pPr algn="r" eaLnBrk="1" hangingPunct="1"/>
            <a:r>
              <a:rPr lang="id-ID" sz="8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Arial Unicode MS" pitchFamily="34" charset="-128"/>
                <a:cs typeface="Arial Unicode MS" pitchFamily="34" charset="-128"/>
              </a:rPr>
              <a:t>AUDITOR</a:t>
            </a:r>
            <a:endParaRPr lang="id-ID" sz="80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E37AEAB-D210-476A-9B16-5EED0705B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20113" y="6356352"/>
            <a:ext cx="5310190" cy="365125"/>
          </a:xfrm>
        </p:spPr>
        <p:txBody>
          <a:bodyPr/>
          <a:lstStyle/>
          <a:p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Audit ISO IEC 17025:2017. 1/Rev 01 ©Copyright. Sentral Sistem Agustus 2019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3F0C832-5B70-4308-A7FF-BAD418D0B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C8A046-ED46-4FC4-871B-D0B4213C320F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 bwMode="auto">
          <a:xfrm>
            <a:off x="3093318" y="1497858"/>
            <a:ext cx="6483026" cy="1285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id-ID" sz="48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+mj-ea"/>
                <a:cs typeface="Arial" pitchFamily="34" charset="0"/>
              </a:rPr>
              <a:t>KOMPETENSI DAN TANGGUNGJAWAB</a:t>
            </a:r>
            <a:endParaRPr kumimoji="0" lang="id-ID" sz="48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Impact" panose="020B0806030902050204" pitchFamily="34" charset="0"/>
              <a:ea typeface="+mj-ea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110156" y="779930"/>
            <a:ext cx="24661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44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 pitchFamily="34" charset="-128"/>
                <a:cs typeface="Arial Unicode MS" pitchFamily="34" charset="-128"/>
              </a:rPr>
              <a:t>BAGIAN 3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4016896" y="4895921"/>
            <a:ext cx="537284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2654732" y="0"/>
            <a:ext cx="2514292" cy="68580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770" name="Picture 2" descr="https://wellnesscorp.files.wordpress.com/2013/10/internal-audi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58" b="89844" l="0" r="97605">
                        <a14:foregroundMark x1="8683" y1="31641" x2="8683" y2="316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97" t="1643" r="3417" b="6288"/>
          <a:stretch/>
        </p:blipFill>
        <p:spPr bwMode="auto">
          <a:xfrm>
            <a:off x="122892" y="0"/>
            <a:ext cx="4503933" cy="705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4304928" y="5200045"/>
            <a:ext cx="51247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1400" dirty="0" err="1">
                <a:latin typeface="+mn-lt"/>
              </a:rPr>
              <a:t>Pengujian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sistimatis</a:t>
            </a:r>
            <a:r>
              <a:rPr lang="en-US" sz="1400" dirty="0">
                <a:latin typeface="+mn-lt"/>
              </a:rPr>
              <a:t>, </a:t>
            </a:r>
            <a:r>
              <a:rPr lang="en-US" sz="1400" dirty="0" err="1">
                <a:latin typeface="+mn-lt"/>
              </a:rPr>
              <a:t>mandiri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dan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terdokumentasi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untuk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memperoleh</a:t>
            </a:r>
            <a:r>
              <a:rPr lang="en-US" sz="1400" dirty="0">
                <a:latin typeface="+mn-lt"/>
              </a:rPr>
              <a:t> </a:t>
            </a:r>
            <a:r>
              <a:rPr lang="en-US" sz="1400" i="1" dirty="0" err="1">
                <a:latin typeface="+mn-lt"/>
              </a:rPr>
              <a:t>bukti</a:t>
            </a:r>
            <a:r>
              <a:rPr lang="en-US" sz="1400" i="1" dirty="0">
                <a:latin typeface="+mn-lt"/>
              </a:rPr>
              <a:t> audit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dan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mengevaluasinya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secara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obyektif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untuk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menentukan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sejauh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mana</a:t>
            </a:r>
            <a:r>
              <a:rPr lang="en-US" sz="1400" dirty="0">
                <a:latin typeface="+mn-lt"/>
              </a:rPr>
              <a:t> </a:t>
            </a:r>
            <a:r>
              <a:rPr lang="en-US" sz="1400" i="1" dirty="0" err="1">
                <a:latin typeface="+mn-lt"/>
              </a:rPr>
              <a:t>kriteria</a:t>
            </a:r>
            <a:r>
              <a:rPr lang="en-US" sz="1400" i="1" dirty="0">
                <a:latin typeface="+mn-lt"/>
              </a:rPr>
              <a:t> audit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dipenuhi</a:t>
            </a:r>
            <a:endParaRPr lang="en-US" sz="1400" i="1" dirty="0"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29302" y="109182"/>
            <a:ext cx="7147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3200" b="1" dirty="0"/>
              <a:t>INTERNAL AUDIT ISO/IEC 17025 : 2017</a:t>
            </a:r>
          </a:p>
        </p:txBody>
      </p:sp>
    </p:spTree>
    <p:extLst>
      <p:ext uri="{BB962C8B-B14F-4D97-AF65-F5344CB8AC3E}">
        <p14:creationId xmlns:p14="http://schemas.microsoft.com/office/powerpoint/2010/main" val="29912467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1CBA9-E80A-4D46-BF99-5CB6FCD8AA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51E294F-72DE-41A5-9F6B-C472FF37EFDE}" type="slidenum">
              <a:rPr lang="id-ID" smtClean="0"/>
              <a:pPr>
                <a:defRPr/>
              </a:pPr>
              <a:t>33</a:t>
            </a:fld>
            <a:endParaRPr lang="id-ID"/>
          </a:p>
        </p:txBody>
      </p:sp>
      <p:sp>
        <p:nvSpPr>
          <p:cNvPr id="36" name="Slide Number Placeholder 4"/>
          <p:cNvSpPr txBox="1">
            <a:spLocks/>
          </p:cNvSpPr>
          <p:nvPr/>
        </p:nvSpPr>
        <p:spPr>
          <a:xfrm>
            <a:off x="8737600" y="6553200"/>
            <a:ext cx="2311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79658B-7F9C-4333-9499-869B8642C5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B9D1E5D-D9F8-40E5-9705-2010EABFA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845154"/>
              </p:ext>
            </p:extLst>
          </p:nvPr>
        </p:nvGraphicFramePr>
        <p:xfrm>
          <a:off x="469904" y="1240367"/>
          <a:ext cx="8826495" cy="51091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6495">
                  <a:extLst>
                    <a:ext uri="{9D8B030D-6E8A-4147-A177-3AD203B41FA5}">
                      <a16:colId xmlns:a16="http://schemas.microsoft.com/office/drawing/2014/main" val="2473251085"/>
                    </a:ext>
                  </a:extLst>
                </a:gridCol>
              </a:tblGrid>
              <a:tr h="506725"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AUDITOR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4266698"/>
                  </a:ext>
                </a:extLst>
              </a:tr>
              <a:tr h="383964">
                <a:tc>
                  <a:txBody>
                    <a:bodyPr/>
                    <a:lstStyle/>
                    <a:p>
                      <a:r>
                        <a:rPr lang="id-ID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 Pemahaman tentang prinsip-prinsip, proses dan metode audit, diantaranya: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812759"/>
                  </a:ext>
                </a:extLst>
              </a:tr>
              <a:tr h="3207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- Memahami resiko dan peluang terkait dengan objek yang diaudit</a:t>
                      </a:r>
                      <a:endParaRPr lang="id-ID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641121"/>
                  </a:ext>
                </a:extLst>
              </a:tr>
              <a:tr h="349908">
                <a:tc>
                  <a:txBody>
                    <a:bodyPr/>
                    <a:lstStyle/>
                    <a:p>
                      <a:r>
                        <a:rPr lang="id-ID" dirty="0"/>
                        <a:t>   - </a:t>
                      </a:r>
                      <a:r>
                        <a:rPr lang="id-ID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Memahami konsep Risk-based audit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101992"/>
                  </a:ext>
                </a:extLst>
              </a:tr>
              <a:tr h="352334">
                <a:tc>
                  <a:txBody>
                    <a:bodyPr/>
                    <a:lstStyle/>
                    <a:p>
                      <a:r>
                        <a:rPr lang="id-ID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id-ID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 Audit diprioritaskan pada hal-hal yang penting/signifikan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630715"/>
                  </a:ext>
                </a:extLst>
              </a:tr>
              <a:tr h="320749">
                <a:tc>
                  <a:txBody>
                    <a:bodyPr/>
                    <a:lstStyle/>
                    <a:p>
                      <a:r>
                        <a:rPr lang="id-ID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id-ID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 Mampu berkomunikasi yang baik, lisan maupun tertulis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686957"/>
                  </a:ext>
                </a:extLst>
              </a:tr>
              <a:tr h="349908">
                <a:tc>
                  <a:txBody>
                    <a:bodyPr/>
                    <a:lstStyle/>
                    <a:p>
                      <a:r>
                        <a:rPr lang="id-ID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id-ID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 Memahami teknik sampling audit yang efektif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024663"/>
                  </a:ext>
                </a:extLst>
              </a:tr>
              <a:tr h="349908">
                <a:tc>
                  <a:txBody>
                    <a:bodyPr/>
                    <a:lstStyle/>
                    <a:p>
                      <a:r>
                        <a:rPr lang="id-ID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- Menjaga kerahasiaan dan keamanan informasi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992408"/>
                  </a:ext>
                </a:extLst>
              </a:tr>
              <a:tr h="349908">
                <a:tc>
                  <a:txBody>
                    <a:bodyPr/>
                    <a:lstStyle/>
                    <a:p>
                      <a:r>
                        <a:rPr lang="id-ID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 Memahami Sistem Manajemen ISO/IEC 17025 dan referensi lainnya, seperti: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52196"/>
                  </a:ext>
                </a:extLst>
              </a:tr>
              <a:tr h="349908">
                <a:tc>
                  <a:txBody>
                    <a:bodyPr/>
                    <a:lstStyle/>
                    <a:p>
                      <a:r>
                        <a:rPr lang="id-ID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- Prosedur, Permintaan khusus pelanggan, dll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450674"/>
                  </a:ext>
                </a:extLst>
              </a:tr>
              <a:tr h="349908">
                <a:tc>
                  <a:txBody>
                    <a:bodyPr/>
                    <a:lstStyle/>
                    <a:p>
                      <a:r>
                        <a:rPr lang="id-ID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 Memahami Organisasi &amp; konteksnya, seperti: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02289"/>
                  </a:ext>
                </a:extLst>
              </a:tr>
              <a:tr h="349908">
                <a:tc>
                  <a:txBody>
                    <a:bodyPr/>
                    <a:lstStyle/>
                    <a:p>
                      <a:r>
                        <a:rPr lang="id-ID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- isu-isu internal dan eksternal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2308292"/>
                  </a:ext>
                </a:extLst>
              </a:tr>
              <a:tr h="320749">
                <a:tc>
                  <a:txBody>
                    <a:bodyPr/>
                    <a:lstStyle/>
                    <a:p>
                      <a:r>
                        <a:rPr lang="id-ID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- isu-isu keberpihakan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734639"/>
                  </a:ext>
                </a:extLst>
              </a:tr>
              <a:tr h="320749">
                <a:tc>
                  <a:txBody>
                    <a:bodyPr/>
                    <a:lstStyle/>
                    <a:p>
                      <a:r>
                        <a:rPr lang="id-ID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 Peraturan perundangan yang berlaku dan persyaratan lainnya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835468"/>
                  </a:ext>
                </a:extLst>
              </a:tr>
            </a:tbl>
          </a:graphicData>
        </a:graphic>
      </p:graphicFrame>
      <p:sp>
        <p:nvSpPr>
          <p:cNvPr id="41" name="Rectangle 2">
            <a:extLst>
              <a:ext uri="{FF2B5EF4-FFF2-40B4-BE49-F238E27FC236}">
                <a16:creationId xmlns:a16="http://schemas.microsoft.com/office/drawing/2014/main" id="{F77AACB2-0BAF-4BA3-82D4-D980F367DC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5617" y="97367"/>
            <a:ext cx="9335068" cy="1143000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sz="4000" dirty="0">
                <a:latin typeface="Impact" panose="020B0806030902050204" pitchFamily="34" charset="0"/>
              </a:rPr>
              <a:t>K</a:t>
            </a:r>
            <a:r>
              <a:rPr lang="id-ID" sz="4000" dirty="0">
                <a:latin typeface="Impact" panose="020B0806030902050204" pitchFamily="34" charset="0"/>
              </a:rPr>
              <a:t>OMPETENSI </a:t>
            </a:r>
            <a:r>
              <a:rPr lang="en-US" sz="4000" dirty="0">
                <a:latin typeface="Impact" panose="020B0806030902050204" pitchFamily="34" charset="0"/>
              </a:rPr>
              <a:t>AUDITOR</a:t>
            </a:r>
            <a:r>
              <a:rPr lang="id-ID" sz="4000" dirty="0">
                <a:latin typeface="Impact" panose="020B0806030902050204" pitchFamily="34" charset="0"/>
              </a:rPr>
              <a:t> &amp; AUDIT TEAM LEADER</a:t>
            </a:r>
            <a:endParaRPr lang="en-US" sz="4000" dirty="0">
              <a:latin typeface="Impact" panose="020B080603090205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124DEFE-8CCB-4983-B395-8E4E4DC80ABA}"/>
              </a:ext>
            </a:extLst>
          </p:cNvPr>
          <p:cNvSpPr/>
          <p:nvPr/>
        </p:nvSpPr>
        <p:spPr>
          <a:xfrm>
            <a:off x="4167182" y="994079"/>
            <a:ext cx="573881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0E456839-4EBA-4B76-9271-EF50153F85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28213" y="6453503"/>
            <a:ext cx="5474970" cy="366397"/>
          </a:xfrm>
        </p:spPr>
        <p:txBody>
          <a:bodyPr/>
          <a:lstStyle/>
          <a:p>
            <a:r>
              <a:rPr lang="en-US" sz="1200">
                <a:solidFill>
                  <a:schemeClr val="tx1"/>
                </a:solidFill>
              </a:rPr>
              <a:t>Audit ISO IEC 17025:2017. 1/Rev 01 ©Copyright. Sentral Sistem Agustus 2019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5372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1CBA9-E80A-4D46-BF99-5CB6FCD8AA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51E294F-72DE-41A5-9F6B-C472FF37EFDE}" type="slidenum">
              <a:rPr lang="id-ID" smtClean="0"/>
              <a:pPr>
                <a:defRPr/>
              </a:pPr>
              <a:t>34</a:t>
            </a:fld>
            <a:endParaRPr lang="id-ID"/>
          </a:p>
        </p:txBody>
      </p:sp>
      <p:sp>
        <p:nvSpPr>
          <p:cNvPr id="36" name="Slide Number Placeholder 4"/>
          <p:cNvSpPr txBox="1">
            <a:spLocks/>
          </p:cNvSpPr>
          <p:nvPr/>
        </p:nvSpPr>
        <p:spPr>
          <a:xfrm>
            <a:off x="8737600" y="6553200"/>
            <a:ext cx="23114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79658B-7F9C-4333-9499-869B8642C5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B9D1E5D-D9F8-40E5-9705-2010EABFA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851294"/>
              </p:ext>
            </p:extLst>
          </p:nvPr>
        </p:nvGraphicFramePr>
        <p:xfrm>
          <a:off x="469904" y="1240367"/>
          <a:ext cx="8826495" cy="33729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6495">
                  <a:extLst>
                    <a:ext uri="{9D8B030D-6E8A-4147-A177-3AD203B41FA5}">
                      <a16:colId xmlns:a16="http://schemas.microsoft.com/office/drawing/2014/main" val="2473251085"/>
                    </a:ext>
                  </a:extLst>
                </a:gridCol>
              </a:tblGrid>
              <a:tr h="506725"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AUDIT TEAM LEADER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4266698"/>
                  </a:ext>
                </a:extLst>
              </a:tr>
              <a:tr h="383964">
                <a:tc>
                  <a:txBody>
                    <a:bodyPr/>
                    <a:lstStyle/>
                    <a:p>
                      <a:r>
                        <a:rPr lang="id-ID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 Mengorganisir dan mengarahkan anggota tim audit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812759"/>
                  </a:ext>
                </a:extLst>
              </a:tr>
              <a:tr h="3207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 Memahami isu-isu strategis melalui diskusi dengan Top Manajemen</a:t>
                      </a:r>
                      <a:endParaRPr lang="id-ID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641121"/>
                  </a:ext>
                </a:extLst>
              </a:tr>
              <a:tr h="349908">
                <a:tc>
                  <a:txBody>
                    <a:bodyPr/>
                    <a:lstStyle/>
                    <a:p>
                      <a:r>
                        <a:rPr lang="id-ID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 Mengelola proses audit, seperti: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101992"/>
                  </a:ext>
                </a:extLst>
              </a:tr>
              <a:tr h="352334">
                <a:tc>
                  <a:txBody>
                    <a:bodyPr/>
                    <a:lstStyle/>
                    <a:p>
                      <a:r>
                        <a:rPr lang="id-ID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id-ID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 resiko yang bisa menghambat tercapainya tujuan audit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630715"/>
                  </a:ext>
                </a:extLst>
              </a:tr>
              <a:tr h="320749">
                <a:tc>
                  <a:txBody>
                    <a:bodyPr/>
                    <a:lstStyle/>
                    <a:p>
                      <a:r>
                        <a:rPr lang="id-ID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id-ID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 Memberikan arahan dan panduan kepada anggota tim audit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686957"/>
                  </a:ext>
                </a:extLst>
              </a:tr>
              <a:tr h="349908">
                <a:tc>
                  <a:txBody>
                    <a:bodyPr/>
                    <a:lstStyle/>
                    <a:p>
                      <a:r>
                        <a:rPr lang="id-ID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id-ID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 Menghindari konflik yang bisa terjadi selama audit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024663"/>
                  </a:ext>
                </a:extLst>
              </a:tr>
              <a:tr h="349908">
                <a:tc>
                  <a:txBody>
                    <a:bodyPr/>
                    <a:lstStyle/>
                    <a:p>
                      <a:r>
                        <a:rPr lang="id-ID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 Memimpin tim audit dalam membuat kesimpulan hasil audit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992408"/>
                  </a:ext>
                </a:extLst>
              </a:tr>
              <a:tr h="349908">
                <a:tc>
                  <a:txBody>
                    <a:bodyPr/>
                    <a:lstStyle/>
                    <a:p>
                      <a:r>
                        <a:rPr lang="id-ID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 Mempersiapkan dan membuat laporan audit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52196"/>
                  </a:ext>
                </a:extLst>
              </a:tr>
            </a:tbl>
          </a:graphicData>
        </a:graphic>
      </p:graphicFrame>
      <p:sp>
        <p:nvSpPr>
          <p:cNvPr id="42" name="Rectangle 41">
            <a:extLst>
              <a:ext uri="{FF2B5EF4-FFF2-40B4-BE49-F238E27FC236}">
                <a16:creationId xmlns:a16="http://schemas.microsoft.com/office/drawing/2014/main" id="{A124DEFE-8CCB-4983-B395-8E4E4DC80ABA}"/>
              </a:ext>
            </a:extLst>
          </p:cNvPr>
          <p:cNvSpPr/>
          <p:nvPr/>
        </p:nvSpPr>
        <p:spPr>
          <a:xfrm>
            <a:off x="4167182" y="994079"/>
            <a:ext cx="573881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DF84D5D9-756A-4B70-831D-D9FBE54464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15515" y="6491603"/>
            <a:ext cx="5474970" cy="366397"/>
          </a:xfrm>
        </p:spPr>
        <p:txBody>
          <a:bodyPr/>
          <a:lstStyle/>
          <a:p>
            <a:r>
              <a:rPr lang="en-US" sz="1200">
                <a:solidFill>
                  <a:schemeClr val="tx1"/>
                </a:solidFill>
              </a:rPr>
              <a:t>Audit ISO IEC 17025:2017. 1/Rev 01 ©Copyright. Sentral Sistem Agustus 2019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77AACB2-0BAF-4BA3-82D4-D980F367DC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5617" y="97367"/>
            <a:ext cx="9335068" cy="1143000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sz="4000" dirty="0">
                <a:latin typeface="Impact" panose="020B0806030902050204" pitchFamily="34" charset="0"/>
              </a:rPr>
              <a:t>K</a:t>
            </a:r>
            <a:r>
              <a:rPr lang="id-ID" sz="4000" dirty="0">
                <a:latin typeface="Impact" panose="020B0806030902050204" pitchFamily="34" charset="0"/>
              </a:rPr>
              <a:t>OMPETENSI </a:t>
            </a:r>
            <a:r>
              <a:rPr lang="en-US" sz="4000" dirty="0">
                <a:latin typeface="Impact" panose="020B0806030902050204" pitchFamily="34" charset="0"/>
              </a:rPr>
              <a:t>AUDITOR</a:t>
            </a:r>
            <a:r>
              <a:rPr lang="id-ID" sz="4000" dirty="0">
                <a:latin typeface="Impact" panose="020B0806030902050204" pitchFamily="34" charset="0"/>
              </a:rPr>
              <a:t> &amp; AUDIT TEAM LEADER</a:t>
            </a:r>
            <a:endParaRPr lang="en-US" sz="4000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805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963" y="4619625"/>
            <a:ext cx="2857500" cy="2266950"/>
          </a:xfrm>
          <a:prstGeom prst="rect">
            <a:avLst/>
          </a:prstGeom>
        </p:spPr>
      </p:pic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175940"/>
            <a:ext cx="7286952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id-ID" dirty="0">
                <a:latin typeface="Impact" panose="020B0806030902050204" pitchFamily="34" charset="0"/>
              </a:rPr>
              <a:t>PEMELIHARAAN &amp; PENINGKATAN KOMPETENSI</a:t>
            </a:r>
            <a:r>
              <a:rPr lang="en-US" dirty="0">
                <a:latin typeface="Impact" panose="020B0806030902050204" pitchFamily="34" charset="0"/>
              </a:rPr>
              <a:t> AUDITOR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9CD87-1FCA-40C2-9836-79FF10E98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46084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52538" y="6000768"/>
            <a:ext cx="137362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0" y="0"/>
            <a:ext cx="1309662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67182" y="1311579"/>
            <a:ext cx="573881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208584" y="0"/>
            <a:ext cx="0" cy="68580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35D3C7B-3444-4EFA-99D5-310E94A850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302" t="12341" r="8472" b="13984"/>
          <a:stretch/>
        </p:blipFill>
        <p:spPr>
          <a:xfrm>
            <a:off x="1542691" y="1649854"/>
            <a:ext cx="6362165" cy="410324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19133-CFF1-46CA-A44F-0EB2FF255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ISO IEC 17025:2017. 1/Rev 01 ©Copyright. Sentral Sistem Agustus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5165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>
          <a:xfrm>
            <a:off x="2166918" y="142860"/>
            <a:ext cx="7739082" cy="1143000"/>
          </a:xfrm>
          <a:noFill/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dirty="0" err="1">
                <a:latin typeface="Impact" panose="020B0806030902050204" pitchFamily="34" charset="0"/>
              </a:rPr>
              <a:t>Tanggung</a:t>
            </a:r>
            <a:r>
              <a:rPr lang="en-US" dirty="0">
                <a:latin typeface="Impact" panose="020B0806030902050204" pitchFamily="34" charset="0"/>
              </a:rPr>
              <a:t> </a:t>
            </a:r>
            <a:r>
              <a:rPr lang="en-US" dirty="0" err="1">
                <a:latin typeface="Impact" panose="020B0806030902050204" pitchFamily="34" charset="0"/>
              </a:rPr>
              <a:t>jawab</a:t>
            </a:r>
            <a:r>
              <a:rPr lang="id-ID" dirty="0">
                <a:latin typeface="Impact" panose="020B0806030902050204" pitchFamily="34" charset="0"/>
              </a:rPr>
              <a:t> A</a:t>
            </a:r>
            <a:r>
              <a:rPr lang="en-US" dirty="0" err="1">
                <a:latin typeface="Impact" panose="020B0806030902050204" pitchFamily="34" charset="0"/>
              </a:rPr>
              <a:t>udit</a:t>
            </a:r>
            <a:r>
              <a:rPr lang="id-ID" dirty="0">
                <a:latin typeface="Impact" panose="020B0806030902050204" pitchFamily="34" charset="0"/>
              </a:rPr>
              <a:t> Team Leader</a:t>
            </a:r>
            <a:endParaRPr lang="en-US" dirty="0">
              <a:latin typeface="Impact" panose="020B0806030902050204" pitchFamily="34" charset="0"/>
            </a:endParaRP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168970" y="1700213"/>
            <a:ext cx="4465481" cy="4525962"/>
          </a:xfrm>
          <a:noFill/>
        </p:spPr>
        <p:txBody>
          <a:bodyPr/>
          <a:lstStyle/>
          <a:p>
            <a:pPr eaLnBrk="1" hangingPunct="1"/>
            <a:r>
              <a:rPr lang="en-US" sz="2000" dirty="0" err="1"/>
              <a:t>Menentukan</a:t>
            </a:r>
            <a:r>
              <a:rPr lang="en-US" sz="2000" dirty="0"/>
              <a:t> </a:t>
            </a:r>
            <a:r>
              <a:rPr lang="en-US" sz="2000" dirty="0" err="1"/>
              <a:t>Cakupan</a:t>
            </a:r>
            <a:r>
              <a:rPr lang="en-US" sz="2000" dirty="0"/>
              <a:t> audit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2000" dirty="0"/>
              <a:t>	(</a:t>
            </a:r>
            <a:r>
              <a:rPr lang="en-US" sz="2000" dirty="0" err="1"/>
              <a:t>bersama</a:t>
            </a:r>
            <a:r>
              <a:rPr lang="en-US" sz="2000" dirty="0"/>
              <a:t> </a:t>
            </a:r>
            <a:r>
              <a:rPr lang="id-ID" sz="2000" dirty="0"/>
              <a:t>Manager Mutu</a:t>
            </a:r>
            <a:r>
              <a:rPr lang="en-US" sz="2000" dirty="0"/>
              <a:t>)</a:t>
            </a:r>
          </a:p>
          <a:p>
            <a:pPr eaLnBrk="1" hangingPunct="1"/>
            <a:r>
              <a:rPr lang="en-US" sz="2000" dirty="0" err="1"/>
              <a:t>Membuat</a:t>
            </a:r>
            <a:r>
              <a:rPr lang="en-US" sz="2000" dirty="0"/>
              <a:t> </a:t>
            </a:r>
            <a:r>
              <a:rPr lang="en-US" sz="2000" dirty="0" err="1"/>
              <a:t>jadwal</a:t>
            </a:r>
            <a:r>
              <a:rPr lang="en-US" sz="2000" dirty="0"/>
              <a:t> audit</a:t>
            </a:r>
          </a:p>
          <a:p>
            <a:pPr eaLnBrk="1" hangingPunct="1"/>
            <a:r>
              <a:rPr lang="en-US" sz="2000" dirty="0" err="1"/>
              <a:t>Menentukan</a:t>
            </a:r>
            <a:r>
              <a:rPr lang="en-US" sz="2000" dirty="0"/>
              <a:t> Team Audit</a:t>
            </a:r>
          </a:p>
          <a:p>
            <a:pPr eaLnBrk="1" hangingPunct="1"/>
            <a:r>
              <a:rPr lang="en-US" sz="2000" dirty="0" err="1"/>
              <a:t>Konfirmasi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distribusi</a:t>
            </a:r>
            <a:r>
              <a:rPr lang="en-US" sz="2000" dirty="0"/>
              <a:t> </a:t>
            </a:r>
            <a:r>
              <a:rPr lang="en-US" sz="2000" dirty="0" err="1"/>
              <a:t>jadwal</a:t>
            </a:r>
            <a:r>
              <a:rPr lang="en-US" sz="2000" dirty="0"/>
              <a:t> audit </a:t>
            </a:r>
            <a:r>
              <a:rPr lang="en-US" sz="2000" dirty="0" err="1"/>
              <a:t>ke</a:t>
            </a:r>
            <a:r>
              <a:rPr lang="en-US" sz="2000" dirty="0"/>
              <a:t> auditee</a:t>
            </a:r>
          </a:p>
          <a:p>
            <a:pPr eaLnBrk="1" hangingPunct="1"/>
            <a:r>
              <a:rPr lang="en-US" sz="2000" dirty="0" err="1"/>
              <a:t>Membuat</a:t>
            </a:r>
            <a:r>
              <a:rPr lang="en-US" sz="2000" dirty="0"/>
              <a:t> </a:t>
            </a:r>
            <a:r>
              <a:rPr lang="en-US" sz="2000" dirty="0" err="1"/>
              <a:t>kompilasi</a:t>
            </a:r>
            <a:r>
              <a:rPr lang="en-US" sz="2000" dirty="0"/>
              <a:t> </a:t>
            </a:r>
            <a:r>
              <a:rPr lang="en-US" sz="2000" dirty="0" err="1"/>
              <a:t>laporan</a:t>
            </a:r>
            <a:r>
              <a:rPr lang="en-US" sz="2000" dirty="0"/>
              <a:t> </a:t>
            </a:r>
            <a:r>
              <a:rPr lang="en-US" sz="2000" dirty="0" err="1"/>
              <a:t>hasil</a:t>
            </a:r>
            <a:r>
              <a:rPr lang="en-US" sz="2000" dirty="0"/>
              <a:t> audit dan </a:t>
            </a:r>
            <a:r>
              <a:rPr lang="en-US" sz="2000" dirty="0" err="1"/>
              <a:t>diserahkan</a:t>
            </a:r>
            <a:r>
              <a:rPr lang="en-US" sz="2000" dirty="0"/>
              <a:t> </a:t>
            </a:r>
            <a:r>
              <a:rPr lang="en-US" sz="2000" dirty="0" err="1"/>
              <a:t>kepada</a:t>
            </a:r>
            <a:r>
              <a:rPr lang="en-US" sz="2000" dirty="0"/>
              <a:t> </a:t>
            </a:r>
            <a:r>
              <a:rPr lang="en-US" sz="2000" dirty="0" err="1"/>
              <a:t>Manajemen</a:t>
            </a:r>
            <a:r>
              <a:rPr lang="id-ID" sz="2000" dirty="0"/>
              <a:t> Puncak.</a:t>
            </a: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D9E390-3F58-4BEF-8E4B-740DB58785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36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B011DF-82F6-4BF8-BE5B-681F9DDE7E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82339" y="6352843"/>
            <a:ext cx="5658198" cy="476250"/>
          </a:xfrm>
        </p:spPr>
        <p:txBody>
          <a:bodyPr/>
          <a:lstStyle/>
          <a:p>
            <a:r>
              <a:rPr lang="en-US" sz="1200"/>
              <a:t>Audit ISO IEC 17025:2017. 1/Rev 01 ©Copyright. Sentral Sistem Agustus 2019</a:t>
            </a:r>
            <a:endParaRPr lang="en-US" sz="1200" dirty="0"/>
          </a:p>
        </p:txBody>
      </p:sp>
      <p:pic>
        <p:nvPicPr>
          <p:cNvPr id="113668" name="Picture 15" descr="complete_leader_mainpi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863" y="1000108"/>
            <a:ext cx="4517170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4881562" y="1857364"/>
            <a:ext cx="45719" cy="35719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567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168970" y="1782763"/>
            <a:ext cx="4465481" cy="4525962"/>
          </a:xfrm>
          <a:noFill/>
        </p:spPr>
        <p:txBody>
          <a:bodyPr/>
          <a:lstStyle/>
          <a:p>
            <a:pPr eaLnBrk="1" hangingPunct="1"/>
            <a:r>
              <a:rPr lang="en-US" sz="2100"/>
              <a:t>Melakukan opening dan closing meeting audit</a:t>
            </a:r>
          </a:p>
          <a:p>
            <a:pPr eaLnBrk="1" hangingPunct="1"/>
            <a:r>
              <a:rPr lang="en-US" sz="2100"/>
              <a:t>Memonitor progress status setiap CAR yang timbul.</a:t>
            </a:r>
          </a:p>
          <a:p>
            <a:pPr eaLnBrk="1" hangingPunct="1"/>
            <a:r>
              <a:rPr lang="en-US" sz="2100"/>
              <a:t>Menilai dan mengembangkan keefektifan sistem internal audit yang berlaku saat ini</a:t>
            </a:r>
          </a:p>
          <a:p>
            <a:pPr eaLnBrk="1" hangingPunct="1"/>
            <a:r>
              <a:rPr lang="en-US" sz="2100"/>
              <a:t>Memonitor dan mengevaluasi performa Auditor.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B255D-0695-40AD-BC10-CA7DD018B2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37</a:t>
            </a:fld>
            <a:endParaRPr lang="id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8CE7E8-4478-4DB8-B430-7B459FB998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38992" y="6352843"/>
            <a:ext cx="6032271" cy="476250"/>
          </a:xfrm>
        </p:spPr>
        <p:txBody>
          <a:bodyPr/>
          <a:lstStyle/>
          <a:p>
            <a:r>
              <a:rPr lang="en-US" sz="1200"/>
              <a:t>Audit ISO IEC 17025:2017. 1/Rev 01 ©Copyright. Sentral Sistem Agustus 2019</a:t>
            </a:r>
            <a:endParaRPr lang="en-US" sz="1200" dirty="0"/>
          </a:p>
        </p:txBody>
      </p:sp>
      <p:pic>
        <p:nvPicPr>
          <p:cNvPr id="114691" name="Picture 4" descr="complete_leader_mainpi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00042"/>
            <a:ext cx="4738719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4881562" y="1857364"/>
            <a:ext cx="45719" cy="35719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2166918" y="142860"/>
            <a:ext cx="7739082" cy="1143000"/>
          </a:xfrm>
          <a:noFill/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dirty="0" err="1">
                <a:latin typeface="Impact" panose="020B0806030902050204" pitchFamily="34" charset="0"/>
              </a:rPr>
              <a:t>Tanggung</a:t>
            </a:r>
            <a:r>
              <a:rPr lang="en-US" dirty="0">
                <a:latin typeface="Impact" panose="020B0806030902050204" pitchFamily="34" charset="0"/>
              </a:rPr>
              <a:t> </a:t>
            </a:r>
            <a:r>
              <a:rPr lang="en-US" dirty="0" err="1">
                <a:latin typeface="Impact" panose="020B0806030902050204" pitchFamily="34" charset="0"/>
              </a:rPr>
              <a:t>jawab</a:t>
            </a:r>
            <a:r>
              <a:rPr lang="id-ID" dirty="0">
                <a:latin typeface="Impact" panose="020B0806030902050204" pitchFamily="34" charset="0"/>
              </a:rPr>
              <a:t> A</a:t>
            </a:r>
            <a:r>
              <a:rPr lang="en-US" dirty="0" err="1">
                <a:latin typeface="Impact" panose="020B0806030902050204" pitchFamily="34" charset="0"/>
              </a:rPr>
              <a:t>udit</a:t>
            </a:r>
            <a:r>
              <a:rPr lang="id-ID" dirty="0">
                <a:latin typeface="Impact" panose="020B0806030902050204" pitchFamily="34" charset="0"/>
              </a:rPr>
              <a:t> Team Leader</a:t>
            </a:r>
            <a:endParaRPr lang="en-US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2361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5715016"/>
            <a:ext cx="9906000" cy="114298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23778" y="285728"/>
            <a:ext cx="6929486" cy="1143000"/>
          </a:xfrm>
          <a:noFill/>
        </p:spPr>
        <p:txBody>
          <a:bodyPr/>
          <a:lstStyle/>
          <a:p>
            <a:pPr algn="ctr" eaLnBrk="1" hangingPunct="1"/>
            <a:r>
              <a:rPr lang="en-US" dirty="0" err="1">
                <a:latin typeface="Impact" panose="020B0806030902050204" pitchFamily="34" charset="0"/>
              </a:rPr>
              <a:t>Tanggung</a:t>
            </a:r>
            <a:r>
              <a:rPr lang="en-US" dirty="0">
                <a:latin typeface="Impact" panose="020B0806030902050204" pitchFamily="34" charset="0"/>
              </a:rPr>
              <a:t> </a:t>
            </a:r>
            <a:r>
              <a:rPr lang="en-US" dirty="0" err="1">
                <a:latin typeface="Impact" panose="020B0806030902050204" pitchFamily="34" charset="0"/>
              </a:rPr>
              <a:t>jawab</a:t>
            </a:r>
            <a:r>
              <a:rPr lang="en-US" dirty="0">
                <a:latin typeface="Impact" panose="020B0806030902050204" pitchFamily="34" charset="0"/>
              </a:rPr>
              <a:t> Auditor</a:t>
            </a: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810124" y="1214422"/>
            <a:ext cx="4609990" cy="4824412"/>
          </a:xfrm>
          <a:noFill/>
        </p:spPr>
        <p:txBody>
          <a:bodyPr/>
          <a:lstStyle/>
          <a:p>
            <a:pPr eaLnBrk="1" hangingPunct="1"/>
            <a:endParaRPr lang="en-US" sz="2200" dirty="0"/>
          </a:p>
          <a:p>
            <a:pPr eaLnBrk="1" hangingPunct="1"/>
            <a:r>
              <a:rPr lang="en-US" sz="2200" dirty="0" err="1"/>
              <a:t>Mempersiapkan</a:t>
            </a:r>
            <a:r>
              <a:rPr lang="en-US" sz="2200" dirty="0"/>
              <a:t> check list </a:t>
            </a:r>
            <a:r>
              <a:rPr lang="en-US" sz="2200" dirty="0" err="1"/>
              <a:t>sebelum</a:t>
            </a:r>
            <a:r>
              <a:rPr lang="en-US" sz="2200" dirty="0"/>
              <a:t> audit </a:t>
            </a:r>
            <a:r>
              <a:rPr lang="en-US" sz="2200" dirty="0" err="1"/>
              <a:t>dijalankan</a:t>
            </a:r>
            <a:r>
              <a:rPr lang="en-US" sz="2200" dirty="0"/>
              <a:t> </a:t>
            </a:r>
          </a:p>
          <a:p>
            <a:pPr eaLnBrk="1" hangingPunct="1"/>
            <a:r>
              <a:rPr lang="en-US" sz="2200" dirty="0" err="1"/>
              <a:t>Memeriksa</a:t>
            </a:r>
            <a:r>
              <a:rPr lang="en-US" sz="2200" dirty="0"/>
              <a:t> </a:t>
            </a:r>
            <a:r>
              <a:rPr lang="en-US" sz="2200" dirty="0" err="1"/>
              <a:t>kesesuaian</a:t>
            </a:r>
            <a:r>
              <a:rPr lang="en-US" sz="2200" dirty="0"/>
              <a:t> </a:t>
            </a:r>
            <a:r>
              <a:rPr lang="en-US" sz="2200" dirty="0" err="1"/>
              <a:t>dokumentasi</a:t>
            </a:r>
            <a:r>
              <a:rPr lang="en-US" sz="2200" dirty="0"/>
              <a:t> </a:t>
            </a:r>
            <a:r>
              <a:rPr lang="en-US" sz="2200" dirty="0" err="1"/>
              <a:t>dengan</a:t>
            </a:r>
            <a:r>
              <a:rPr lang="en-US" sz="2200" dirty="0"/>
              <a:t> </a:t>
            </a:r>
            <a:r>
              <a:rPr lang="en-US" sz="2200" dirty="0" err="1"/>
              <a:t>persyaratan</a:t>
            </a:r>
            <a:r>
              <a:rPr lang="en-US" sz="2200" dirty="0"/>
              <a:t> ISO</a:t>
            </a:r>
            <a:r>
              <a:rPr lang="id-ID" sz="2200" dirty="0"/>
              <a:t>/IEC 17025</a:t>
            </a:r>
          </a:p>
          <a:p>
            <a:pPr eaLnBrk="1" hangingPunct="1"/>
            <a:r>
              <a:rPr lang="en-US" sz="2200" dirty="0" err="1"/>
              <a:t>Memeriksa</a:t>
            </a:r>
            <a:r>
              <a:rPr lang="en-US" sz="2200" dirty="0"/>
              <a:t> </a:t>
            </a:r>
            <a:r>
              <a:rPr lang="en-US" sz="2200" dirty="0" err="1"/>
              <a:t>pelaksanaan</a:t>
            </a:r>
            <a:r>
              <a:rPr lang="en-US" sz="2200" dirty="0"/>
              <a:t> </a:t>
            </a:r>
            <a:r>
              <a:rPr lang="en-US" sz="2200" dirty="0" err="1"/>
              <a:t>operasi</a:t>
            </a:r>
            <a:r>
              <a:rPr lang="en-US" sz="2200" dirty="0"/>
              <a:t> </a:t>
            </a:r>
            <a:r>
              <a:rPr lang="en-US" sz="2200" dirty="0" err="1"/>
              <a:t>dengan</a:t>
            </a:r>
            <a:r>
              <a:rPr lang="en-US" sz="2200" dirty="0"/>
              <a:t> </a:t>
            </a:r>
            <a:r>
              <a:rPr lang="en-US" sz="2200" dirty="0" err="1"/>
              <a:t>dokumentasi</a:t>
            </a:r>
            <a:endParaRPr lang="en-US" sz="2200" dirty="0"/>
          </a:p>
          <a:p>
            <a:pPr eaLnBrk="1" hangingPunct="1"/>
            <a:r>
              <a:rPr lang="en-US" sz="2200" dirty="0" err="1"/>
              <a:t>Mengumpulkan</a:t>
            </a:r>
            <a:r>
              <a:rPr lang="en-US" sz="2200" dirty="0"/>
              <a:t>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mendokumentasikan</a:t>
            </a:r>
            <a:r>
              <a:rPr lang="en-US" sz="2200" dirty="0"/>
              <a:t> </a:t>
            </a:r>
            <a:r>
              <a:rPr lang="en-US" sz="2200" dirty="0" err="1"/>
              <a:t>bukti-bukti</a:t>
            </a:r>
            <a:r>
              <a:rPr lang="en-US" sz="2200" dirty="0"/>
              <a:t> </a:t>
            </a:r>
            <a:r>
              <a:rPr lang="en-US" sz="2200" dirty="0" err="1"/>
              <a:t>obyektif</a:t>
            </a:r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2C389-73FA-4A97-A1A6-3FC088FB3A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>
                <a:solidFill>
                  <a:schemeClr val="bg1"/>
                </a:solidFill>
              </a:rPr>
              <a:pPr>
                <a:defRPr/>
              </a:pPr>
              <a:t>38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337911-4281-432C-B15C-DF8B5AC4D1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6291" y="6352843"/>
            <a:ext cx="6262254" cy="476250"/>
          </a:xfrm>
        </p:spPr>
        <p:txBody>
          <a:bodyPr/>
          <a:lstStyle/>
          <a:p>
            <a:r>
              <a:rPr lang="en-US" sz="1200">
                <a:solidFill>
                  <a:schemeClr val="bg1"/>
                </a:solidFill>
              </a:rPr>
              <a:t>Audit ISO IEC 17025:2017. 1/Rev 01 ©Copyright. Sentral Sistem Agustus 2019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024966" y="0"/>
            <a:ext cx="881034" cy="16430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628" name="Picture 4" descr="C:\Users\MGR\AppData\Roaming\PixelMetrics\CaptureWiz\Temp\7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1772816"/>
            <a:ext cx="3932287" cy="338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4425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714884"/>
            <a:ext cx="9906000" cy="214311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2214554"/>
          </a:xfrm>
          <a:solidFill>
            <a:schemeClr val="accent2">
              <a:lumMod val="75000"/>
            </a:schemeClr>
          </a:solidFill>
        </p:spPr>
        <p:txBody>
          <a:bodyPr/>
          <a:lstStyle/>
          <a:p>
            <a:pPr algn="ctr" eaLnBrk="1" hangingPunct="1"/>
            <a:r>
              <a:rPr lang="en-US" dirty="0" err="1">
                <a:solidFill>
                  <a:schemeClr val="bg1"/>
                </a:solidFill>
                <a:latin typeface="Impact" panose="020B0806030902050204" pitchFamily="34" charset="0"/>
              </a:rPr>
              <a:t>Tanggung</a:t>
            </a:r>
            <a:r>
              <a:rPr lang="en-US" dirty="0">
                <a:solidFill>
                  <a:schemeClr val="bg1"/>
                </a:solidFill>
                <a:latin typeface="Impact" panose="020B080603090205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mpact" panose="020B0806030902050204" pitchFamily="34" charset="0"/>
              </a:rPr>
              <a:t>jawab</a:t>
            </a:r>
            <a:r>
              <a:rPr lang="en-US" dirty="0">
                <a:solidFill>
                  <a:schemeClr val="bg1"/>
                </a:solidFill>
                <a:latin typeface="Impact" panose="020B0806030902050204" pitchFamily="34" charset="0"/>
              </a:rPr>
              <a:t> Auditor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52472" y="2357430"/>
            <a:ext cx="8319823" cy="2230438"/>
          </a:xfrm>
          <a:noFill/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endParaRPr lang="en-US" sz="2000" b="1" dirty="0"/>
          </a:p>
          <a:p>
            <a:pPr eaLnBrk="1" hangingPunct="1"/>
            <a:r>
              <a:rPr lang="en-US" sz="2000" b="1" dirty="0" err="1"/>
              <a:t>Meminta</a:t>
            </a:r>
            <a:r>
              <a:rPr lang="en-US" sz="2000" b="1" dirty="0"/>
              <a:t> </a:t>
            </a:r>
            <a:r>
              <a:rPr lang="en-US" sz="2000" b="1" dirty="0" err="1"/>
              <a:t>konfirmasi</a:t>
            </a:r>
            <a:r>
              <a:rPr lang="en-US" sz="2000" b="1" dirty="0"/>
              <a:t> </a:t>
            </a:r>
            <a:r>
              <a:rPr lang="en-US" sz="2000" b="1" dirty="0" err="1"/>
              <a:t>temuan</a:t>
            </a:r>
            <a:r>
              <a:rPr lang="en-US" sz="2000" b="1" dirty="0"/>
              <a:t> </a:t>
            </a:r>
            <a:r>
              <a:rPr lang="en-US" sz="2000" b="1" dirty="0" err="1"/>
              <a:t>kepada</a:t>
            </a:r>
            <a:r>
              <a:rPr lang="en-US" sz="2000" b="1" dirty="0"/>
              <a:t> </a:t>
            </a:r>
            <a:r>
              <a:rPr lang="en-US" sz="2000" b="1" dirty="0" err="1"/>
              <a:t>auditee</a:t>
            </a:r>
            <a:r>
              <a:rPr lang="en-US" sz="2000" b="1" dirty="0"/>
              <a:t> </a:t>
            </a:r>
            <a:r>
              <a:rPr lang="en-US" sz="2000" b="1" dirty="0" err="1"/>
              <a:t>atas</a:t>
            </a:r>
            <a:r>
              <a:rPr lang="en-US" sz="2000" b="1" dirty="0"/>
              <a:t> </a:t>
            </a:r>
            <a:r>
              <a:rPr lang="en-US" sz="2000" b="1" dirty="0" err="1"/>
              <a:t>temuan</a:t>
            </a:r>
            <a:r>
              <a:rPr lang="en-US" sz="2000" b="1" dirty="0"/>
              <a:t> yang </a:t>
            </a:r>
            <a:r>
              <a:rPr lang="en-US" sz="2000" b="1" dirty="0" err="1"/>
              <a:t>didapat</a:t>
            </a:r>
            <a:endParaRPr lang="en-US" sz="2000" b="1" dirty="0"/>
          </a:p>
          <a:p>
            <a:pPr eaLnBrk="1" hangingPunct="1"/>
            <a:r>
              <a:rPr lang="en-US" sz="2000" b="1" dirty="0" err="1"/>
              <a:t>Mencatat</a:t>
            </a:r>
            <a:r>
              <a:rPr lang="en-US" sz="2000" b="1" dirty="0"/>
              <a:t> </a:t>
            </a:r>
            <a:r>
              <a:rPr lang="en-US" sz="2000" b="1" dirty="0" err="1"/>
              <a:t>dan</a:t>
            </a:r>
            <a:r>
              <a:rPr lang="en-US" sz="2000" b="1" dirty="0"/>
              <a:t> </a:t>
            </a:r>
            <a:r>
              <a:rPr lang="en-US" sz="2000" b="1" dirty="0" err="1"/>
              <a:t>melaporkan</a:t>
            </a:r>
            <a:r>
              <a:rPr lang="en-US" sz="2000" b="1" dirty="0"/>
              <a:t> </a:t>
            </a:r>
            <a:r>
              <a:rPr lang="en-US" sz="2000" b="1" dirty="0" err="1"/>
              <a:t>dengan</a:t>
            </a:r>
            <a:r>
              <a:rPr lang="en-US" sz="2000" b="1" dirty="0"/>
              <a:t> </a:t>
            </a:r>
            <a:r>
              <a:rPr lang="en-US" sz="2000" b="1" dirty="0" err="1"/>
              <a:t>jelas</a:t>
            </a:r>
            <a:r>
              <a:rPr lang="en-US" sz="2000" b="1" dirty="0"/>
              <a:t> </a:t>
            </a:r>
            <a:r>
              <a:rPr lang="en-US" sz="2000" b="1" dirty="0" err="1"/>
              <a:t>penemuan-penemuan</a:t>
            </a:r>
            <a:r>
              <a:rPr lang="en-US" sz="2000" b="1" dirty="0"/>
              <a:t> audit </a:t>
            </a:r>
            <a:r>
              <a:rPr lang="en-US" sz="2000" b="1" dirty="0" err="1"/>
              <a:t>kepada</a:t>
            </a:r>
            <a:r>
              <a:rPr lang="en-US" sz="2000" b="1" dirty="0"/>
              <a:t> </a:t>
            </a:r>
            <a:r>
              <a:rPr lang="en-US" sz="2000" b="1" dirty="0" err="1"/>
              <a:t>penanggung</a:t>
            </a:r>
            <a:r>
              <a:rPr lang="en-US" sz="2000" b="1" dirty="0"/>
              <a:t> </a:t>
            </a:r>
            <a:r>
              <a:rPr lang="en-US" sz="2000" b="1" dirty="0" err="1"/>
              <a:t>jawab</a:t>
            </a:r>
            <a:r>
              <a:rPr lang="en-US" sz="2000" b="1" dirty="0"/>
              <a:t> area yang </a:t>
            </a:r>
            <a:r>
              <a:rPr lang="en-US" sz="2000" b="1" dirty="0" err="1"/>
              <a:t>diaudit</a:t>
            </a:r>
            <a:r>
              <a:rPr lang="en-US" sz="2000" b="1" dirty="0"/>
              <a:t>.</a:t>
            </a:r>
          </a:p>
          <a:p>
            <a:pPr eaLnBrk="1" hangingPunct="1"/>
            <a:r>
              <a:rPr lang="en-US" sz="2000" b="1" dirty="0" err="1"/>
              <a:t>Verifikasi</a:t>
            </a:r>
            <a:r>
              <a:rPr lang="en-US" sz="2000" b="1" dirty="0"/>
              <a:t> </a:t>
            </a:r>
            <a:r>
              <a:rPr lang="en-US" sz="2000" b="1" dirty="0" err="1"/>
              <a:t>tindakan</a:t>
            </a:r>
            <a:r>
              <a:rPr lang="en-US" sz="2000" b="1" dirty="0"/>
              <a:t> </a:t>
            </a:r>
            <a:r>
              <a:rPr lang="en-US" sz="2000" b="1" dirty="0" err="1"/>
              <a:t>perbaikan</a:t>
            </a:r>
            <a:r>
              <a:rPr lang="en-US" sz="2000" b="1" dirty="0"/>
              <a:t> yang </a:t>
            </a:r>
            <a:r>
              <a:rPr lang="en-US" sz="2000" b="1" dirty="0" err="1"/>
              <a:t>telah</a:t>
            </a:r>
            <a:r>
              <a:rPr lang="en-US" sz="2000" b="1" dirty="0"/>
              <a:t> </a:t>
            </a:r>
            <a:r>
              <a:rPr lang="en-US" sz="2000" b="1" dirty="0" err="1"/>
              <a:t>dilakukan</a:t>
            </a:r>
            <a:r>
              <a:rPr lang="en-US" sz="2000" b="1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D95D16-C3B5-40AB-8CEF-19549BDBFC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>
                <a:solidFill>
                  <a:schemeClr val="bg1"/>
                </a:solidFill>
              </a:rPr>
              <a:pPr>
                <a:defRPr/>
              </a:pPr>
              <a:t>39</a:t>
            </a:fld>
            <a:endParaRPr lang="id-ID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2D3B4F-45F0-43C8-A7C1-7C023BE4B1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25783" y="6352843"/>
            <a:ext cx="5569526" cy="476250"/>
          </a:xfrm>
        </p:spPr>
        <p:txBody>
          <a:bodyPr/>
          <a:lstStyle/>
          <a:p>
            <a:r>
              <a:rPr lang="en-US" sz="1200">
                <a:solidFill>
                  <a:schemeClr val="bg1"/>
                </a:solidFill>
              </a:rPr>
              <a:t>Audit ISO IEC 17025:2017. 1/Rev 01 ©Copyright. Sentral Sistem Agustus 2019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106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3084394" cy="1325563"/>
          </a:xfrm>
        </p:spPr>
        <p:txBody>
          <a:bodyPr>
            <a:normAutofit/>
          </a:bodyPr>
          <a:lstStyle/>
          <a:p>
            <a:r>
              <a:rPr lang="id-ID" sz="4800" b="1" dirty="0">
                <a:solidFill>
                  <a:srgbClr val="0070C0"/>
                </a:solidFill>
                <a:latin typeface="Impact" panose="020B0806030902050204" pitchFamily="34" charset="0"/>
              </a:rPr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844" y="1102292"/>
            <a:ext cx="8543925" cy="5254059"/>
          </a:xfrm>
        </p:spPr>
        <p:txBody>
          <a:bodyPr>
            <a:noAutofit/>
          </a:bodyPr>
          <a:lstStyle/>
          <a:p>
            <a:r>
              <a:rPr lang="id-ID" dirty="0"/>
              <a:t>Tujuan Audit Sistem Managemen</a:t>
            </a:r>
          </a:p>
          <a:p>
            <a:r>
              <a:rPr lang="id-ID" dirty="0"/>
              <a:t>Definisi Audit</a:t>
            </a:r>
          </a:p>
          <a:p>
            <a:pPr lvl="1"/>
            <a:r>
              <a:rPr lang="id-ID" dirty="0"/>
              <a:t>Bukti Objective</a:t>
            </a:r>
          </a:p>
          <a:p>
            <a:pPr lvl="1"/>
            <a:r>
              <a:rPr lang="id-ID" dirty="0"/>
              <a:t>Kriteria Audit</a:t>
            </a:r>
          </a:p>
          <a:p>
            <a:r>
              <a:rPr lang="id-ID" dirty="0"/>
              <a:t>Jenis Audit Berdasarkan Auditornya</a:t>
            </a:r>
          </a:p>
          <a:p>
            <a:r>
              <a:rPr lang="id-ID" dirty="0"/>
              <a:t>Sistem Audit yang Efektif</a:t>
            </a:r>
          </a:p>
          <a:p>
            <a:pPr lvl="1"/>
            <a:r>
              <a:rPr lang="id-ID" dirty="0"/>
              <a:t>Ukuran Efektifitas Sistem</a:t>
            </a:r>
          </a:p>
          <a:p>
            <a:pPr lvl="1"/>
            <a:r>
              <a:rPr lang="id-ID" dirty="0"/>
              <a:t>Compliance = Efektif?</a:t>
            </a:r>
          </a:p>
          <a:p>
            <a:pPr lvl="1"/>
            <a:r>
              <a:rPr lang="id-ID" dirty="0"/>
              <a:t>Perbandingan Audit Compliance vs Audit Performance</a:t>
            </a:r>
          </a:p>
          <a:p>
            <a:r>
              <a:rPr lang="id-ID" dirty="0"/>
              <a:t>Diskusi Kelompok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ISO IEC 17025:2017. 1/Rev 01 ©Copyright. Sentral Sistem Agustus 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96E79-1F98-4396-B82F-94B4AEA37C6A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2" descr="http://www.trustedwaterdamagerestoration.com/images/FAST-San-Diego-Water-Damage-Response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0528" y="437082"/>
            <a:ext cx="2803084" cy="41485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612428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488" y="285728"/>
            <a:ext cx="6524636" cy="855662"/>
          </a:xfrm>
          <a:noFill/>
        </p:spPr>
        <p:txBody>
          <a:bodyPr/>
          <a:lstStyle/>
          <a:p>
            <a:pPr algn="l" eaLnBrk="1" hangingPunct="1"/>
            <a:r>
              <a:rPr lang="en-US" b="1" dirty="0" err="1">
                <a:latin typeface="Impact" panose="020B0806030902050204" pitchFamily="34" charset="0"/>
              </a:rPr>
              <a:t>Tanggung</a:t>
            </a:r>
            <a:r>
              <a:rPr lang="en-US" b="1" dirty="0">
                <a:latin typeface="Impact" panose="020B0806030902050204" pitchFamily="34" charset="0"/>
              </a:rPr>
              <a:t> </a:t>
            </a:r>
            <a:r>
              <a:rPr lang="en-US" b="1" dirty="0" err="1">
                <a:latin typeface="Impact" panose="020B0806030902050204" pitchFamily="34" charset="0"/>
              </a:rPr>
              <a:t>jawab</a:t>
            </a:r>
            <a:r>
              <a:rPr lang="en-US" b="1" dirty="0">
                <a:latin typeface="Impact" panose="020B0806030902050204" pitchFamily="34" charset="0"/>
              </a:rPr>
              <a:t> </a:t>
            </a:r>
            <a:r>
              <a:rPr lang="en-US" b="1" dirty="0" err="1">
                <a:latin typeface="Impact" panose="020B0806030902050204" pitchFamily="34" charset="0"/>
              </a:rPr>
              <a:t>Auditee</a:t>
            </a:r>
            <a:endParaRPr lang="en-US" b="1" dirty="0">
              <a:latin typeface="Impact" panose="020B0806030902050204" pitchFamily="34" charset="0"/>
            </a:endParaRP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952736" y="1428736"/>
            <a:ext cx="6693256" cy="4565650"/>
          </a:xfrm>
          <a:noFill/>
        </p:spPr>
        <p:txBody>
          <a:bodyPr/>
          <a:lstStyle/>
          <a:p>
            <a:pPr eaLnBrk="1" hangingPunct="1"/>
            <a:r>
              <a:rPr lang="en-US" sz="2400" dirty="0" err="1"/>
              <a:t>Mempersiapkan</a:t>
            </a:r>
            <a:r>
              <a:rPr lang="en-US" sz="2400" dirty="0"/>
              <a:t> </a:t>
            </a:r>
            <a:r>
              <a:rPr lang="en-US" sz="2400" dirty="0" err="1"/>
              <a:t>segala</a:t>
            </a:r>
            <a:r>
              <a:rPr lang="en-US" sz="2400" dirty="0"/>
              <a:t> </a:t>
            </a:r>
            <a:r>
              <a:rPr lang="en-US" sz="2400" dirty="0" err="1"/>
              <a:t>keperluan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lancarnya</a:t>
            </a:r>
            <a:r>
              <a:rPr lang="en-US" sz="2400" dirty="0"/>
              <a:t> proses audit, </a:t>
            </a:r>
            <a:r>
              <a:rPr lang="en-US" sz="2400" dirty="0" err="1"/>
              <a:t>a.l</a:t>
            </a:r>
            <a:r>
              <a:rPr lang="en-US" sz="2400" dirty="0"/>
              <a:t>: </a:t>
            </a:r>
            <a:r>
              <a:rPr lang="en-US" sz="2400" dirty="0" err="1"/>
              <a:t>dokumen</a:t>
            </a:r>
            <a:r>
              <a:rPr lang="en-US" sz="2400" dirty="0"/>
              <a:t> </a:t>
            </a:r>
            <a:r>
              <a:rPr lang="en-US" sz="2400" dirty="0" err="1"/>
              <a:t>kerja</a:t>
            </a:r>
            <a:r>
              <a:rPr lang="en-US" sz="2400" dirty="0"/>
              <a:t>, </a:t>
            </a:r>
            <a:r>
              <a:rPr lang="en-US" sz="2400" dirty="0" err="1"/>
              <a:t>personil</a:t>
            </a:r>
            <a:r>
              <a:rPr lang="en-US" sz="2400" dirty="0"/>
              <a:t> </a:t>
            </a:r>
            <a:r>
              <a:rPr lang="en-US" sz="2400" dirty="0" err="1"/>
              <a:t>pelaksana</a:t>
            </a:r>
            <a:r>
              <a:rPr lang="en-US" sz="2400" dirty="0"/>
              <a:t>, record, </a:t>
            </a:r>
            <a:r>
              <a:rPr lang="en-US" sz="2400" dirty="0" err="1"/>
              <a:t>waktu</a:t>
            </a:r>
            <a:r>
              <a:rPr lang="en-US" sz="2400" dirty="0"/>
              <a:t> dan </a:t>
            </a:r>
            <a:r>
              <a:rPr lang="en-US" sz="2400" dirty="0" err="1"/>
              <a:t>bila</a:t>
            </a:r>
            <a:r>
              <a:rPr lang="en-US" sz="2400" dirty="0"/>
              <a:t> </a:t>
            </a:r>
            <a:r>
              <a:rPr lang="en-US" sz="2400" dirty="0" err="1"/>
              <a:t>mungkin</a:t>
            </a:r>
            <a:r>
              <a:rPr lang="en-US" sz="2400" dirty="0"/>
              <a:t> area yang </a:t>
            </a:r>
            <a:r>
              <a:rPr lang="en-US" sz="2400" dirty="0" err="1"/>
              <a:t>nyaman</a:t>
            </a:r>
            <a:r>
              <a:rPr lang="en-US" sz="2400" dirty="0"/>
              <a:t>.</a:t>
            </a:r>
          </a:p>
          <a:p>
            <a:pPr eaLnBrk="1" hangingPunct="1"/>
            <a:r>
              <a:rPr lang="en-US" sz="2400" dirty="0" err="1"/>
              <a:t>Menjelaskan</a:t>
            </a:r>
            <a:r>
              <a:rPr lang="en-US" sz="2400" dirty="0"/>
              <a:t> </a:t>
            </a:r>
            <a:r>
              <a:rPr lang="en-US" sz="2400" dirty="0" err="1"/>
              <a:t>hal-hal</a:t>
            </a:r>
            <a:r>
              <a:rPr lang="en-US" sz="2400" dirty="0"/>
              <a:t> yang </a:t>
            </a:r>
            <a:r>
              <a:rPr lang="en-US" sz="2400" dirty="0" err="1"/>
              <a:t>ditanya</a:t>
            </a:r>
            <a:r>
              <a:rPr lang="en-US" sz="2400" dirty="0"/>
              <a:t> </a:t>
            </a:r>
            <a:r>
              <a:rPr lang="en-US" sz="2400" dirty="0" err="1"/>
              <a:t>oleh</a:t>
            </a:r>
            <a:r>
              <a:rPr lang="en-US" sz="2400" dirty="0"/>
              <a:t> auditor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sesungguhnya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berbelit-belit</a:t>
            </a:r>
            <a:r>
              <a:rPr lang="en-US" sz="2400" dirty="0"/>
              <a:t>.</a:t>
            </a:r>
          </a:p>
          <a:p>
            <a:pPr eaLnBrk="1" hangingPunct="1"/>
            <a:r>
              <a:rPr lang="en-US" sz="2400" dirty="0" err="1"/>
              <a:t>Akui</a:t>
            </a:r>
            <a:r>
              <a:rPr lang="en-US" sz="2400" dirty="0"/>
              <a:t> </a:t>
            </a:r>
            <a:r>
              <a:rPr lang="en-US" sz="2400" dirty="0" err="1"/>
              <a:t>temuan</a:t>
            </a:r>
            <a:r>
              <a:rPr lang="en-US" sz="2400" dirty="0"/>
              <a:t> </a:t>
            </a:r>
            <a:r>
              <a:rPr lang="en-US" sz="2400" dirty="0" err="1"/>
              <a:t>bila</a:t>
            </a:r>
            <a:r>
              <a:rPr lang="en-US" sz="2400" dirty="0"/>
              <a:t> </a:t>
            </a:r>
            <a:r>
              <a:rPr lang="en-US" sz="2400" dirty="0" err="1"/>
              <a:t>memang</a:t>
            </a:r>
            <a:r>
              <a:rPr lang="en-US" sz="2400" dirty="0"/>
              <a:t> </a:t>
            </a:r>
            <a:r>
              <a:rPr lang="en-US" sz="2400" dirty="0" err="1"/>
              <a:t>itu</a:t>
            </a:r>
            <a:r>
              <a:rPr lang="en-US" sz="2400" dirty="0"/>
              <a:t> </a:t>
            </a:r>
            <a:r>
              <a:rPr lang="en-US" sz="2400" dirty="0" err="1"/>
              <a:t>benar</a:t>
            </a:r>
            <a:r>
              <a:rPr lang="en-US" sz="2400" dirty="0"/>
              <a:t> </a:t>
            </a:r>
            <a:r>
              <a:rPr lang="en-US" sz="2400" dirty="0" err="1"/>
              <a:t>adanya</a:t>
            </a:r>
            <a:r>
              <a:rPr lang="en-US" sz="2400" dirty="0"/>
              <a:t>.</a:t>
            </a:r>
          </a:p>
          <a:p>
            <a:pPr eaLnBrk="1" hangingPunct="1"/>
            <a:r>
              <a:rPr lang="en-US" sz="2400" dirty="0" err="1"/>
              <a:t>Melakukan</a:t>
            </a:r>
            <a:r>
              <a:rPr lang="en-US" sz="2400" dirty="0"/>
              <a:t> </a:t>
            </a:r>
            <a:r>
              <a:rPr lang="en-US" sz="2400" dirty="0" err="1"/>
              <a:t>tindakan</a:t>
            </a:r>
            <a:r>
              <a:rPr lang="en-US" sz="2400" dirty="0"/>
              <a:t> </a:t>
            </a:r>
            <a:r>
              <a:rPr lang="en-US" sz="2400" dirty="0" err="1"/>
              <a:t>perbaikan</a:t>
            </a:r>
            <a:r>
              <a:rPr lang="en-US" sz="2400" dirty="0"/>
              <a:t> dan </a:t>
            </a:r>
            <a:r>
              <a:rPr lang="en-US" sz="2400" dirty="0" err="1"/>
              <a:t>pencegahan</a:t>
            </a:r>
            <a:r>
              <a:rPr lang="en-US" sz="2400" dirty="0"/>
              <a:t> </a:t>
            </a:r>
            <a:r>
              <a:rPr lang="en-US" sz="2400" dirty="0" err="1"/>
              <a:t>bila</a:t>
            </a:r>
            <a:r>
              <a:rPr lang="en-US" sz="2400" dirty="0"/>
              <a:t> </a:t>
            </a:r>
            <a:r>
              <a:rPr lang="en-US" sz="2400" dirty="0" err="1"/>
              <a:t>ditemukan</a:t>
            </a:r>
            <a:r>
              <a:rPr lang="en-US" sz="2400" dirty="0"/>
              <a:t> </a:t>
            </a:r>
            <a:r>
              <a:rPr lang="en-US" sz="2400" dirty="0" err="1"/>
              <a:t>Ketidaksesuaian</a:t>
            </a:r>
            <a:r>
              <a:rPr lang="en-US" sz="2400" dirty="0"/>
              <a:t>.</a:t>
            </a:r>
          </a:p>
          <a:p>
            <a:pPr eaLnBrk="1" hangingPunct="1"/>
            <a:r>
              <a:rPr lang="en-US" sz="2400" dirty="0" err="1"/>
              <a:t>Menghargai</a:t>
            </a:r>
            <a:r>
              <a:rPr lang="en-US" sz="2400" dirty="0"/>
              <a:t> auditor </a:t>
            </a:r>
            <a:r>
              <a:rPr lang="en-US" sz="2400" dirty="0" err="1"/>
              <a:t>sebagai</a:t>
            </a:r>
            <a:r>
              <a:rPr lang="en-US" sz="2400" dirty="0"/>
              <a:t> partner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membangun</a:t>
            </a:r>
            <a:r>
              <a:rPr lang="en-US" sz="2400" dirty="0"/>
              <a:t> </a:t>
            </a:r>
            <a:r>
              <a:rPr lang="en-US" sz="2400" dirty="0" err="1"/>
              <a:t>suatu</a:t>
            </a:r>
            <a:r>
              <a:rPr lang="en-US" sz="2400" dirty="0"/>
              <a:t> sistem </a:t>
            </a:r>
            <a:r>
              <a:rPr lang="en-US" sz="2400" dirty="0" err="1"/>
              <a:t>kerja</a:t>
            </a:r>
            <a:r>
              <a:rPr lang="en-US" sz="2400" dirty="0"/>
              <a:t> yang </a:t>
            </a:r>
            <a:r>
              <a:rPr lang="en-US" sz="2400" dirty="0" err="1"/>
              <a:t>efektif</a:t>
            </a:r>
            <a:r>
              <a:rPr lang="en-US" sz="2400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B135DE-8C35-4C03-8BFB-C996AB1FB8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40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669066-438D-40A7-8430-E47C50ACB0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7237" y="6352843"/>
            <a:ext cx="5514108" cy="476250"/>
          </a:xfrm>
        </p:spPr>
        <p:txBody>
          <a:bodyPr/>
          <a:lstStyle/>
          <a:p>
            <a:r>
              <a:rPr lang="en-US" sz="1200"/>
              <a:t>Audit ISO IEC 17025:2017. 1/Rev 01 ©Copyright. Sentral Sistem Agustus 2019</a:t>
            </a:r>
            <a:endParaRPr lang="en-US" sz="1200" dirty="0"/>
          </a:p>
        </p:txBody>
      </p:sp>
      <p:pic>
        <p:nvPicPr>
          <p:cNvPr id="117764" name="Picture 23" descr="smplewase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30" y="1214422"/>
            <a:ext cx="2928958" cy="4763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0" y="0"/>
            <a:ext cx="738158" cy="171448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2191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5310190" cy="6887496"/>
          </a:xfrm>
          <a:custGeom>
            <a:avLst/>
            <a:gdLst>
              <a:gd name="connsiteX0" fmla="*/ 0 w 5310190"/>
              <a:gd name="connsiteY0" fmla="*/ 0 h 6858000"/>
              <a:gd name="connsiteX1" fmla="*/ 5310190 w 5310190"/>
              <a:gd name="connsiteY1" fmla="*/ 0 h 6858000"/>
              <a:gd name="connsiteX2" fmla="*/ 5310190 w 5310190"/>
              <a:gd name="connsiteY2" fmla="*/ 6858000 h 6858000"/>
              <a:gd name="connsiteX3" fmla="*/ 0 w 5310190"/>
              <a:gd name="connsiteY3" fmla="*/ 6858000 h 6858000"/>
              <a:gd name="connsiteX4" fmla="*/ 0 w 5310190"/>
              <a:gd name="connsiteY4" fmla="*/ 0 h 6858000"/>
              <a:gd name="connsiteX0" fmla="*/ 0 w 5310190"/>
              <a:gd name="connsiteY0" fmla="*/ 0 h 6887496"/>
              <a:gd name="connsiteX1" fmla="*/ 5310190 w 5310190"/>
              <a:gd name="connsiteY1" fmla="*/ 0 h 6887496"/>
              <a:gd name="connsiteX2" fmla="*/ 2743971 w 5310190"/>
              <a:gd name="connsiteY2" fmla="*/ 6887496 h 6887496"/>
              <a:gd name="connsiteX3" fmla="*/ 0 w 5310190"/>
              <a:gd name="connsiteY3" fmla="*/ 6858000 h 6887496"/>
              <a:gd name="connsiteX4" fmla="*/ 0 w 5310190"/>
              <a:gd name="connsiteY4" fmla="*/ 0 h 6887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0190" h="6887496">
                <a:moveTo>
                  <a:pt x="0" y="0"/>
                </a:moveTo>
                <a:lnTo>
                  <a:pt x="5310190" y="0"/>
                </a:lnTo>
                <a:lnTo>
                  <a:pt x="2743971" y="688749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462819" y="1478747"/>
            <a:ext cx="5113525" cy="1285885"/>
          </a:xfrm>
        </p:spPr>
        <p:txBody>
          <a:bodyPr>
            <a:normAutofit fontScale="90000"/>
          </a:bodyPr>
          <a:lstStyle/>
          <a:p>
            <a:pPr algn="r" eaLnBrk="1" hangingPunct="1"/>
            <a:r>
              <a:rPr lang="id-ID" sz="8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Arial Unicode MS" pitchFamily="34" charset="-128"/>
                <a:cs typeface="Arial Unicode MS" pitchFamily="34" charset="-128"/>
              </a:rPr>
              <a:t>FASE-FASE</a:t>
            </a:r>
            <a:endParaRPr lang="id-ID" sz="80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E37AEAB-D210-476A-9B16-5EED0705B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20113" y="6356352"/>
            <a:ext cx="5310190" cy="365125"/>
          </a:xfrm>
        </p:spPr>
        <p:txBody>
          <a:bodyPr/>
          <a:lstStyle/>
          <a:p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Audit ISO IEC 17025:2017. 1/Rev 01 ©Copyright. Sentral Sistem Agustus 2019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3F0C832-5B70-4308-A7FF-BAD418D0B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C8A046-ED46-4FC4-871B-D0B4213C320F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 bwMode="auto">
          <a:xfrm>
            <a:off x="3093318" y="2381341"/>
            <a:ext cx="6483026" cy="1285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+mj-ea"/>
                <a:cs typeface="Arial" pitchFamily="34" charset="0"/>
              </a:rPr>
              <a:t>P</a:t>
            </a:r>
            <a:r>
              <a:rPr kumimoji="0" lang="id-ID" sz="6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+mj-ea"/>
                <a:cs typeface="Arial" pitchFamily="34" charset="0"/>
              </a:rPr>
              <a:t>ELAKSANAAN</a:t>
            </a:r>
          </a:p>
        </p:txBody>
      </p:sp>
      <p:sp>
        <p:nvSpPr>
          <p:cNvPr id="4" name="Rectangle 3"/>
          <p:cNvSpPr/>
          <p:nvPr/>
        </p:nvSpPr>
        <p:spPr>
          <a:xfrm>
            <a:off x="7110156" y="779930"/>
            <a:ext cx="24661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44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 pitchFamily="34" charset="-128"/>
                <a:cs typeface="Arial Unicode MS" pitchFamily="34" charset="-128"/>
              </a:rPr>
              <a:t>BAGIAN 4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4016896" y="4895921"/>
            <a:ext cx="537284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2654732" y="0"/>
            <a:ext cx="2514292" cy="68580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770" name="Picture 2" descr="https://wellnesscorp.files.wordpress.com/2013/10/internal-audi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58" b="89844" l="0" r="97605">
                        <a14:foregroundMark x1="8683" y1="31641" x2="8683" y2="316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97" t="1643" r="3417" b="6288"/>
          <a:stretch/>
        </p:blipFill>
        <p:spPr bwMode="auto">
          <a:xfrm>
            <a:off x="122892" y="0"/>
            <a:ext cx="4503933" cy="705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4304928" y="5200045"/>
            <a:ext cx="51247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1400" dirty="0" err="1">
                <a:latin typeface="+mn-lt"/>
              </a:rPr>
              <a:t>Pengujian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sistimatis</a:t>
            </a:r>
            <a:r>
              <a:rPr lang="en-US" sz="1400" dirty="0">
                <a:latin typeface="+mn-lt"/>
              </a:rPr>
              <a:t>, </a:t>
            </a:r>
            <a:r>
              <a:rPr lang="en-US" sz="1400" dirty="0" err="1">
                <a:latin typeface="+mn-lt"/>
              </a:rPr>
              <a:t>mandiri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dan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terdokumentasi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untuk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memperoleh</a:t>
            </a:r>
            <a:r>
              <a:rPr lang="en-US" sz="1400" dirty="0">
                <a:latin typeface="+mn-lt"/>
              </a:rPr>
              <a:t> </a:t>
            </a:r>
            <a:r>
              <a:rPr lang="en-US" sz="1400" i="1" dirty="0" err="1">
                <a:latin typeface="+mn-lt"/>
              </a:rPr>
              <a:t>bukti</a:t>
            </a:r>
            <a:r>
              <a:rPr lang="en-US" sz="1400" i="1" dirty="0">
                <a:latin typeface="+mn-lt"/>
              </a:rPr>
              <a:t> audit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dan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mengevaluasinya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secara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obyektif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untuk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menentukan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sejauh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mana</a:t>
            </a:r>
            <a:r>
              <a:rPr lang="en-US" sz="1400" dirty="0">
                <a:latin typeface="+mn-lt"/>
              </a:rPr>
              <a:t> </a:t>
            </a:r>
            <a:r>
              <a:rPr lang="en-US" sz="1400" i="1" dirty="0" err="1">
                <a:latin typeface="+mn-lt"/>
              </a:rPr>
              <a:t>kriteria</a:t>
            </a:r>
            <a:r>
              <a:rPr lang="en-US" sz="1400" i="1" dirty="0">
                <a:latin typeface="+mn-lt"/>
              </a:rPr>
              <a:t> audit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dipenuhi</a:t>
            </a:r>
            <a:endParaRPr lang="en-US" sz="1400" i="1" dirty="0"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29302" y="109182"/>
            <a:ext cx="7147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3200" b="1" dirty="0"/>
              <a:t>INTERNAL AUDIT ISO/IEC 17025 : 2017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4478739" y="2982271"/>
            <a:ext cx="5113525" cy="12858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d-ID" sz="8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Arial Unicode MS" pitchFamily="34" charset="-128"/>
                <a:cs typeface="Arial Unicode MS" pitchFamily="34" charset="-128"/>
              </a:rPr>
              <a:t>AUDIT INTERNAL</a:t>
            </a:r>
            <a:endParaRPr lang="id-ID" sz="80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9837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/>
          <p:cNvSpPr/>
          <p:nvPr/>
        </p:nvSpPr>
        <p:spPr>
          <a:xfrm rot="5400000">
            <a:off x="6549900" y="2264553"/>
            <a:ext cx="1704348" cy="460368"/>
          </a:xfrm>
          <a:custGeom>
            <a:avLst/>
            <a:gdLst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612538 w 1612538"/>
              <a:gd name="connsiteY2" fmla="*/ 460368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463296 w 1612538"/>
              <a:gd name="connsiteY3" fmla="*/ 460368 h 460368"/>
              <a:gd name="connsiteX4" fmla="*/ 0 w 1612538"/>
              <a:gd name="connsiteY4" fmla="*/ 0 h 460368"/>
              <a:gd name="connsiteX0" fmla="*/ 0 w 1627441"/>
              <a:gd name="connsiteY0" fmla="*/ 0 h 460368"/>
              <a:gd name="connsiteX1" fmla="*/ 1612538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15799"/>
              <a:gd name="connsiteY0" fmla="*/ 0 h 460368"/>
              <a:gd name="connsiteX1" fmla="*/ 1208805 w 1615799"/>
              <a:gd name="connsiteY1" fmla="*/ 0 h 460368"/>
              <a:gd name="connsiteX2" fmla="*/ 1615799 w 1615799"/>
              <a:gd name="connsiteY2" fmla="*/ 423792 h 460368"/>
              <a:gd name="connsiteX3" fmla="*/ 463296 w 1615799"/>
              <a:gd name="connsiteY3" fmla="*/ 460368 h 460368"/>
              <a:gd name="connsiteX4" fmla="*/ 0 w 1615799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48176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441" h="460368">
                <a:moveTo>
                  <a:pt x="0" y="0"/>
                </a:moveTo>
                <a:lnTo>
                  <a:pt x="1208805" y="0"/>
                </a:lnTo>
                <a:lnTo>
                  <a:pt x="1627441" y="448176"/>
                </a:lnTo>
                <a:lnTo>
                  <a:pt x="463296" y="4603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6"/>
          <p:cNvSpPr/>
          <p:nvPr/>
        </p:nvSpPr>
        <p:spPr>
          <a:xfrm rot="5400000">
            <a:off x="4086666" y="3509192"/>
            <a:ext cx="1704348" cy="460368"/>
          </a:xfrm>
          <a:custGeom>
            <a:avLst/>
            <a:gdLst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612538 w 1612538"/>
              <a:gd name="connsiteY2" fmla="*/ 460368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463296 w 1612538"/>
              <a:gd name="connsiteY3" fmla="*/ 460368 h 460368"/>
              <a:gd name="connsiteX4" fmla="*/ 0 w 1612538"/>
              <a:gd name="connsiteY4" fmla="*/ 0 h 460368"/>
              <a:gd name="connsiteX0" fmla="*/ 0 w 1627441"/>
              <a:gd name="connsiteY0" fmla="*/ 0 h 460368"/>
              <a:gd name="connsiteX1" fmla="*/ 1612538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15799"/>
              <a:gd name="connsiteY0" fmla="*/ 0 h 460368"/>
              <a:gd name="connsiteX1" fmla="*/ 1208805 w 1615799"/>
              <a:gd name="connsiteY1" fmla="*/ 0 h 460368"/>
              <a:gd name="connsiteX2" fmla="*/ 1615799 w 1615799"/>
              <a:gd name="connsiteY2" fmla="*/ 423792 h 460368"/>
              <a:gd name="connsiteX3" fmla="*/ 463296 w 1615799"/>
              <a:gd name="connsiteY3" fmla="*/ 460368 h 460368"/>
              <a:gd name="connsiteX4" fmla="*/ 0 w 1615799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48176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441" h="460368">
                <a:moveTo>
                  <a:pt x="0" y="0"/>
                </a:moveTo>
                <a:lnTo>
                  <a:pt x="1208805" y="0"/>
                </a:lnTo>
                <a:lnTo>
                  <a:pt x="1627441" y="448176"/>
                </a:lnTo>
                <a:lnTo>
                  <a:pt x="463296" y="460368"/>
                </a:lnTo>
                <a:lnTo>
                  <a:pt x="0" y="0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29396"/>
            <a:ext cx="9906000" cy="4286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25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649792" y="-103393"/>
            <a:ext cx="4798440" cy="1357298"/>
          </a:xfrm>
          <a:noFill/>
        </p:spPr>
        <p:txBody>
          <a:bodyPr anchorCtr="1">
            <a:normAutofit/>
          </a:bodyPr>
          <a:lstStyle/>
          <a:p>
            <a:pPr algn="ctr" eaLnBrk="1" hangingPunct="1">
              <a:defRPr/>
            </a:pPr>
            <a:r>
              <a:rPr lang="en-US" sz="50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</a:rPr>
              <a:t>Fase-Fase</a:t>
            </a:r>
            <a:r>
              <a:rPr lang="id-ID" sz="5000" dirty="0"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</a:rPr>
              <a:t> Audit</a:t>
            </a:r>
            <a:endParaRPr lang="en-US" sz="5000" dirty="0">
              <a:effectLst>
                <a:outerShdw blurRad="38100" dist="38100" dir="2700000" algn="tl">
                  <a:srgbClr val="C0C0C0"/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598300-082D-48A6-B281-CDE1550F4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 rot="5400000">
            <a:off x="1638394" y="4743180"/>
            <a:ext cx="1704348" cy="460368"/>
          </a:xfrm>
          <a:custGeom>
            <a:avLst/>
            <a:gdLst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612538 w 1612538"/>
              <a:gd name="connsiteY2" fmla="*/ 460368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463296 w 1612538"/>
              <a:gd name="connsiteY3" fmla="*/ 460368 h 460368"/>
              <a:gd name="connsiteX4" fmla="*/ 0 w 1612538"/>
              <a:gd name="connsiteY4" fmla="*/ 0 h 460368"/>
              <a:gd name="connsiteX0" fmla="*/ 0 w 1627441"/>
              <a:gd name="connsiteY0" fmla="*/ 0 h 460368"/>
              <a:gd name="connsiteX1" fmla="*/ 1612538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15799"/>
              <a:gd name="connsiteY0" fmla="*/ 0 h 460368"/>
              <a:gd name="connsiteX1" fmla="*/ 1208805 w 1615799"/>
              <a:gd name="connsiteY1" fmla="*/ 0 h 460368"/>
              <a:gd name="connsiteX2" fmla="*/ 1615799 w 1615799"/>
              <a:gd name="connsiteY2" fmla="*/ 423792 h 460368"/>
              <a:gd name="connsiteX3" fmla="*/ 463296 w 1615799"/>
              <a:gd name="connsiteY3" fmla="*/ 460368 h 460368"/>
              <a:gd name="connsiteX4" fmla="*/ 0 w 1615799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48176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441" h="460368">
                <a:moveTo>
                  <a:pt x="0" y="0"/>
                </a:moveTo>
                <a:lnTo>
                  <a:pt x="1208805" y="0"/>
                </a:lnTo>
                <a:lnTo>
                  <a:pt x="1627441" y="448176"/>
                </a:lnTo>
                <a:lnTo>
                  <a:pt x="463296" y="4603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"/>
          <p:cNvSpPr/>
          <p:nvPr/>
        </p:nvSpPr>
        <p:spPr>
          <a:xfrm>
            <a:off x="2267680" y="4121025"/>
            <a:ext cx="2898406" cy="460368"/>
          </a:xfrm>
          <a:custGeom>
            <a:avLst/>
            <a:gdLst>
              <a:gd name="connsiteX0" fmla="*/ 0 w 2720752"/>
              <a:gd name="connsiteY0" fmla="*/ 0 h 460368"/>
              <a:gd name="connsiteX1" fmla="*/ 2720752 w 2720752"/>
              <a:gd name="connsiteY1" fmla="*/ 0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0 w 2720752"/>
              <a:gd name="connsiteY0" fmla="*/ 12192 h 472560"/>
              <a:gd name="connsiteX1" fmla="*/ 2269648 w 2720752"/>
              <a:gd name="connsiteY1" fmla="*/ 0 h 472560"/>
              <a:gd name="connsiteX2" fmla="*/ 2720752 w 2720752"/>
              <a:gd name="connsiteY2" fmla="*/ 472560 h 472560"/>
              <a:gd name="connsiteX3" fmla="*/ 0 w 2720752"/>
              <a:gd name="connsiteY3" fmla="*/ 472560 h 472560"/>
              <a:gd name="connsiteX4" fmla="*/ 0 w 2720752"/>
              <a:gd name="connsiteY4" fmla="*/ 12192 h 472560"/>
              <a:gd name="connsiteX0" fmla="*/ 0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402336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402336 w 2720752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91608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79416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1794160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2473428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898406"/>
              <a:gd name="connsiteY0" fmla="*/ 0 h 460368"/>
              <a:gd name="connsiteX1" fmla="*/ 2898406 w 2898406"/>
              <a:gd name="connsiteY1" fmla="*/ 25255 h 460368"/>
              <a:gd name="connsiteX2" fmla="*/ 2473428 w 2898406"/>
              <a:gd name="connsiteY2" fmla="*/ 460368 h 460368"/>
              <a:gd name="connsiteX3" fmla="*/ 0 w 2898406"/>
              <a:gd name="connsiteY3" fmla="*/ 460368 h 460368"/>
              <a:gd name="connsiteX4" fmla="*/ 402336 w 2898406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8406" h="460368">
                <a:moveTo>
                  <a:pt x="402336" y="0"/>
                </a:moveTo>
                <a:lnTo>
                  <a:pt x="2898406" y="25255"/>
                </a:lnTo>
                <a:lnTo>
                  <a:pt x="2473428" y="460368"/>
                </a:lnTo>
                <a:lnTo>
                  <a:pt x="0" y="460368"/>
                </a:lnTo>
                <a:lnTo>
                  <a:pt x="402336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7600" y="5345325"/>
            <a:ext cx="2675344" cy="480213"/>
          </a:xfrm>
          <a:custGeom>
            <a:avLst/>
            <a:gdLst>
              <a:gd name="connsiteX0" fmla="*/ 0 w 2720752"/>
              <a:gd name="connsiteY0" fmla="*/ 0 h 468021"/>
              <a:gd name="connsiteX1" fmla="*/ 2720752 w 2720752"/>
              <a:gd name="connsiteY1" fmla="*/ 0 h 468021"/>
              <a:gd name="connsiteX2" fmla="*/ 2720752 w 2720752"/>
              <a:gd name="connsiteY2" fmla="*/ 468021 h 468021"/>
              <a:gd name="connsiteX3" fmla="*/ 0 w 2720752"/>
              <a:gd name="connsiteY3" fmla="*/ 468021 h 468021"/>
              <a:gd name="connsiteX4" fmla="*/ 0 w 2720752"/>
              <a:gd name="connsiteY4" fmla="*/ 0 h 468021"/>
              <a:gd name="connsiteX0" fmla="*/ 0 w 2720752"/>
              <a:gd name="connsiteY0" fmla="*/ 0 h 480213"/>
              <a:gd name="connsiteX1" fmla="*/ 2720752 w 2720752"/>
              <a:gd name="connsiteY1" fmla="*/ 0 h 480213"/>
              <a:gd name="connsiteX2" fmla="*/ 2245264 w 2720752"/>
              <a:gd name="connsiteY2" fmla="*/ 480213 h 480213"/>
              <a:gd name="connsiteX3" fmla="*/ 0 w 2720752"/>
              <a:gd name="connsiteY3" fmla="*/ 468021 h 480213"/>
              <a:gd name="connsiteX4" fmla="*/ 0 w 2720752"/>
              <a:gd name="connsiteY4" fmla="*/ 0 h 480213"/>
              <a:gd name="connsiteX0" fmla="*/ 0 w 2745326"/>
              <a:gd name="connsiteY0" fmla="*/ 12192 h 492405"/>
              <a:gd name="connsiteX1" fmla="*/ 2745326 w 2745326"/>
              <a:gd name="connsiteY1" fmla="*/ 0 h 492405"/>
              <a:gd name="connsiteX2" fmla="*/ 2245264 w 2745326"/>
              <a:gd name="connsiteY2" fmla="*/ 492405 h 492405"/>
              <a:gd name="connsiteX3" fmla="*/ 0 w 2745326"/>
              <a:gd name="connsiteY3" fmla="*/ 480213 h 492405"/>
              <a:gd name="connsiteX4" fmla="*/ 0 w 2745326"/>
              <a:gd name="connsiteY4" fmla="*/ 12192 h 492405"/>
              <a:gd name="connsiteX0" fmla="*/ 0 w 2696178"/>
              <a:gd name="connsiteY0" fmla="*/ 0 h 480213"/>
              <a:gd name="connsiteX1" fmla="*/ 2696178 w 2696178"/>
              <a:gd name="connsiteY1" fmla="*/ 24384 h 480213"/>
              <a:gd name="connsiteX2" fmla="*/ 2245264 w 2696178"/>
              <a:gd name="connsiteY2" fmla="*/ 480213 h 480213"/>
              <a:gd name="connsiteX3" fmla="*/ 0 w 2696178"/>
              <a:gd name="connsiteY3" fmla="*/ 468021 h 480213"/>
              <a:gd name="connsiteX4" fmla="*/ 0 w 2696178"/>
              <a:gd name="connsiteY4" fmla="*/ 0 h 48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6178" h="480213">
                <a:moveTo>
                  <a:pt x="0" y="0"/>
                </a:moveTo>
                <a:lnTo>
                  <a:pt x="2696178" y="24384"/>
                </a:lnTo>
                <a:lnTo>
                  <a:pt x="2245264" y="480213"/>
                </a:lnTo>
                <a:lnTo>
                  <a:pt x="0" y="46802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"/>
          <p:cNvSpPr/>
          <p:nvPr/>
        </p:nvSpPr>
        <p:spPr>
          <a:xfrm>
            <a:off x="4711594" y="2883662"/>
            <a:ext cx="2898406" cy="460368"/>
          </a:xfrm>
          <a:custGeom>
            <a:avLst/>
            <a:gdLst>
              <a:gd name="connsiteX0" fmla="*/ 0 w 2720752"/>
              <a:gd name="connsiteY0" fmla="*/ 0 h 460368"/>
              <a:gd name="connsiteX1" fmla="*/ 2720752 w 2720752"/>
              <a:gd name="connsiteY1" fmla="*/ 0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0 w 2720752"/>
              <a:gd name="connsiteY0" fmla="*/ 12192 h 472560"/>
              <a:gd name="connsiteX1" fmla="*/ 2269648 w 2720752"/>
              <a:gd name="connsiteY1" fmla="*/ 0 h 472560"/>
              <a:gd name="connsiteX2" fmla="*/ 2720752 w 2720752"/>
              <a:gd name="connsiteY2" fmla="*/ 472560 h 472560"/>
              <a:gd name="connsiteX3" fmla="*/ 0 w 2720752"/>
              <a:gd name="connsiteY3" fmla="*/ 472560 h 472560"/>
              <a:gd name="connsiteX4" fmla="*/ 0 w 2720752"/>
              <a:gd name="connsiteY4" fmla="*/ 12192 h 472560"/>
              <a:gd name="connsiteX0" fmla="*/ 0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402336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402336 w 2720752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91608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79416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1794160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2473428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898406"/>
              <a:gd name="connsiteY0" fmla="*/ 0 h 460368"/>
              <a:gd name="connsiteX1" fmla="*/ 2898406 w 2898406"/>
              <a:gd name="connsiteY1" fmla="*/ 25255 h 460368"/>
              <a:gd name="connsiteX2" fmla="*/ 2473428 w 2898406"/>
              <a:gd name="connsiteY2" fmla="*/ 460368 h 460368"/>
              <a:gd name="connsiteX3" fmla="*/ 0 w 2898406"/>
              <a:gd name="connsiteY3" fmla="*/ 460368 h 460368"/>
              <a:gd name="connsiteX4" fmla="*/ 402336 w 2898406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8406" h="460368">
                <a:moveTo>
                  <a:pt x="402336" y="0"/>
                </a:moveTo>
                <a:lnTo>
                  <a:pt x="2898406" y="25255"/>
                </a:lnTo>
                <a:lnTo>
                  <a:pt x="2473428" y="460368"/>
                </a:lnTo>
                <a:lnTo>
                  <a:pt x="0" y="460368"/>
                </a:lnTo>
                <a:lnTo>
                  <a:pt x="4023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"/>
          <p:cNvSpPr/>
          <p:nvPr/>
        </p:nvSpPr>
        <p:spPr>
          <a:xfrm>
            <a:off x="7167162" y="1650767"/>
            <a:ext cx="2732152" cy="458864"/>
          </a:xfrm>
          <a:custGeom>
            <a:avLst/>
            <a:gdLst>
              <a:gd name="connsiteX0" fmla="*/ 0 w 2720752"/>
              <a:gd name="connsiteY0" fmla="*/ 0 h 460368"/>
              <a:gd name="connsiteX1" fmla="*/ 2720752 w 2720752"/>
              <a:gd name="connsiteY1" fmla="*/ 0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0 w 2720752"/>
              <a:gd name="connsiteY0" fmla="*/ 12192 h 472560"/>
              <a:gd name="connsiteX1" fmla="*/ 2269648 w 2720752"/>
              <a:gd name="connsiteY1" fmla="*/ 0 h 472560"/>
              <a:gd name="connsiteX2" fmla="*/ 2720752 w 2720752"/>
              <a:gd name="connsiteY2" fmla="*/ 472560 h 472560"/>
              <a:gd name="connsiteX3" fmla="*/ 0 w 2720752"/>
              <a:gd name="connsiteY3" fmla="*/ 472560 h 472560"/>
              <a:gd name="connsiteX4" fmla="*/ 0 w 2720752"/>
              <a:gd name="connsiteY4" fmla="*/ 12192 h 472560"/>
              <a:gd name="connsiteX0" fmla="*/ 0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402336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402336 w 2720752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91608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79416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1794160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2473428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898406"/>
              <a:gd name="connsiteY0" fmla="*/ 0 h 460368"/>
              <a:gd name="connsiteX1" fmla="*/ 2898406 w 2898406"/>
              <a:gd name="connsiteY1" fmla="*/ 25255 h 460368"/>
              <a:gd name="connsiteX2" fmla="*/ 2473428 w 2898406"/>
              <a:gd name="connsiteY2" fmla="*/ 460368 h 460368"/>
              <a:gd name="connsiteX3" fmla="*/ 0 w 2898406"/>
              <a:gd name="connsiteY3" fmla="*/ 460368 h 460368"/>
              <a:gd name="connsiteX4" fmla="*/ 402336 w 2898406"/>
              <a:gd name="connsiteY4" fmla="*/ 0 h 460368"/>
              <a:gd name="connsiteX0" fmla="*/ 402336 w 2898406"/>
              <a:gd name="connsiteY0" fmla="*/ 0 h 484118"/>
              <a:gd name="connsiteX1" fmla="*/ 2898406 w 2898406"/>
              <a:gd name="connsiteY1" fmla="*/ 25255 h 484118"/>
              <a:gd name="connsiteX2" fmla="*/ 2722810 w 2898406"/>
              <a:gd name="connsiteY2" fmla="*/ 484118 h 484118"/>
              <a:gd name="connsiteX3" fmla="*/ 0 w 2898406"/>
              <a:gd name="connsiteY3" fmla="*/ 460368 h 484118"/>
              <a:gd name="connsiteX4" fmla="*/ 402336 w 2898406"/>
              <a:gd name="connsiteY4" fmla="*/ 0 h 484118"/>
              <a:gd name="connsiteX0" fmla="*/ 402336 w 2898406"/>
              <a:gd name="connsiteY0" fmla="*/ 0 h 460368"/>
              <a:gd name="connsiteX1" fmla="*/ 2898406 w 2898406"/>
              <a:gd name="connsiteY1" fmla="*/ 25255 h 460368"/>
              <a:gd name="connsiteX2" fmla="*/ 2722810 w 2898406"/>
              <a:gd name="connsiteY2" fmla="*/ 436617 h 460368"/>
              <a:gd name="connsiteX3" fmla="*/ 0 w 2898406"/>
              <a:gd name="connsiteY3" fmla="*/ 460368 h 460368"/>
              <a:gd name="connsiteX4" fmla="*/ 402336 w 2898406"/>
              <a:gd name="connsiteY4" fmla="*/ 0 h 460368"/>
              <a:gd name="connsiteX0" fmla="*/ 402336 w 2898406"/>
              <a:gd name="connsiteY0" fmla="*/ 0 h 484118"/>
              <a:gd name="connsiteX1" fmla="*/ 2898406 w 2898406"/>
              <a:gd name="connsiteY1" fmla="*/ 25255 h 484118"/>
              <a:gd name="connsiteX2" fmla="*/ 2710935 w 2898406"/>
              <a:gd name="connsiteY2" fmla="*/ 484118 h 484118"/>
              <a:gd name="connsiteX3" fmla="*/ 0 w 2898406"/>
              <a:gd name="connsiteY3" fmla="*/ 460368 h 484118"/>
              <a:gd name="connsiteX4" fmla="*/ 402336 w 2898406"/>
              <a:gd name="connsiteY4" fmla="*/ 0 h 484118"/>
              <a:gd name="connsiteX0" fmla="*/ 402336 w 2732152"/>
              <a:gd name="connsiteY0" fmla="*/ 0 h 484118"/>
              <a:gd name="connsiteX1" fmla="*/ 2732152 w 2732152"/>
              <a:gd name="connsiteY1" fmla="*/ 37130 h 484118"/>
              <a:gd name="connsiteX2" fmla="*/ 2710935 w 2732152"/>
              <a:gd name="connsiteY2" fmla="*/ 484118 h 484118"/>
              <a:gd name="connsiteX3" fmla="*/ 0 w 2732152"/>
              <a:gd name="connsiteY3" fmla="*/ 460368 h 484118"/>
              <a:gd name="connsiteX4" fmla="*/ 402336 w 2732152"/>
              <a:gd name="connsiteY4" fmla="*/ 0 h 484118"/>
              <a:gd name="connsiteX0" fmla="*/ 402336 w 2732152"/>
              <a:gd name="connsiteY0" fmla="*/ 0 h 484118"/>
              <a:gd name="connsiteX1" fmla="*/ 2732152 w 2732152"/>
              <a:gd name="connsiteY1" fmla="*/ 13379 h 484118"/>
              <a:gd name="connsiteX2" fmla="*/ 2710935 w 2732152"/>
              <a:gd name="connsiteY2" fmla="*/ 484118 h 484118"/>
              <a:gd name="connsiteX3" fmla="*/ 0 w 2732152"/>
              <a:gd name="connsiteY3" fmla="*/ 460368 h 484118"/>
              <a:gd name="connsiteX4" fmla="*/ 402336 w 2732152"/>
              <a:gd name="connsiteY4" fmla="*/ 0 h 484118"/>
              <a:gd name="connsiteX0" fmla="*/ 402336 w 2732152"/>
              <a:gd name="connsiteY0" fmla="*/ 0 h 472243"/>
              <a:gd name="connsiteX1" fmla="*/ 2732152 w 2732152"/>
              <a:gd name="connsiteY1" fmla="*/ 13379 h 472243"/>
              <a:gd name="connsiteX2" fmla="*/ 2722810 w 2732152"/>
              <a:gd name="connsiteY2" fmla="*/ 472243 h 472243"/>
              <a:gd name="connsiteX3" fmla="*/ 0 w 2732152"/>
              <a:gd name="connsiteY3" fmla="*/ 460368 h 472243"/>
              <a:gd name="connsiteX4" fmla="*/ 402336 w 2732152"/>
              <a:gd name="connsiteY4" fmla="*/ 0 h 472243"/>
              <a:gd name="connsiteX0" fmla="*/ 431364 w 2732152"/>
              <a:gd name="connsiteY0" fmla="*/ 1136 h 458864"/>
              <a:gd name="connsiteX1" fmla="*/ 2732152 w 2732152"/>
              <a:gd name="connsiteY1" fmla="*/ 0 h 458864"/>
              <a:gd name="connsiteX2" fmla="*/ 2722810 w 2732152"/>
              <a:gd name="connsiteY2" fmla="*/ 458864 h 458864"/>
              <a:gd name="connsiteX3" fmla="*/ 0 w 2732152"/>
              <a:gd name="connsiteY3" fmla="*/ 446989 h 458864"/>
              <a:gd name="connsiteX4" fmla="*/ 431364 w 2732152"/>
              <a:gd name="connsiteY4" fmla="*/ 1136 h 458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2152" h="458864">
                <a:moveTo>
                  <a:pt x="431364" y="1136"/>
                </a:moveTo>
                <a:lnTo>
                  <a:pt x="2732152" y="0"/>
                </a:lnTo>
                <a:lnTo>
                  <a:pt x="2722810" y="458864"/>
                </a:lnTo>
                <a:lnTo>
                  <a:pt x="0" y="446989"/>
                </a:lnTo>
                <a:lnTo>
                  <a:pt x="431364" y="1136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137930" y="4842170"/>
            <a:ext cx="23947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PERENCANAAN</a:t>
            </a:r>
          </a:p>
          <a:p>
            <a:r>
              <a:rPr lang="en-US" sz="2400" b="1" dirty="0"/>
              <a:t>AUDIT</a:t>
            </a:r>
            <a:r>
              <a:rPr lang="id-ID" sz="2400" b="1" dirty="0"/>
              <a:t> (6.2 &amp; 6.3)</a:t>
            </a:r>
            <a:endParaRPr lang="en-US" sz="2400" b="1" dirty="0"/>
          </a:p>
        </p:txBody>
      </p:sp>
      <p:sp>
        <p:nvSpPr>
          <p:cNvPr id="10" name="Rectangle 9"/>
          <p:cNvSpPr/>
          <p:nvPr/>
        </p:nvSpPr>
        <p:spPr>
          <a:xfrm>
            <a:off x="2775398" y="4646191"/>
            <a:ext cx="531857" cy="508503"/>
          </a:xfrm>
          <a:custGeom>
            <a:avLst/>
            <a:gdLst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531857 w 531857"/>
              <a:gd name="connsiteY2" fmla="*/ 508503 h 508503"/>
              <a:gd name="connsiteX3" fmla="*/ 0 w 531857"/>
              <a:gd name="connsiteY3" fmla="*/ 508503 h 508503"/>
              <a:gd name="connsiteX4" fmla="*/ 0 w 531857"/>
              <a:gd name="connsiteY4" fmla="*/ 0 h 508503"/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0 w 531857"/>
              <a:gd name="connsiteY2" fmla="*/ 508503 h 508503"/>
              <a:gd name="connsiteX3" fmla="*/ 0 w 531857"/>
              <a:gd name="connsiteY3" fmla="*/ 0 h 50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857" h="508503">
                <a:moveTo>
                  <a:pt x="0" y="0"/>
                </a:moveTo>
                <a:lnTo>
                  <a:pt x="531857" y="0"/>
                </a:lnTo>
                <a:lnTo>
                  <a:pt x="0" y="508503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/>
          <p:cNvSpPr/>
          <p:nvPr/>
        </p:nvSpPr>
        <p:spPr>
          <a:xfrm>
            <a:off x="5206343" y="3376214"/>
            <a:ext cx="531857" cy="508503"/>
          </a:xfrm>
          <a:custGeom>
            <a:avLst/>
            <a:gdLst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531857 w 531857"/>
              <a:gd name="connsiteY2" fmla="*/ 508503 h 508503"/>
              <a:gd name="connsiteX3" fmla="*/ 0 w 531857"/>
              <a:gd name="connsiteY3" fmla="*/ 508503 h 508503"/>
              <a:gd name="connsiteX4" fmla="*/ 0 w 531857"/>
              <a:gd name="connsiteY4" fmla="*/ 0 h 508503"/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0 w 531857"/>
              <a:gd name="connsiteY2" fmla="*/ 508503 h 508503"/>
              <a:gd name="connsiteX3" fmla="*/ 0 w 531857"/>
              <a:gd name="connsiteY3" fmla="*/ 0 h 50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857" h="508503">
                <a:moveTo>
                  <a:pt x="0" y="0"/>
                </a:moveTo>
                <a:lnTo>
                  <a:pt x="531857" y="0"/>
                </a:lnTo>
                <a:lnTo>
                  <a:pt x="0" y="50850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9"/>
          <p:cNvSpPr/>
          <p:nvPr/>
        </p:nvSpPr>
        <p:spPr>
          <a:xfrm>
            <a:off x="7674790" y="2132856"/>
            <a:ext cx="531857" cy="508503"/>
          </a:xfrm>
          <a:custGeom>
            <a:avLst/>
            <a:gdLst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531857 w 531857"/>
              <a:gd name="connsiteY2" fmla="*/ 508503 h 508503"/>
              <a:gd name="connsiteX3" fmla="*/ 0 w 531857"/>
              <a:gd name="connsiteY3" fmla="*/ 508503 h 508503"/>
              <a:gd name="connsiteX4" fmla="*/ 0 w 531857"/>
              <a:gd name="connsiteY4" fmla="*/ 0 h 508503"/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0 w 531857"/>
              <a:gd name="connsiteY2" fmla="*/ 508503 h 508503"/>
              <a:gd name="connsiteX3" fmla="*/ 0 w 531857"/>
              <a:gd name="connsiteY3" fmla="*/ 0 h 50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857" h="508503">
                <a:moveTo>
                  <a:pt x="0" y="0"/>
                </a:moveTo>
                <a:lnTo>
                  <a:pt x="531857" y="0"/>
                </a:lnTo>
                <a:lnTo>
                  <a:pt x="0" y="508503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472271" y="3563923"/>
            <a:ext cx="21350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PELAKSANAAN</a:t>
            </a:r>
          </a:p>
          <a:p>
            <a:r>
              <a:rPr lang="en-US" sz="2400" b="1" dirty="0"/>
              <a:t>AUDIT</a:t>
            </a:r>
            <a:r>
              <a:rPr lang="id-ID" sz="2400" b="1" dirty="0"/>
              <a:t> (6.4-6.6)</a:t>
            </a:r>
            <a:endParaRPr 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7905328" y="2304104"/>
            <a:ext cx="17025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FOLLOW UP</a:t>
            </a:r>
          </a:p>
          <a:p>
            <a:r>
              <a:rPr lang="en-US" sz="2400" b="1" dirty="0"/>
              <a:t>AUDIT</a:t>
            </a:r>
            <a:r>
              <a:rPr lang="id-ID" sz="2400" b="1" dirty="0"/>
              <a:t>(6.7)</a:t>
            </a:r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89377" y="4693029"/>
            <a:ext cx="1244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FASE 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06040" y="3474967"/>
            <a:ext cx="1244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FASE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559220" y="2281579"/>
            <a:ext cx="1244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FASE 3</a:t>
            </a:r>
          </a:p>
        </p:txBody>
      </p:sp>
      <p:pic>
        <p:nvPicPr>
          <p:cNvPr id="31746" name="Picture 2" descr="https://encrypted-tbn3.gstatic.com/images?q=tbn:ANd9GcSUzl3HIYa8tya9_Gv5qQ4toF_H7Re6rxZdEPrycZ-evtqb8Ee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64" y="3726621"/>
            <a:ext cx="1030828" cy="103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s://encrypted-tbn3.gstatic.com/images?q=tbn:ANd9GcSUzl3HIYa8tya9_Gv5qQ4toF_H7Re6rxZdEPrycZ-evtqb8Ee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817" y="2528607"/>
            <a:ext cx="1030828" cy="103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s://encrypted-tbn3.gstatic.com/images?q=tbn:ANd9GcSUzl3HIYa8tya9_Gv5qQ4toF_H7Re6rxZdEPrycZ-evtqb8Ee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844" y="1342630"/>
            <a:ext cx="1030828" cy="103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http://unitedislands.cz/wp-content/uploads/2012/06/partner_r2_c13-980x47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98707">
            <a:off x="7263206" y="474175"/>
            <a:ext cx="3109442" cy="150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8896B-8D62-4185-907B-0C2714024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1438" y="6455762"/>
            <a:ext cx="6014435" cy="36512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Audit ISO IEC 17025:2017. 1/Rev 01 ©Copyright. Sentral Sistem Agustus 2019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ectangle 1026">
            <a:extLst>
              <a:ext uri="{FF2B5EF4-FFF2-40B4-BE49-F238E27FC236}">
                <a16:creationId xmlns:a16="http://schemas.microsoft.com/office/drawing/2014/main" id="{DE573504-60CA-4553-8C9D-1E713CF4087D}"/>
              </a:ext>
            </a:extLst>
          </p:cNvPr>
          <p:cNvSpPr txBox="1">
            <a:spLocks noChangeArrowheads="1"/>
          </p:cNvSpPr>
          <p:nvPr/>
        </p:nvSpPr>
        <p:spPr>
          <a:xfrm>
            <a:off x="70087" y="1253905"/>
            <a:ext cx="2242230" cy="1250402"/>
          </a:xfrm>
          <a:prstGeom prst="rect">
            <a:avLst/>
          </a:prstGeom>
          <a:noFill/>
          <a:ln w="47625">
            <a:solidFill>
              <a:srgbClr val="00B0F0"/>
            </a:solidFill>
          </a:ln>
        </p:spPr>
        <p:txBody>
          <a:bodyPr vert="horz" lIns="91440" tIns="45720" rIns="91440" bIns="45720" rtlCol="0" anchor="ctr" anchorCtr="1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</a:t>
            </a:r>
            <a:r>
              <a:rPr lang="id-ID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rogram Audit</a:t>
            </a:r>
            <a:endParaRPr lang="en-US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46E78E6E-DDEE-469A-BFA5-E369582BC61C}"/>
              </a:ext>
            </a:extLst>
          </p:cNvPr>
          <p:cNvSpPr/>
          <p:nvPr/>
        </p:nvSpPr>
        <p:spPr>
          <a:xfrm>
            <a:off x="929148" y="2641359"/>
            <a:ext cx="553526" cy="894631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414630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 animBg="1"/>
      <p:bldP spid="7" grpId="0" animBg="1"/>
      <p:bldP spid="8" grpId="0" animBg="1"/>
      <p:bldP spid="3" grpId="0" animBg="1"/>
      <p:bldP spid="12" grpId="0" animBg="1"/>
      <p:bldP spid="14" grpId="0" animBg="1"/>
      <p:bldP spid="4" grpId="0"/>
      <p:bldP spid="10" grpId="0" animBg="1"/>
      <p:bldP spid="17" grpId="0" animBg="1"/>
      <p:bldP spid="18" grpId="0" animBg="1"/>
      <p:bldP spid="19" grpId="0"/>
      <p:bldP spid="20" grpId="0"/>
      <p:bldP spid="21" grpId="0"/>
      <p:bldP spid="22" grpId="0"/>
      <p:bldP spid="2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3084394" cy="1325563"/>
          </a:xfrm>
        </p:spPr>
        <p:txBody>
          <a:bodyPr>
            <a:normAutofit/>
          </a:bodyPr>
          <a:lstStyle/>
          <a:p>
            <a:r>
              <a:rPr lang="id-ID" sz="4800" b="1" dirty="0">
                <a:solidFill>
                  <a:srgbClr val="0070C0"/>
                </a:solidFill>
                <a:latin typeface="Impact" panose="020B0806030902050204" pitchFamily="34" charset="0"/>
              </a:rPr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844" y="1102292"/>
            <a:ext cx="4559701" cy="5619185"/>
          </a:xfrm>
        </p:spPr>
        <p:txBody>
          <a:bodyPr>
            <a:noAutofit/>
          </a:bodyPr>
          <a:lstStyle/>
          <a:p>
            <a:r>
              <a:rPr lang="id-ID" sz="2400" b="1" dirty="0"/>
              <a:t>FASE I Perencanaan Audit</a:t>
            </a:r>
          </a:p>
          <a:p>
            <a:pPr lvl="1"/>
            <a:r>
              <a:rPr lang="id-ID" sz="2000" dirty="0"/>
              <a:t>Membuat Jadwal Audit</a:t>
            </a:r>
          </a:p>
          <a:p>
            <a:pPr lvl="1"/>
            <a:r>
              <a:rPr lang="id-ID" sz="2000" dirty="0"/>
              <a:t>Pemilihan Tim Audit</a:t>
            </a:r>
          </a:p>
          <a:p>
            <a:pPr lvl="1"/>
            <a:r>
              <a:rPr lang="id-ID" sz="2000" dirty="0"/>
              <a:t>Konfirmasi Jadwal Audit</a:t>
            </a:r>
          </a:p>
          <a:p>
            <a:pPr lvl="1"/>
            <a:r>
              <a:rPr lang="id-ID" sz="2000" dirty="0"/>
              <a:t>Pengarahan untuk Tim Audit</a:t>
            </a:r>
          </a:p>
          <a:p>
            <a:pPr lvl="1"/>
            <a:r>
              <a:rPr lang="id-ID" sz="2000" dirty="0"/>
              <a:t>Pembuatan Checklist Audit</a:t>
            </a:r>
          </a:p>
          <a:p>
            <a:r>
              <a:rPr lang="id-ID" sz="2400" b="1" dirty="0"/>
              <a:t>FASE II Pelaksanaan Audit</a:t>
            </a:r>
          </a:p>
          <a:p>
            <a:pPr lvl="1"/>
            <a:r>
              <a:rPr lang="en-US" sz="2000" dirty="0"/>
              <a:t>Opening meeting</a:t>
            </a:r>
          </a:p>
          <a:p>
            <a:pPr lvl="1"/>
            <a:r>
              <a:rPr lang="en-US" sz="2000" dirty="0" err="1"/>
              <a:t>Pelaksanaan</a:t>
            </a:r>
            <a:r>
              <a:rPr lang="en-US" sz="2000" dirty="0"/>
              <a:t> audit</a:t>
            </a:r>
            <a:endParaRPr lang="id-ID" sz="2000" dirty="0"/>
          </a:p>
          <a:p>
            <a:pPr lvl="2"/>
            <a:r>
              <a:rPr lang="id-ID" sz="1600" dirty="0"/>
              <a:t>Siklus Pelaksanaan Audit</a:t>
            </a:r>
          </a:p>
          <a:p>
            <a:pPr lvl="2"/>
            <a:r>
              <a:rPr lang="id-ID" sz="1600" dirty="0"/>
              <a:t>Metode Pelaksanaan Audit</a:t>
            </a:r>
          </a:p>
          <a:p>
            <a:pPr lvl="2"/>
            <a:r>
              <a:rPr lang="id-ID" sz="1600" dirty="0"/>
              <a:t>Kelemahan Selama Pelaksanaan Audit</a:t>
            </a:r>
          </a:p>
          <a:p>
            <a:pPr lvl="2"/>
            <a:r>
              <a:rPr lang="id-ID" sz="1600" dirty="0"/>
              <a:t>Teknik-Teknik Sampling</a:t>
            </a:r>
          </a:p>
          <a:p>
            <a:pPr lvl="2"/>
            <a:r>
              <a:rPr lang="id-ID" sz="1600" dirty="0"/>
              <a:t>Human Factor</a:t>
            </a:r>
          </a:p>
          <a:p>
            <a:pPr lvl="3"/>
            <a:r>
              <a:rPr lang="id-ID" sz="1100" dirty="0"/>
              <a:t>Faktor Sikap Permusuhan dari Auditee</a:t>
            </a:r>
          </a:p>
          <a:p>
            <a:pPr lvl="2"/>
            <a:r>
              <a:rPr lang="id-ID" sz="1600" dirty="0"/>
              <a:t>Teknik Komunikasi Saat Wawancara</a:t>
            </a:r>
          </a:p>
          <a:p>
            <a:pPr lvl="2"/>
            <a:r>
              <a:rPr lang="id-ID" sz="1600" dirty="0"/>
              <a:t>Observasi &amp; Periksa</a:t>
            </a:r>
            <a:endParaRPr lang="en-US" sz="1600" dirty="0"/>
          </a:p>
          <a:p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ISO IEC 17025:2017. 1/Rev 01 ©Copyright. Sentral Sistem Agustus 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96E79-1F98-4396-B82F-94B4AEA37C6A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2" descr="http://www.trustedwaterdamagerestoration.com/images/FAST-San-Diego-Water-Damage-Response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49880" y="4141123"/>
            <a:ext cx="1835727" cy="2716877"/>
          </a:xfrm>
          <a:prstGeom prst="rect">
            <a:avLst/>
          </a:prstGeom>
          <a:noFill/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652430" y="1102291"/>
            <a:ext cx="4929548" cy="5619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d-ID" sz="1600" dirty="0"/>
              <a:t>Hal-hal yang seharusnya dihindari </a:t>
            </a:r>
            <a:br>
              <a:rPr lang="id-ID" sz="1600" dirty="0"/>
            </a:br>
            <a:r>
              <a:rPr lang="id-ID" sz="1600" dirty="0"/>
              <a:t>selama pelaksanaan audit</a:t>
            </a:r>
          </a:p>
          <a:p>
            <a:pPr lvl="1"/>
            <a:r>
              <a:rPr lang="id-ID" sz="1600" dirty="0"/>
              <a:t>Hasil Audit</a:t>
            </a:r>
          </a:p>
          <a:p>
            <a:pPr lvl="1"/>
            <a:r>
              <a:rPr lang="en-US" sz="1600" dirty="0" err="1"/>
              <a:t>Membuat</a:t>
            </a:r>
            <a:r>
              <a:rPr lang="en-US" sz="1600" dirty="0"/>
              <a:t> </a:t>
            </a:r>
            <a:r>
              <a:rPr lang="en-US" sz="1600" dirty="0" err="1"/>
              <a:t>Laporan</a:t>
            </a:r>
            <a:r>
              <a:rPr lang="en-US" sz="1600" dirty="0"/>
              <a:t> audit</a:t>
            </a:r>
            <a:endParaRPr lang="id-ID" sz="1600" dirty="0"/>
          </a:p>
          <a:p>
            <a:pPr lvl="2"/>
            <a:r>
              <a:rPr lang="id-ID" sz="1100" dirty="0"/>
              <a:t>Penulisan Temuan Audit</a:t>
            </a:r>
            <a:endParaRPr lang="en-US" sz="1100" dirty="0"/>
          </a:p>
          <a:p>
            <a:pPr lvl="1"/>
            <a:r>
              <a:rPr lang="en-US" sz="1600" dirty="0"/>
              <a:t>Closing meeting</a:t>
            </a:r>
            <a:endParaRPr lang="id-ID" sz="1600" dirty="0"/>
          </a:p>
          <a:p>
            <a:pPr lvl="1"/>
            <a:endParaRPr lang="id-ID" sz="1600" dirty="0"/>
          </a:p>
          <a:p>
            <a:r>
              <a:rPr lang="id-ID" sz="2400" b="1" dirty="0"/>
              <a:t>FASE III Follow Up Audit</a:t>
            </a:r>
          </a:p>
          <a:p>
            <a:pPr lvl="1"/>
            <a:r>
              <a:rPr lang="id-ID" sz="2000" dirty="0"/>
              <a:t>Tindakan Perbaikan Audit</a:t>
            </a:r>
          </a:p>
          <a:p>
            <a:pPr lvl="1"/>
            <a:r>
              <a:rPr lang="id-ID" sz="2000" dirty="0"/>
              <a:t>Verifikasi Tindakan Perbaikan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49108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29396"/>
            <a:ext cx="9906000" cy="4286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428736"/>
          </a:xfrm>
          <a:solidFill>
            <a:srgbClr val="C00000"/>
          </a:solidFill>
        </p:spPr>
        <p:txBody>
          <a:bodyPr>
            <a:normAutofit/>
          </a:bodyPr>
          <a:lstStyle/>
          <a:p>
            <a:pPr algn="ctr" eaLnBrk="1" hangingPunct="1"/>
            <a:r>
              <a:rPr lang="en-US" sz="6000" dirty="0" err="1">
                <a:solidFill>
                  <a:schemeClr val="bg1"/>
                </a:solidFill>
                <a:latin typeface="Impact" panose="020B0806030902050204" pitchFamily="34" charset="0"/>
              </a:rPr>
              <a:t>Fase</a:t>
            </a:r>
            <a:r>
              <a:rPr lang="en-US" sz="6000" dirty="0">
                <a:solidFill>
                  <a:schemeClr val="bg1"/>
                </a:solidFill>
                <a:latin typeface="Impact" panose="020B0806030902050204" pitchFamily="34" charset="0"/>
              </a:rPr>
              <a:t> I : </a:t>
            </a:r>
            <a:r>
              <a:rPr lang="en-US" sz="6000" dirty="0" err="1">
                <a:solidFill>
                  <a:schemeClr val="bg1"/>
                </a:solidFill>
                <a:latin typeface="Impact" panose="020B0806030902050204" pitchFamily="34" charset="0"/>
              </a:rPr>
              <a:t>Perencanaan</a:t>
            </a:r>
            <a:r>
              <a:rPr lang="en-US" sz="6000" dirty="0">
                <a:solidFill>
                  <a:schemeClr val="bg1"/>
                </a:solidFill>
                <a:latin typeface="Impact" panose="020B0806030902050204" pitchFamily="34" charset="0"/>
              </a:rPr>
              <a:t> Audit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444252" y="1484659"/>
            <a:ext cx="6509408" cy="4392613"/>
          </a:xfrm>
          <a:noFill/>
        </p:spPr>
        <p:txBody>
          <a:bodyPr>
            <a:normAutofit lnSpcReduction="10000"/>
          </a:bodyPr>
          <a:lstStyle/>
          <a:p>
            <a:pPr eaLnBrk="1" hangingPunct="1">
              <a:spcAft>
                <a:spcPts val="600"/>
              </a:spcAft>
              <a:buClr>
                <a:schemeClr val="tx1"/>
              </a:buClr>
              <a:buFont typeface="Monotype Sorts" charset="2"/>
              <a:buNone/>
            </a:pPr>
            <a:r>
              <a:rPr lang="en-US" sz="2800" dirty="0" err="1"/>
              <a:t>Meliputi</a:t>
            </a:r>
            <a:r>
              <a:rPr lang="en-US" sz="2800" dirty="0"/>
              <a:t> </a:t>
            </a:r>
            <a:r>
              <a:rPr lang="en-US" sz="2800" dirty="0" err="1"/>
              <a:t>a.l</a:t>
            </a:r>
            <a:r>
              <a:rPr lang="en-US" sz="2800" dirty="0"/>
              <a:t>:</a:t>
            </a:r>
          </a:p>
          <a:p>
            <a:pPr lvl="1" eaLnBrk="1" hangingPunct="1">
              <a:spcAft>
                <a:spcPts val="600"/>
              </a:spcAft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sz="1800" u="sng" dirty="0" err="1">
                <a:solidFill>
                  <a:srgbClr val="FF0000"/>
                </a:solidFill>
              </a:rPr>
              <a:t>Memahami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Organisasi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dan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keterkaitannya</a:t>
            </a:r>
            <a:r>
              <a:rPr lang="en-US" sz="1800" u="sng" dirty="0">
                <a:solidFill>
                  <a:srgbClr val="FF0000"/>
                </a:solidFill>
              </a:rPr>
              <a:t> *</a:t>
            </a:r>
          </a:p>
          <a:p>
            <a:pPr lvl="1" eaLnBrk="1" hangingPunct="1">
              <a:spcAft>
                <a:spcPts val="600"/>
              </a:spcAft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sz="1800" u="sng" dirty="0" err="1">
                <a:solidFill>
                  <a:srgbClr val="FF0000"/>
                </a:solidFill>
              </a:rPr>
              <a:t>Memahami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Resiko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dan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Peluang</a:t>
            </a:r>
            <a:r>
              <a:rPr lang="en-US" sz="1800" u="sng" dirty="0">
                <a:solidFill>
                  <a:srgbClr val="FF0000"/>
                </a:solidFill>
              </a:rPr>
              <a:t> *</a:t>
            </a:r>
          </a:p>
          <a:p>
            <a:pPr lvl="1" eaLnBrk="1" hangingPunct="1">
              <a:spcAft>
                <a:spcPts val="600"/>
              </a:spcAft>
              <a:buClr>
                <a:schemeClr val="tx1"/>
              </a:buClr>
              <a:buBlip>
                <a:blip r:embed="rId2"/>
              </a:buBlip>
            </a:pPr>
            <a:r>
              <a:rPr lang="en-US" sz="1800" dirty="0" err="1"/>
              <a:t>Buat</a:t>
            </a:r>
            <a:r>
              <a:rPr lang="en-US" sz="1800" dirty="0"/>
              <a:t> Program Audit </a:t>
            </a:r>
            <a:r>
              <a:rPr lang="en-US" sz="1800" u="sng" dirty="0" err="1">
                <a:solidFill>
                  <a:srgbClr val="FF0000"/>
                </a:solidFill>
              </a:rPr>
              <a:t>berdasarkan</a:t>
            </a:r>
            <a:r>
              <a:rPr lang="en-US" sz="1800" u="sng" dirty="0">
                <a:solidFill>
                  <a:srgbClr val="FF0000"/>
                </a:solidFill>
              </a:rPr>
              <a:t> proses </a:t>
            </a:r>
            <a:r>
              <a:rPr lang="en-US" sz="1800" dirty="0">
                <a:solidFill>
                  <a:srgbClr val="FF0000"/>
                </a:solidFill>
              </a:rPr>
              <a:t>*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mempertimbangkan</a:t>
            </a:r>
            <a:r>
              <a:rPr lang="en-US" sz="1800" dirty="0"/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resiko</a:t>
            </a:r>
            <a:r>
              <a:rPr lang="en-US" sz="1800" dirty="0"/>
              <a:t>,  trend </a:t>
            </a:r>
            <a:r>
              <a:rPr lang="en-US" sz="1800" dirty="0" err="1"/>
              <a:t>kinerja</a:t>
            </a:r>
            <a:r>
              <a:rPr lang="en-US" sz="1800" dirty="0"/>
              <a:t> internal dan external, </a:t>
            </a:r>
            <a:r>
              <a:rPr lang="en-US" sz="1800" dirty="0" err="1"/>
              <a:t>pentingnya</a:t>
            </a:r>
            <a:r>
              <a:rPr lang="en-US" sz="1800" dirty="0"/>
              <a:t> proses dan </a:t>
            </a:r>
            <a:r>
              <a:rPr lang="en-US" sz="1800" u="sng" dirty="0" err="1">
                <a:solidFill>
                  <a:srgbClr val="FF0000"/>
                </a:solidFill>
              </a:rPr>
              <a:t>perubahan</a:t>
            </a:r>
            <a:r>
              <a:rPr lang="en-US" sz="1800" u="sng" dirty="0">
                <a:solidFill>
                  <a:srgbClr val="FF0000"/>
                </a:solidFill>
              </a:rPr>
              <a:t> yang </a:t>
            </a:r>
            <a:r>
              <a:rPr lang="en-US" sz="1800" u="sng" dirty="0" err="1">
                <a:solidFill>
                  <a:srgbClr val="FF0000"/>
                </a:solidFill>
              </a:rPr>
              <a:t>mempengaruhi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organisasi</a:t>
            </a:r>
            <a:r>
              <a:rPr lang="id-ID" sz="1800" u="sng" dirty="0">
                <a:solidFill>
                  <a:srgbClr val="FF0000"/>
                </a:solidFill>
              </a:rPr>
              <a:t> (Change Management)</a:t>
            </a:r>
            <a:r>
              <a:rPr lang="en-US" sz="1800" u="sng" dirty="0">
                <a:solidFill>
                  <a:srgbClr val="FF0000"/>
                </a:solidFill>
              </a:rPr>
              <a:t> *</a:t>
            </a:r>
          </a:p>
          <a:p>
            <a:pPr lvl="1" eaLnBrk="1" hangingPunct="1">
              <a:spcAft>
                <a:spcPts val="600"/>
              </a:spcAft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sz="1800" dirty="0" err="1"/>
              <a:t>Pemilihan</a:t>
            </a:r>
            <a:r>
              <a:rPr lang="en-US" sz="1800" dirty="0"/>
              <a:t> audit team.</a:t>
            </a:r>
          </a:p>
          <a:p>
            <a:pPr lvl="1" eaLnBrk="1" hangingPunct="1">
              <a:spcAft>
                <a:spcPts val="600"/>
              </a:spcAft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sz="1800" dirty="0" err="1"/>
              <a:t>Konfirmasi</a:t>
            </a:r>
            <a:r>
              <a:rPr lang="en-US" sz="1800" dirty="0"/>
              <a:t> schedule audit  </a:t>
            </a:r>
          </a:p>
          <a:p>
            <a:pPr lvl="1" eaLnBrk="1" hangingPunct="1">
              <a:spcAft>
                <a:spcPts val="600"/>
              </a:spcAft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sz="1800" dirty="0" err="1"/>
              <a:t>Pra</a:t>
            </a:r>
            <a:r>
              <a:rPr lang="en-US" sz="1800" dirty="0"/>
              <a:t> Audit </a:t>
            </a:r>
          </a:p>
          <a:p>
            <a:pPr lvl="2" eaLnBrk="1" hangingPunct="1">
              <a:spcAft>
                <a:spcPts val="600"/>
              </a:spcAft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sz="1600" dirty="0" err="1"/>
              <a:t>Pengarahan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audit team</a:t>
            </a:r>
          </a:p>
          <a:p>
            <a:pPr lvl="2" eaLnBrk="1" hangingPunct="1">
              <a:spcAft>
                <a:spcPts val="600"/>
              </a:spcAft>
              <a:buClr>
                <a:schemeClr val="tx1"/>
              </a:buClr>
              <a:buFont typeface="Monotype Sorts" charset="2"/>
              <a:buBlip>
                <a:blip r:embed="rId2"/>
              </a:buBlip>
            </a:pPr>
            <a:r>
              <a:rPr lang="en-US" sz="1600" dirty="0" err="1"/>
              <a:t>Pembuatan</a:t>
            </a:r>
            <a:r>
              <a:rPr lang="en-US" sz="1600" dirty="0"/>
              <a:t> Checklist Audit </a:t>
            </a:r>
            <a:r>
              <a:rPr lang="en-US" sz="1600" u="sng" dirty="0" err="1">
                <a:solidFill>
                  <a:srgbClr val="FF0000"/>
                </a:solidFill>
              </a:rPr>
              <a:t>berdasarkan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proses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dengan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mempertimbangkan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resiko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dan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peluang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pada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tiap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proses</a:t>
            </a:r>
            <a:r>
              <a:rPr lang="en-US" sz="1600" u="sng" dirty="0">
                <a:solidFill>
                  <a:srgbClr val="FF0000"/>
                </a:solidFill>
              </a:rPr>
              <a:t> *</a:t>
            </a:r>
          </a:p>
        </p:txBody>
      </p:sp>
      <p:pic>
        <p:nvPicPr>
          <p:cNvPr id="61444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8504" y="5805264"/>
            <a:ext cx="137362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 descr="cartoon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971" y="2120098"/>
            <a:ext cx="3777022" cy="3903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7099300" y="6492899"/>
            <a:ext cx="2311400" cy="365125"/>
          </a:xfrm>
        </p:spPr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44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AE3DCD-7C84-4D63-ADCE-9B83DC77DB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19201" y="6352843"/>
            <a:ext cx="5880100" cy="476250"/>
          </a:xfrm>
        </p:spPr>
        <p:txBody>
          <a:bodyPr/>
          <a:lstStyle/>
          <a:p>
            <a:r>
              <a:rPr lang="en-US" sz="1200">
                <a:solidFill>
                  <a:schemeClr val="bg1"/>
                </a:solidFill>
              </a:rPr>
              <a:t>Audit ISO IEC 17025:2017. 1/Rev 01 ©Copyright. Sentral Sistem Agustus 2019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1691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A277A-EF8A-9F46-9285-031A5B4E0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885950"/>
            <a:ext cx="8915400" cy="4400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Mengadopsi</a:t>
            </a:r>
            <a:r>
              <a:rPr lang="en-US" sz="1800" dirty="0"/>
              <a:t> </a:t>
            </a:r>
            <a:r>
              <a:rPr lang="en-US" sz="1800" dirty="0" err="1"/>
              <a:t>pendekatan</a:t>
            </a:r>
            <a:r>
              <a:rPr lang="en-US" sz="1800" dirty="0"/>
              <a:t> </a:t>
            </a:r>
            <a:r>
              <a:rPr lang="en-US" sz="1800" dirty="0" err="1"/>
              <a:t>berdasarkan</a:t>
            </a:r>
            <a:r>
              <a:rPr lang="en-US" sz="1800" dirty="0"/>
              <a:t> </a:t>
            </a:r>
            <a:r>
              <a:rPr lang="en-US" sz="1800" dirty="0" err="1"/>
              <a:t>resiko</a:t>
            </a:r>
            <a:r>
              <a:rPr lang="en-US" sz="1800" dirty="0"/>
              <a:t> </a:t>
            </a:r>
            <a:r>
              <a:rPr lang="en-US" sz="1800" dirty="0" err="1"/>
              <a:t>berdasarkan</a:t>
            </a:r>
            <a:r>
              <a:rPr lang="en-US" sz="1800" dirty="0"/>
              <a:t> </a:t>
            </a:r>
            <a:r>
              <a:rPr lang="en-US" sz="1800" dirty="0" err="1"/>
              <a:t>informasi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program audit dan </a:t>
            </a:r>
            <a:r>
              <a:rPr lang="en-US" sz="1800" dirty="0" err="1"/>
              <a:t>dokumen</a:t>
            </a:r>
            <a:r>
              <a:rPr lang="en-US" sz="1800" dirty="0"/>
              <a:t> yang </a:t>
            </a:r>
            <a:r>
              <a:rPr lang="en-US" sz="1800" dirty="0" err="1"/>
              <a:t>diberikan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auditee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Perencanaan</a:t>
            </a:r>
            <a:r>
              <a:rPr lang="en-US" sz="1800" dirty="0"/>
              <a:t> audit </a:t>
            </a:r>
            <a:r>
              <a:rPr lang="en-US" sz="1800" dirty="0" err="1"/>
              <a:t>harus</a:t>
            </a:r>
            <a:r>
              <a:rPr lang="en-US" sz="1800" dirty="0"/>
              <a:t> </a:t>
            </a:r>
            <a:r>
              <a:rPr lang="en-US" sz="1800" dirty="0" err="1"/>
              <a:t>mempertimbangkan</a:t>
            </a:r>
            <a:r>
              <a:rPr lang="en-US" sz="1800" dirty="0"/>
              <a:t> </a:t>
            </a:r>
            <a:r>
              <a:rPr lang="en-US" sz="1800" dirty="0" err="1"/>
              <a:t>resiko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kegiatan</a:t>
            </a:r>
            <a:r>
              <a:rPr lang="en-US" sz="1800" dirty="0"/>
              <a:t> audit </a:t>
            </a:r>
            <a:r>
              <a:rPr lang="en-US" sz="1800" dirty="0" err="1"/>
              <a:t>terhadap</a:t>
            </a:r>
            <a:r>
              <a:rPr lang="en-US" sz="1800" dirty="0"/>
              <a:t> proses </a:t>
            </a:r>
            <a:r>
              <a:rPr lang="en-US" sz="1800" dirty="0" err="1"/>
              <a:t>dari</a:t>
            </a:r>
            <a:r>
              <a:rPr lang="en-US" sz="1800" dirty="0"/>
              <a:t> auditee, dan </a:t>
            </a:r>
            <a:r>
              <a:rPr lang="en-US" sz="1800" dirty="0" err="1"/>
              <a:t>menetapkan</a:t>
            </a:r>
            <a:r>
              <a:rPr lang="en-US" sz="1800" dirty="0"/>
              <a:t> </a:t>
            </a:r>
            <a:r>
              <a:rPr lang="en-US" sz="1800" dirty="0" err="1"/>
              <a:t>persetujuan</a:t>
            </a:r>
            <a:r>
              <a:rPr lang="en-US" sz="1800" dirty="0"/>
              <a:t> </a:t>
            </a:r>
            <a:r>
              <a:rPr lang="en-US" sz="1800" dirty="0" err="1"/>
              <a:t>klien</a:t>
            </a:r>
            <a:r>
              <a:rPr lang="en-US" sz="1800" dirty="0"/>
              <a:t> audit, team audit dan auditee </a:t>
            </a:r>
            <a:r>
              <a:rPr lang="en-US" sz="1800" dirty="0" err="1"/>
              <a:t>terkait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pelaksanaan</a:t>
            </a:r>
            <a:r>
              <a:rPr lang="en-US" sz="1800" dirty="0"/>
              <a:t> audit </a:t>
            </a:r>
          </a:p>
          <a:p>
            <a:pPr>
              <a:buFont typeface="+mj-lt"/>
              <a:buAutoNum type="arabicPeriod"/>
            </a:pPr>
            <a:r>
              <a:rPr lang="en-US" sz="1800" dirty="0" err="1"/>
              <a:t>resiko</a:t>
            </a:r>
            <a:r>
              <a:rPr lang="en-US" sz="1800" dirty="0"/>
              <a:t> </a:t>
            </a:r>
            <a:r>
              <a:rPr lang="en-US" sz="1800" dirty="0" err="1"/>
              <a:t>terhadap</a:t>
            </a:r>
            <a:r>
              <a:rPr lang="en-US" sz="1800" dirty="0"/>
              <a:t> </a:t>
            </a:r>
            <a:r>
              <a:rPr lang="en-US" sz="1800" dirty="0" err="1"/>
              <a:t>pencapaian</a:t>
            </a:r>
            <a:r>
              <a:rPr lang="en-US" sz="1800" dirty="0"/>
              <a:t> </a:t>
            </a:r>
            <a:r>
              <a:rPr lang="en-US" sz="1800" dirty="0" err="1"/>
              <a:t>sasaran</a:t>
            </a:r>
            <a:r>
              <a:rPr lang="en-US" sz="1800" dirty="0"/>
              <a:t> audit </a:t>
            </a:r>
            <a:r>
              <a:rPr lang="en-US" sz="1800" dirty="0" err="1"/>
              <a:t>akibat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perencanaan</a:t>
            </a:r>
            <a:r>
              <a:rPr lang="en-US" sz="1800" dirty="0"/>
              <a:t> yang </a:t>
            </a: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efektif</a:t>
            </a:r>
            <a:endParaRPr lang="en-US" sz="1800" dirty="0"/>
          </a:p>
          <a:p>
            <a:pPr>
              <a:buFont typeface="+mj-lt"/>
              <a:buAutoNum type="arabicPeriod"/>
            </a:pPr>
            <a:r>
              <a:rPr lang="en-US" sz="1800" dirty="0" err="1"/>
              <a:t>resiko</a:t>
            </a:r>
            <a:r>
              <a:rPr lang="en-US" sz="1800" dirty="0"/>
              <a:t> </a:t>
            </a:r>
            <a:r>
              <a:rPr lang="en-US" sz="1800" dirty="0" err="1"/>
              <a:t>kepada</a:t>
            </a:r>
            <a:r>
              <a:rPr lang="en-US" sz="1800" dirty="0"/>
              <a:t> auditee yang </a:t>
            </a:r>
            <a:r>
              <a:rPr lang="en-US" sz="1800" dirty="0" err="1"/>
              <a:t>terjadi</a:t>
            </a:r>
            <a:r>
              <a:rPr lang="en-US" sz="1800" dirty="0"/>
              <a:t> </a:t>
            </a:r>
            <a:r>
              <a:rPr lang="en-US" sz="1800" dirty="0" err="1"/>
              <a:t>selama</a:t>
            </a:r>
            <a:r>
              <a:rPr lang="en-US" sz="1800" dirty="0"/>
              <a:t> </a:t>
            </a:r>
            <a:r>
              <a:rPr lang="en-US" sz="1800" dirty="0" err="1"/>
              <a:t>pelaksanaan</a:t>
            </a:r>
            <a:r>
              <a:rPr lang="en-US" sz="1800" dirty="0"/>
              <a:t> audit </a:t>
            </a:r>
          </a:p>
          <a:p>
            <a:pPr marL="386942" lvl="1" indent="0">
              <a:buNone/>
            </a:pPr>
            <a:r>
              <a:rPr lang="en-US" sz="1800" dirty="0" err="1"/>
              <a:t>resiko</a:t>
            </a:r>
            <a:r>
              <a:rPr lang="en-US" sz="1800" dirty="0"/>
              <a:t> </a:t>
            </a:r>
            <a:r>
              <a:rPr lang="en-US" sz="1800" dirty="0" err="1"/>
              <a:t>bisa</a:t>
            </a:r>
            <a:r>
              <a:rPr lang="en-US" sz="1800" dirty="0"/>
              <a:t> </a:t>
            </a:r>
            <a:r>
              <a:rPr lang="en-US" sz="1800" dirty="0" err="1"/>
              <a:t>terjadi</a:t>
            </a:r>
            <a:r>
              <a:rPr lang="en-US" sz="1800" dirty="0"/>
              <a:t> </a:t>
            </a:r>
            <a:r>
              <a:rPr lang="en-US" sz="1800" dirty="0" err="1"/>
              <a:t>sebagai</a:t>
            </a:r>
            <a:r>
              <a:rPr lang="en-US" sz="1800" dirty="0"/>
              <a:t> </a:t>
            </a:r>
            <a:r>
              <a:rPr lang="en-US" sz="1800" dirty="0" err="1"/>
              <a:t>akibat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kehadiran</a:t>
            </a:r>
            <a:r>
              <a:rPr lang="en-US" sz="1800" dirty="0"/>
              <a:t> team audit yang </a:t>
            </a:r>
            <a:r>
              <a:rPr lang="en-US" sz="1800" dirty="0" err="1"/>
              <a:t>mempengaruhi</a:t>
            </a:r>
            <a:r>
              <a:rPr lang="en-US" sz="1800" dirty="0"/>
              <a:t> </a:t>
            </a:r>
            <a:r>
              <a:rPr lang="en-US" sz="1800" dirty="0" err="1"/>
              <a:t>pengaturan</a:t>
            </a:r>
            <a:r>
              <a:rPr lang="en-US" sz="1800" dirty="0"/>
              <a:t> di QHSE dan </a:t>
            </a:r>
            <a:r>
              <a:rPr lang="en-US" sz="1800" dirty="0" err="1"/>
              <a:t>terhadap</a:t>
            </a:r>
            <a:r>
              <a:rPr lang="en-US" sz="1800" dirty="0"/>
              <a:t> </a:t>
            </a:r>
            <a:r>
              <a:rPr lang="en-US" sz="1800" dirty="0" err="1"/>
              <a:t>produk</a:t>
            </a:r>
            <a:r>
              <a:rPr lang="en-US" sz="1800" dirty="0"/>
              <a:t>, </a:t>
            </a:r>
            <a:r>
              <a:rPr lang="en-US" sz="1800" dirty="0" err="1"/>
              <a:t>jasa</a:t>
            </a:r>
            <a:r>
              <a:rPr lang="en-US" sz="1800" dirty="0"/>
              <a:t>, personal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infrastruktur</a:t>
            </a:r>
            <a:r>
              <a:rPr lang="en-US" sz="1800" dirty="0"/>
              <a:t> (</a:t>
            </a:r>
            <a:r>
              <a:rPr lang="en-US" sz="1800" dirty="0" err="1"/>
              <a:t>misalnya</a:t>
            </a:r>
            <a:r>
              <a:rPr lang="en-US" sz="1800" dirty="0"/>
              <a:t> </a:t>
            </a:r>
            <a:r>
              <a:rPr lang="en-US" sz="1800" dirty="0" err="1"/>
              <a:t>kontaminasi</a:t>
            </a:r>
            <a:r>
              <a:rPr lang="en-US" sz="1800" dirty="0"/>
              <a:t> di clean room)</a:t>
            </a:r>
          </a:p>
          <a:p>
            <a:pPr marL="0" indent="0">
              <a:buNone/>
            </a:pPr>
            <a:endParaRPr lang="en-US" sz="1800" dirty="0"/>
          </a:p>
          <a:p>
            <a:pPr marL="928659" lvl="1" indent="-371464">
              <a:buFont typeface="+mj-lt"/>
              <a:buAutoNum type="alphaLcParenR"/>
            </a:pPr>
            <a:endParaRPr lang="en-US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10CA36-C831-4C4A-A756-2B2DD8C01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0B267D-57CC-894C-A6F5-C71359D64FEA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600" dirty="0">
                <a:latin typeface="Impact" panose="020B0806030902050204" pitchFamily="34" charset="0"/>
              </a:rPr>
              <a:t>6.3.2.1. </a:t>
            </a:r>
            <a:r>
              <a:rPr lang="en-US" sz="2600" dirty="0" err="1">
                <a:latin typeface="Impact" panose="020B0806030902050204" pitchFamily="34" charset="0"/>
              </a:rPr>
              <a:t>Pendekatan</a:t>
            </a:r>
            <a:r>
              <a:rPr lang="en-US" sz="2600" dirty="0">
                <a:latin typeface="Impact" panose="020B0806030902050204" pitchFamily="34" charset="0"/>
              </a:rPr>
              <a:t> </a:t>
            </a:r>
            <a:r>
              <a:rPr lang="en-US" sz="2600" dirty="0" err="1">
                <a:latin typeface="Impact" panose="020B0806030902050204" pitchFamily="34" charset="0"/>
              </a:rPr>
              <a:t>berdasarkan</a:t>
            </a:r>
            <a:r>
              <a:rPr lang="en-US" sz="2600" dirty="0">
                <a:latin typeface="Impact" panose="020B0806030902050204" pitchFamily="34" charset="0"/>
              </a:rPr>
              <a:t> </a:t>
            </a:r>
            <a:r>
              <a:rPr lang="en-US" sz="2600" dirty="0" err="1">
                <a:latin typeface="Impact" panose="020B0806030902050204" pitchFamily="34" charset="0"/>
              </a:rPr>
              <a:t>resiko</a:t>
            </a:r>
            <a:r>
              <a:rPr lang="en-US" sz="2600" dirty="0">
                <a:latin typeface="Impact" panose="020B0806030902050204" pitchFamily="34" charset="0"/>
              </a:rPr>
              <a:t> </a:t>
            </a:r>
            <a:r>
              <a:rPr lang="en-US" sz="2600" dirty="0" err="1">
                <a:latin typeface="Impact" panose="020B0806030902050204" pitchFamily="34" charset="0"/>
              </a:rPr>
              <a:t>dalam</a:t>
            </a:r>
            <a:r>
              <a:rPr lang="en-US" sz="2600" dirty="0">
                <a:latin typeface="Impact" panose="020B0806030902050204" pitchFamily="34" charset="0"/>
              </a:rPr>
              <a:t> </a:t>
            </a:r>
            <a:r>
              <a:rPr lang="en-US" sz="2600" dirty="0" err="1">
                <a:latin typeface="Impact" panose="020B0806030902050204" pitchFamily="34" charset="0"/>
              </a:rPr>
              <a:t>perencanaan</a:t>
            </a:r>
            <a:r>
              <a:rPr lang="en-US" sz="2600" dirty="0">
                <a:latin typeface="Impact" panose="020B0806030902050204" pitchFamily="34" charset="0"/>
              </a:rPr>
              <a:t> </a:t>
            </a:r>
            <a:r>
              <a:rPr lang="en-US" sz="2600" u="sng" dirty="0">
                <a:solidFill>
                  <a:srgbClr val="FF0000"/>
                </a:solidFill>
                <a:latin typeface="Impact" panose="020B0806030902050204" pitchFamily="34" charset="0"/>
              </a:rPr>
              <a:t>(NEW ISO 19011:2018 !!)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71B9C9-B16F-484F-B608-B948A136D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08909" y="6356352"/>
            <a:ext cx="6109855" cy="365125"/>
          </a:xfrm>
        </p:spPr>
        <p:txBody>
          <a:bodyPr/>
          <a:lstStyle/>
          <a:p>
            <a:r>
              <a:rPr lang="en-US"/>
              <a:t>Audit ISO IEC 17025:2017. 1/Rev 01 ©Copyright. Sentral Sistem Agustus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595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428736"/>
          </a:xfrm>
          <a:solidFill>
            <a:srgbClr val="C00000"/>
          </a:solidFill>
        </p:spPr>
        <p:txBody>
          <a:bodyPr/>
          <a:lstStyle/>
          <a:p>
            <a:pPr algn="ctr">
              <a:spcAft>
                <a:spcPts val="600"/>
              </a:spcAft>
              <a:buClr>
                <a:schemeClr val="tx1"/>
              </a:buClr>
            </a:pPr>
            <a:r>
              <a:rPr lang="ar-AE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۞</a:t>
            </a:r>
            <a:r>
              <a:rPr lang="id-ID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d-ID" dirty="0">
                <a:solidFill>
                  <a:srgbClr val="FFFF00"/>
                </a:solidFill>
                <a:latin typeface="Impact" panose="020B0806030902050204" pitchFamily="34" charset="0"/>
              </a:rPr>
              <a:t>Membuat jadwal audit</a:t>
            </a:r>
          </a:p>
        </p:txBody>
      </p:sp>
      <p:pic>
        <p:nvPicPr>
          <p:cNvPr id="61444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8504" y="6230937"/>
            <a:ext cx="137362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C42319-0307-480C-8590-6B88FFEB6B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46</a:t>
            </a:fld>
            <a:endParaRPr lang="id-ID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9390540-1963-4014-A809-739B3BF3E8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504" y="2057400"/>
            <a:ext cx="9075636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eaLnBrk="1" hangingPunct="1">
              <a:lnSpc>
                <a:spcPct val="90000"/>
              </a:lnSpc>
              <a:spcAft>
                <a:spcPct val="50000"/>
              </a:spcAft>
              <a:buFont typeface="Wingdings" pitchFamily="2" charset="2"/>
              <a:buNone/>
            </a:pPr>
            <a:r>
              <a:rPr lang="en-US" sz="1800" dirty="0" err="1"/>
              <a:t>Jadwal</a:t>
            </a:r>
            <a:r>
              <a:rPr lang="en-US" sz="1800" dirty="0"/>
              <a:t> </a:t>
            </a:r>
            <a:r>
              <a:rPr lang="en-US" sz="1800" dirty="0" err="1"/>
              <a:t>pelaksanaan</a:t>
            </a:r>
            <a:r>
              <a:rPr lang="en-US" sz="1800" dirty="0"/>
              <a:t> audit </a:t>
            </a:r>
            <a:r>
              <a:rPr lang="en-US" sz="1800" dirty="0" err="1">
                <a:solidFill>
                  <a:srgbClr val="FF0000"/>
                </a:solidFill>
              </a:rPr>
              <a:t>dibuat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err="1">
                <a:solidFill>
                  <a:srgbClr val="FF0000"/>
                </a:solidFill>
              </a:rPr>
              <a:t>berdasarkan</a:t>
            </a:r>
            <a:r>
              <a:rPr lang="en-US" sz="1800" dirty="0">
                <a:solidFill>
                  <a:srgbClr val="FF0000"/>
                </a:solidFill>
              </a:rPr>
              <a:t> proses </a:t>
            </a:r>
            <a:r>
              <a:rPr lang="en-US" sz="1800" dirty="0" err="1">
                <a:solidFill>
                  <a:srgbClr val="FF0000"/>
                </a:solidFill>
              </a:rPr>
              <a:t>bukan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err="1">
                <a:solidFill>
                  <a:srgbClr val="FF0000"/>
                </a:solidFill>
              </a:rPr>
              <a:t>departemen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err="1">
                <a:solidFill>
                  <a:srgbClr val="FF0000"/>
                </a:solidFill>
              </a:rPr>
              <a:t>atau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err="1">
                <a:solidFill>
                  <a:srgbClr val="FF0000"/>
                </a:solidFill>
              </a:rPr>
              <a:t>pasal</a:t>
            </a:r>
            <a:r>
              <a:rPr lang="en-US" sz="1800" dirty="0">
                <a:solidFill>
                  <a:srgbClr val="FF0000"/>
                </a:solidFill>
              </a:rPr>
              <a:t> ISO</a:t>
            </a:r>
            <a:r>
              <a:rPr lang="id-ID" sz="1800" dirty="0">
                <a:solidFill>
                  <a:srgbClr val="FF0000"/>
                </a:solidFill>
              </a:rPr>
              <a:t>/IEC 17025.</a:t>
            </a:r>
          </a:p>
          <a:p>
            <a:pPr marL="0" indent="0" algn="just" eaLnBrk="1" hangingPunct="1">
              <a:lnSpc>
                <a:spcPct val="90000"/>
              </a:lnSpc>
              <a:spcAft>
                <a:spcPct val="50000"/>
              </a:spcAft>
              <a:buFont typeface="Wingdings" pitchFamily="2" charset="2"/>
              <a:buNone/>
            </a:pPr>
            <a:r>
              <a:rPr lang="en-US" sz="1800" dirty="0" err="1"/>
              <a:t>Jad</a:t>
            </a:r>
            <a:r>
              <a:rPr lang="id-ID" sz="1800" dirty="0"/>
              <a:t>w</a:t>
            </a:r>
            <a:r>
              <a:rPr lang="en-US" sz="1800" dirty="0"/>
              <a:t>al Audit </a:t>
            </a:r>
            <a:r>
              <a:rPr lang="en-US" sz="1800" u="sng" dirty="0" err="1">
                <a:solidFill>
                  <a:srgbClr val="FF0000"/>
                </a:solidFill>
              </a:rPr>
              <a:t>berdasarkan</a:t>
            </a:r>
            <a:r>
              <a:rPr lang="en-US" sz="1800" u="sng" dirty="0">
                <a:solidFill>
                  <a:srgbClr val="FF0000"/>
                </a:solidFill>
              </a:rPr>
              <a:t> proses </a:t>
            </a:r>
            <a:r>
              <a:rPr lang="en-US" sz="1800" dirty="0">
                <a:solidFill>
                  <a:srgbClr val="FF0000"/>
                </a:solidFill>
              </a:rPr>
              <a:t>*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mempertimbangkan</a:t>
            </a:r>
            <a:r>
              <a:rPr lang="en-US" sz="1800" dirty="0"/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resiko</a:t>
            </a:r>
            <a:r>
              <a:rPr lang="en-US" sz="1800" dirty="0"/>
              <a:t>,  trend </a:t>
            </a:r>
            <a:r>
              <a:rPr lang="en-US" sz="1800" dirty="0" err="1"/>
              <a:t>kinerja</a:t>
            </a:r>
            <a:r>
              <a:rPr lang="en-US" sz="1800" dirty="0"/>
              <a:t> internal dan external (</a:t>
            </a:r>
            <a:r>
              <a:rPr lang="en-US" sz="1800" dirty="0" err="1"/>
              <a:t>termasuk</a:t>
            </a:r>
            <a:r>
              <a:rPr lang="en-US" sz="1800" dirty="0"/>
              <a:t> </a:t>
            </a:r>
            <a:r>
              <a:rPr lang="en-US" sz="1800" dirty="0" err="1"/>
              <a:t>hasil</a:t>
            </a:r>
            <a:r>
              <a:rPr lang="en-US" sz="1800" dirty="0"/>
              <a:t> audit </a:t>
            </a:r>
            <a:r>
              <a:rPr lang="en-US" sz="1800" dirty="0" err="1"/>
              <a:t>sebelumnya</a:t>
            </a:r>
            <a:r>
              <a:rPr lang="en-US" sz="1800" dirty="0"/>
              <a:t>), </a:t>
            </a:r>
            <a:r>
              <a:rPr lang="en-US" sz="1800" dirty="0" err="1"/>
              <a:t>kritikal</a:t>
            </a:r>
            <a:r>
              <a:rPr lang="en-US" sz="1800" dirty="0"/>
              <a:t> proses  dan </a:t>
            </a:r>
            <a:r>
              <a:rPr lang="en-US" sz="1800" u="sng" dirty="0" err="1">
                <a:solidFill>
                  <a:srgbClr val="FF0000"/>
                </a:solidFill>
              </a:rPr>
              <a:t>perubahan</a:t>
            </a:r>
            <a:r>
              <a:rPr lang="en-US" sz="1800" u="sng" dirty="0">
                <a:solidFill>
                  <a:srgbClr val="FF0000"/>
                </a:solidFill>
              </a:rPr>
              <a:t> yang </a:t>
            </a:r>
            <a:r>
              <a:rPr lang="en-US" sz="1800" u="sng" dirty="0" err="1">
                <a:solidFill>
                  <a:srgbClr val="FF0000"/>
                </a:solidFill>
              </a:rPr>
              <a:t>mempengaruhi</a:t>
            </a:r>
            <a:r>
              <a:rPr lang="en-US" sz="1800" u="sng" dirty="0">
                <a:solidFill>
                  <a:srgbClr val="FF0000"/>
                </a:solidFill>
              </a:rPr>
              <a:t> </a:t>
            </a:r>
            <a:r>
              <a:rPr lang="en-US" sz="1800" u="sng" dirty="0" err="1">
                <a:solidFill>
                  <a:srgbClr val="FF0000"/>
                </a:solidFill>
              </a:rPr>
              <a:t>organisasi</a:t>
            </a:r>
            <a:r>
              <a:rPr lang="en-US" sz="1800" u="sng" dirty="0">
                <a:solidFill>
                  <a:srgbClr val="FF0000"/>
                </a:solidFill>
              </a:rPr>
              <a:t> *</a:t>
            </a:r>
            <a:r>
              <a:rPr lang="en-US" sz="1800" b="1" dirty="0"/>
              <a:t>,</a:t>
            </a:r>
            <a:r>
              <a:rPr lang="en-US" sz="1800" dirty="0"/>
              <a:t> </a:t>
            </a:r>
            <a:r>
              <a:rPr lang="en-US" sz="1800" dirty="0" err="1"/>
              <a:t>yaitu</a:t>
            </a:r>
            <a:r>
              <a:rPr lang="en-US" sz="1800" dirty="0"/>
              <a:t> </a:t>
            </a:r>
            <a:r>
              <a:rPr lang="en-US" sz="1800" dirty="0" err="1"/>
              <a:t>a.l</a:t>
            </a:r>
            <a:r>
              <a:rPr lang="en-US" sz="1800" dirty="0"/>
              <a:t>: </a:t>
            </a:r>
          </a:p>
          <a:p>
            <a:pPr marL="0" indent="0" algn="just" eaLnBrk="1" hangingPunct="1">
              <a:lnSpc>
                <a:spcPct val="90000"/>
              </a:lnSpc>
              <a:spcAft>
                <a:spcPct val="50000"/>
              </a:spcAft>
              <a:buFont typeface="Wingdings" pitchFamily="2" charset="2"/>
              <a:buNone/>
            </a:pPr>
            <a:r>
              <a:rPr lang="en-US" sz="1800" dirty="0"/>
              <a:t>Dasar </a:t>
            </a:r>
            <a:r>
              <a:rPr lang="en-US" sz="1800" dirty="0" err="1"/>
              <a:t>penetapan</a:t>
            </a:r>
            <a:r>
              <a:rPr lang="en-US" sz="1800" dirty="0"/>
              <a:t> </a:t>
            </a:r>
            <a:r>
              <a:rPr lang="en-US" sz="1800" dirty="0" err="1"/>
              <a:t>prioritas</a:t>
            </a:r>
            <a:r>
              <a:rPr lang="en-US" sz="1800" dirty="0"/>
              <a:t> program audit  </a:t>
            </a:r>
            <a:endParaRPr lang="en-US" sz="1800" u="sng" dirty="0"/>
          </a:p>
          <a:p>
            <a:pPr lvl="1" algn="just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800" b="1" dirty="0"/>
              <a:t>Proses </a:t>
            </a:r>
            <a:r>
              <a:rPr lang="en-US" sz="1800" b="1" dirty="0" err="1"/>
              <a:t>beresiko</a:t>
            </a:r>
            <a:r>
              <a:rPr lang="en-US" sz="1800" b="1" dirty="0"/>
              <a:t> </a:t>
            </a:r>
            <a:r>
              <a:rPr lang="en-US" sz="1800" b="1" dirty="0" err="1"/>
              <a:t>tinggi</a:t>
            </a:r>
            <a:r>
              <a:rPr lang="en-US" sz="1800" b="1" dirty="0"/>
              <a:t>  </a:t>
            </a:r>
          </a:p>
          <a:p>
            <a:pPr lvl="1" algn="just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800" b="1" dirty="0" err="1"/>
              <a:t>Langsung</a:t>
            </a:r>
            <a:r>
              <a:rPr lang="en-US" sz="1800" b="1" dirty="0"/>
              <a:t> </a:t>
            </a:r>
            <a:r>
              <a:rPr lang="en-US" sz="1800" b="1" dirty="0" err="1"/>
              <a:t>berkaitan</a:t>
            </a:r>
            <a:r>
              <a:rPr lang="en-US" sz="1800" b="1" dirty="0"/>
              <a:t> </a:t>
            </a:r>
            <a:r>
              <a:rPr lang="en-US" sz="1800" b="1" dirty="0" err="1"/>
              <a:t>dengan</a:t>
            </a:r>
            <a:r>
              <a:rPr lang="en-US" sz="1800" b="1" dirty="0"/>
              <a:t> </a:t>
            </a:r>
            <a:r>
              <a:rPr lang="en-US" sz="1800" b="1" dirty="0" err="1"/>
              <a:t>pelanggan</a:t>
            </a:r>
            <a:r>
              <a:rPr lang="en-US" sz="1800" b="1" dirty="0"/>
              <a:t> (Customer Oriented Process)</a:t>
            </a:r>
          </a:p>
          <a:p>
            <a:pPr lvl="1" algn="just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800" b="1" dirty="0" err="1"/>
              <a:t>Kritikal</a:t>
            </a:r>
            <a:r>
              <a:rPr lang="en-US" sz="1800" b="1" dirty="0"/>
              <a:t> proses</a:t>
            </a:r>
            <a:r>
              <a:rPr lang="en-US" sz="1800" dirty="0"/>
              <a:t> (Proses </a:t>
            </a:r>
            <a:r>
              <a:rPr lang="en-US" sz="1800" dirty="0" err="1"/>
              <a:t>beresiko</a:t>
            </a:r>
            <a:r>
              <a:rPr lang="en-US" sz="1800" dirty="0"/>
              <a:t> </a:t>
            </a:r>
            <a:r>
              <a:rPr lang="en-US" sz="1800" dirty="0" err="1"/>
              <a:t>tinggi</a:t>
            </a:r>
            <a:r>
              <a:rPr lang="en-US" sz="1800" dirty="0"/>
              <a:t>, special </a:t>
            </a:r>
            <a:r>
              <a:rPr lang="en-US" sz="1800" dirty="0" err="1"/>
              <a:t>characteritic</a:t>
            </a:r>
            <a:r>
              <a:rPr lang="en-US" sz="1800" dirty="0"/>
              <a:t>, safety, </a:t>
            </a:r>
            <a:r>
              <a:rPr lang="en-US" sz="1800" dirty="0" err="1"/>
              <a:t>regulasi</a:t>
            </a:r>
            <a:r>
              <a:rPr lang="en-US" sz="1800" dirty="0"/>
              <a:t> </a:t>
            </a:r>
            <a:r>
              <a:rPr lang="en-US" sz="1800" dirty="0" err="1"/>
              <a:t>pemerintah</a:t>
            </a:r>
            <a:r>
              <a:rPr lang="en-US" sz="1800" dirty="0"/>
              <a:t>)  </a:t>
            </a:r>
          </a:p>
          <a:p>
            <a:pPr lvl="1" algn="just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800" b="1" dirty="0"/>
              <a:t>Special proses</a:t>
            </a:r>
            <a:r>
              <a:rPr lang="en-US" sz="1800" dirty="0"/>
              <a:t>, (proses </a:t>
            </a:r>
            <a:r>
              <a:rPr lang="en-US" sz="1800" dirty="0" err="1"/>
              <a:t>dimana</a:t>
            </a:r>
            <a:r>
              <a:rPr lang="en-US" sz="1800" dirty="0"/>
              <a:t> </a:t>
            </a:r>
            <a:r>
              <a:rPr lang="en-US" sz="1800" dirty="0" err="1"/>
              <a:t>ketidaksesuaian</a:t>
            </a:r>
            <a:r>
              <a:rPr lang="en-US" sz="1800" dirty="0"/>
              <a:t> yang </a:t>
            </a:r>
            <a:r>
              <a:rPr lang="en-US" sz="1800" dirty="0" err="1"/>
              <a:t>timbul</a:t>
            </a:r>
            <a:r>
              <a:rPr lang="en-US" sz="1800" dirty="0"/>
              <a:t> </a:t>
            </a: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diverifikasi</a:t>
            </a:r>
            <a:r>
              <a:rPr lang="en-US" sz="1800" dirty="0"/>
              <a:t> pada </a:t>
            </a:r>
            <a:r>
              <a:rPr lang="en-US" sz="1800" dirty="0" err="1"/>
              <a:t>saat</a:t>
            </a:r>
            <a:r>
              <a:rPr lang="en-US" sz="1800" dirty="0"/>
              <a:t> </a:t>
            </a:r>
            <a:r>
              <a:rPr lang="en-US" sz="1800" dirty="0" err="1"/>
              <a:t>inspeksi</a:t>
            </a:r>
            <a:r>
              <a:rPr lang="en-US" sz="1800" dirty="0"/>
              <a:t>) audit </a:t>
            </a:r>
            <a:r>
              <a:rPr lang="en-US" sz="1800" dirty="0" err="1"/>
              <a:t>harus</a:t>
            </a:r>
            <a:r>
              <a:rPr lang="en-US" sz="1800" dirty="0"/>
              <a:t> </a:t>
            </a:r>
            <a:r>
              <a:rPr lang="en-US" sz="1800" dirty="0" err="1"/>
              <a:t>lebih</a:t>
            </a:r>
            <a:r>
              <a:rPr lang="en-US" sz="1800" dirty="0"/>
              <a:t> </a:t>
            </a:r>
            <a:r>
              <a:rPr lang="en-US" sz="1800" dirty="0" err="1"/>
              <a:t>ditekankan</a:t>
            </a:r>
            <a:r>
              <a:rPr lang="en-US" sz="1800" dirty="0"/>
              <a:t> </a:t>
            </a:r>
            <a:r>
              <a:rPr lang="en-US" sz="1800" dirty="0" err="1"/>
              <a:t>kepada</a:t>
            </a:r>
            <a:r>
              <a:rPr lang="en-US" sz="1800" dirty="0"/>
              <a:t> </a:t>
            </a:r>
            <a:r>
              <a:rPr lang="en-US" sz="1800" dirty="0" err="1"/>
              <a:t>sistem</a:t>
            </a:r>
            <a:r>
              <a:rPr lang="en-US" sz="1800" dirty="0"/>
              <a:t> </a:t>
            </a:r>
            <a:r>
              <a:rPr lang="en-US" sz="1800" dirty="0" err="1"/>
              <a:t>pengontrolan</a:t>
            </a:r>
            <a:r>
              <a:rPr lang="en-US" sz="1800" dirty="0"/>
              <a:t> pada proses.</a:t>
            </a:r>
          </a:p>
          <a:p>
            <a:pPr lvl="1" algn="just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800" b="1" dirty="0" err="1"/>
              <a:t>Kinerja</a:t>
            </a:r>
            <a:r>
              <a:rPr lang="en-US" sz="1800" b="1" dirty="0"/>
              <a:t> Proses </a:t>
            </a:r>
            <a:r>
              <a:rPr lang="en-US" sz="1800" dirty="0"/>
              <a:t>(trend </a:t>
            </a:r>
            <a:r>
              <a:rPr lang="en-US" sz="1800" dirty="0" err="1"/>
              <a:t>kinerja</a:t>
            </a:r>
            <a:r>
              <a:rPr lang="en-US" sz="1800" dirty="0"/>
              <a:t> internal, external, </a:t>
            </a:r>
            <a:r>
              <a:rPr lang="en-US" sz="1800" dirty="0" err="1"/>
              <a:t>hasil</a:t>
            </a:r>
            <a:r>
              <a:rPr lang="en-US" sz="1800" dirty="0"/>
              <a:t> audit </a:t>
            </a:r>
            <a:r>
              <a:rPr lang="en-US" sz="1800" dirty="0" err="1"/>
              <a:t>sebelumnya</a:t>
            </a:r>
            <a:r>
              <a:rPr lang="en-US" sz="1800" dirty="0"/>
              <a:t>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75950C-18FC-4615-9BD7-BD8AFA5D9A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49835" y="6352843"/>
            <a:ext cx="5482783" cy="476250"/>
          </a:xfrm>
        </p:spPr>
        <p:txBody>
          <a:bodyPr/>
          <a:lstStyle/>
          <a:p>
            <a:r>
              <a:rPr lang="en-US" sz="1200"/>
              <a:t>Audit ISO IEC 17025:2017. 1/Rev 01 ©Copyright. Sentral Sistem Agustus 2019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636117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29396"/>
            <a:ext cx="9906000" cy="428604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2" name="Rectangle 11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906000" cy="1214422"/>
          </a:xfrm>
          <a:solidFill>
            <a:srgbClr val="008000"/>
          </a:solidFill>
          <a:ln>
            <a:noFill/>
          </a:ln>
        </p:spPr>
        <p:txBody>
          <a:bodyPr/>
          <a:lstStyle/>
          <a:p>
            <a:pPr algn="ctr" eaLnBrk="1" hangingPunct="1">
              <a:buFont typeface="Monotype Sorts" charset="2"/>
              <a:buNone/>
            </a:pPr>
            <a:r>
              <a:rPr lang="id-ID" dirty="0">
                <a:solidFill>
                  <a:schemeClr val="bg1"/>
                </a:solidFill>
                <a:latin typeface="Impact" panose="020B0806030902050204" pitchFamily="34" charset="0"/>
              </a:rPr>
              <a:t>Jadwal Audit</a:t>
            </a:r>
            <a:endParaRPr 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idx="1"/>
          </p:nvPr>
        </p:nvSpPr>
        <p:spPr>
          <a:xfrm>
            <a:off x="951281" y="1785926"/>
            <a:ext cx="8859503" cy="4525963"/>
          </a:xfrm>
          <a:noFill/>
        </p:spPr>
        <p:txBody>
          <a:bodyPr>
            <a:normAutofit lnSpcReduction="10000"/>
          </a:bodyPr>
          <a:lstStyle/>
          <a:p>
            <a:pPr marL="266700" indent="-266700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 err="1"/>
              <a:t>Faktor-faktor</a:t>
            </a:r>
            <a:r>
              <a:rPr lang="en-US" sz="2000" dirty="0"/>
              <a:t> yang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diperhatikan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menyusun</a:t>
            </a:r>
            <a:r>
              <a:rPr lang="en-US" sz="2000" dirty="0"/>
              <a:t> </a:t>
            </a:r>
            <a:r>
              <a:rPr lang="en-US" sz="2000" dirty="0" err="1"/>
              <a:t>jadwal</a:t>
            </a:r>
            <a:r>
              <a:rPr lang="en-US" sz="2000" dirty="0"/>
              <a:t> audit:</a:t>
            </a:r>
          </a:p>
          <a:p>
            <a:pPr marL="266700" indent="-266700" eaLnBrk="1" hangingPunct="1">
              <a:lnSpc>
                <a:spcPct val="80000"/>
              </a:lnSpc>
            </a:pPr>
            <a:r>
              <a:rPr lang="en-US" sz="2000" dirty="0" err="1"/>
              <a:t>Ruang</a:t>
            </a:r>
            <a:r>
              <a:rPr lang="en-US" sz="2000" dirty="0"/>
              <a:t> </a:t>
            </a:r>
            <a:r>
              <a:rPr lang="en-US" sz="2000" dirty="0" err="1"/>
              <a:t>Lingkup</a:t>
            </a:r>
            <a:r>
              <a:rPr lang="en-US" sz="2000" dirty="0"/>
              <a:t> Audit</a:t>
            </a:r>
          </a:p>
          <a:p>
            <a:pPr marL="901700" lvl="1" indent="-368300" eaLnBrk="1" hangingPunct="1">
              <a:lnSpc>
                <a:spcPct val="80000"/>
              </a:lnSpc>
            </a:pPr>
            <a:r>
              <a:rPr lang="en-US" sz="2000" dirty="0" err="1"/>
              <a:t>Lokasi</a:t>
            </a:r>
            <a:r>
              <a:rPr lang="en-US" sz="2000" dirty="0"/>
              <a:t> </a:t>
            </a:r>
          </a:p>
          <a:p>
            <a:pPr marL="901700" lvl="1" indent="-368300" eaLnBrk="1" hangingPunct="1">
              <a:lnSpc>
                <a:spcPct val="80000"/>
              </a:lnSpc>
            </a:pPr>
            <a:r>
              <a:rPr lang="en-US" sz="2000" dirty="0"/>
              <a:t>Unit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organisasi</a:t>
            </a:r>
            <a:endParaRPr lang="en-US" sz="2000" dirty="0"/>
          </a:p>
          <a:p>
            <a:pPr marL="901700" lvl="1" indent="-368300" eaLnBrk="1" hangingPunct="1">
              <a:lnSpc>
                <a:spcPct val="80000"/>
              </a:lnSpc>
            </a:pPr>
            <a:r>
              <a:rPr lang="en-US" sz="2000" dirty="0" err="1"/>
              <a:t>Proses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aktivitas</a:t>
            </a:r>
            <a:r>
              <a:rPr lang="en-US" sz="2000" dirty="0"/>
              <a:t> yang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diaudit</a:t>
            </a:r>
            <a:r>
              <a:rPr lang="en-US" sz="2000" dirty="0"/>
              <a:t> </a:t>
            </a:r>
          </a:p>
          <a:p>
            <a:pPr marL="901700" lvl="1" indent="-368300" eaLnBrk="1" hangingPunct="1">
              <a:lnSpc>
                <a:spcPct val="80000"/>
              </a:lnSpc>
            </a:pPr>
            <a:r>
              <a:rPr lang="en-US" sz="2000" dirty="0"/>
              <a:t>Lama </a:t>
            </a:r>
            <a:r>
              <a:rPr lang="en-US" sz="2000" dirty="0" err="1"/>
              <a:t>pelaksanaan</a:t>
            </a:r>
            <a:r>
              <a:rPr lang="en-US" sz="2000" dirty="0"/>
              <a:t> audit</a:t>
            </a:r>
          </a:p>
          <a:p>
            <a:pPr marL="901700" lvl="1" indent="-368300" eaLnBrk="1" hangingPunct="1">
              <a:lnSpc>
                <a:spcPct val="80000"/>
              </a:lnSpc>
            </a:pPr>
            <a:r>
              <a:rPr lang="en-US" sz="2000" dirty="0"/>
              <a:t>Loading </a:t>
            </a:r>
            <a:r>
              <a:rPr lang="en-US" sz="2000" dirty="0" err="1"/>
              <a:t>kerja</a:t>
            </a:r>
            <a:r>
              <a:rPr lang="en-US" sz="2000" dirty="0"/>
              <a:t> </a:t>
            </a:r>
            <a:r>
              <a:rPr lang="en-US" sz="2000" dirty="0" err="1"/>
              <a:t>Auditee</a:t>
            </a:r>
            <a:r>
              <a:rPr lang="en-US" sz="2000" dirty="0"/>
              <a:t> </a:t>
            </a:r>
          </a:p>
          <a:p>
            <a:pPr marL="901700" lvl="1" indent="-368300" eaLnBrk="1" hangingPunct="1">
              <a:lnSpc>
                <a:spcPct val="80000"/>
              </a:lnSpc>
            </a:pPr>
            <a:r>
              <a:rPr lang="en-US" sz="2000" dirty="0"/>
              <a:t>Jam </a:t>
            </a:r>
            <a:r>
              <a:rPr lang="en-US" sz="2000" dirty="0" err="1"/>
              <a:t>Kerja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Jumlah</a:t>
            </a:r>
            <a:r>
              <a:rPr lang="en-US" sz="2000" dirty="0"/>
              <a:t> shift</a:t>
            </a:r>
          </a:p>
          <a:p>
            <a:pPr marL="901700" lvl="1" indent="-368300" eaLnBrk="1" hangingPunct="1">
              <a:lnSpc>
                <a:spcPct val="80000"/>
              </a:lnSpc>
            </a:pPr>
            <a:r>
              <a:rPr lang="en-US" sz="2000" dirty="0"/>
              <a:t>Jam </a:t>
            </a:r>
            <a:r>
              <a:rPr lang="en-US" sz="2000" dirty="0" err="1"/>
              <a:t>makan</a:t>
            </a:r>
            <a:r>
              <a:rPr lang="en-US" sz="2000" dirty="0"/>
              <a:t> </a:t>
            </a:r>
            <a:r>
              <a:rPr lang="en-US" sz="2000" dirty="0" err="1"/>
              <a:t>siang</a:t>
            </a:r>
            <a:r>
              <a:rPr lang="en-US" sz="2000" dirty="0"/>
              <a:t> / </a:t>
            </a:r>
            <a:r>
              <a:rPr lang="en-US" sz="2000" dirty="0" err="1"/>
              <a:t>istirahat</a:t>
            </a:r>
            <a:endParaRPr lang="en-US" sz="2000" dirty="0"/>
          </a:p>
          <a:p>
            <a:pPr marL="266700" indent="-266700" eaLnBrk="1" hangingPunct="1">
              <a:lnSpc>
                <a:spcPct val="80000"/>
              </a:lnSpc>
            </a:pPr>
            <a:r>
              <a:rPr lang="en-US" sz="2000" dirty="0" err="1"/>
              <a:t>Jumlah</a:t>
            </a:r>
            <a:r>
              <a:rPr lang="en-US" sz="2000" dirty="0"/>
              <a:t> </a:t>
            </a:r>
            <a:r>
              <a:rPr lang="en-US" sz="2000" dirty="0" err="1"/>
              <a:t>personil</a:t>
            </a:r>
            <a:r>
              <a:rPr lang="en-US" sz="2000" dirty="0"/>
              <a:t> yang </a:t>
            </a:r>
            <a:r>
              <a:rPr lang="en-US" sz="2000" dirty="0" err="1"/>
              <a:t>menjalankan</a:t>
            </a:r>
            <a:r>
              <a:rPr lang="en-US" sz="2000" dirty="0"/>
              <a:t> </a:t>
            </a:r>
          </a:p>
          <a:p>
            <a:pPr marL="266700" indent="-266700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	</a:t>
            </a:r>
            <a:r>
              <a:rPr lang="en-US" sz="2000" dirty="0" err="1"/>
              <a:t>kegiatan</a:t>
            </a:r>
            <a:r>
              <a:rPr lang="en-US" sz="2000" dirty="0"/>
              <a:t> yang </a:t>
            </a:r>
            <a:r>
              <a:rPr lang="en-US" sz="2000" dirty="0" err="1"/>
              <a:t>bersangkutan</a:t>
            </a:r>
            <a:r>
              <a:rPr lang="en-US" sz="2000" dirty="0"/>
              <a:t>.</a:t>
            </a:r>
          </a:p>
          <a:p>
            <a:pPr marL="266700" indent="-266700" eaLnBrk="1" hangingPunct="1">
              <a:lnSpc>
                <a:spcPct val="80000"/>
              </a:lnSpc>
            </a:pPr>
            <a:r>
              <a:rPr lang="en-US" sz="2000" dirty="0" err="1"/>
              <a:t>Kerumitan</a:t>
            </a:r>
            <a:r>
              <a:rPr lang="en-US" sz="2000" dirty="0"/>
              <a:t> (</a:t>
            </a:r>
            <a:r>
              <a:rPr lang="en-US" sz="2000" i="1" dirty="0"/>
              <a:t>complexity</a:t>
            </a:r>
            <a:r>
              <a:rPr lang="en-US" sz="2000" dirty="0"/>
              <a:t>) </a:t>
            </a:r>
            <a:r>
              <a:rPr lang="en-US" sz="2000" dirty="0" err="1"/>
              <a:t>proses</a:t>
            </a:r>
            <a:endParaRPr lang="en-US" sz="2000" dirty="0"/>
          </a:p>
          <a:p>
            <a:pPr marL="266700" indent="-266700" eaLnBrk="1" hangingPunct="1">
              <a:lnSpc>
                <a:spcPct val="80000"/>
              </a:lnSpc>
            </a:pPr>
            <a:r>
              <a:rPr lang="en-US" sz="2000" dirty="0" err="1"/>
              <a:t>Pentingnya</a:t>
            </a:r>
            <a:r>
              <a:rPr lang="en-US" sz="2000" dirty="0"/>
              <a:t> (</a:t>
            </a:r>
            <a:r>
              <a:rPr lang="en-US" sz="2000" i="1" dirty="0"/>
              <a:t>criticality</a:t>
            </a:r>
            <a:r>
              <a:rPr lang="en-US" sz="2000" dirty="0"/>
              <a:t>) </a:t>
            </a:r>
            <a:r>
              <a:rPr lang="en-US" sz="2000" dirty="0" err="1"/>
              <a:t>proses</a:t>
            </a:r>
            <a:endParaRPr lang="en-US" sz="2000" dirty="0"/>
          </a:p>
          <a:p>
            <a:pPr marL="266700" indent="-266700" eaLnBrk="1" hangingPunct="1">
              <a:lnSpc>
                <a:spcPct val="80000"/>
              </a:lnSpc>
            </a:pPr>
            <a:r>
              <a:rPr lang="en-US" sz="2000" dirty="0">
                <a:solidFill>
                  <a:srgbClr val="FF0000"/>
                </a:solidFill>
              </a:rPr>
              <a:t>PERUBAHAN YANG TERJADI PADA PERUSAHAAN *</a:t>
            </a:r>
          </a:p>
          <a:p>
            <a:pPr marL="266700" indent="-266700"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5E53B-5503-4E0A-ABBA-B67817769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graphicFrame>
        <p:nvGraphicFramePr>
          <p:cNvPr id="2050" name="Object 14"/>
          <p:cNvGraphicFramePr>
            <a:graphicFrameLocks noChangeAspect="1"/>
          </p:cNvGraphicFramePr>
          <p:nvPr/>
        </p:nvGraphicFramePr>
        <p:xfrm>
          <a:off x="6177136" y="2996952"/>
          <a:ext cx="3198250" cy="244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" name="Clip" r:id="rId3" imgW="17649814" imgH="15763851" progId="">
                  <p:embed/>
                </p:oleObj>
              </mc:Choice>
              <mc:Fallback>
                <p:oleObj name="Clip" r:id="rId3" imgW="17649814" imgH="15763851" progId="">
                  <p:embed/>
                  <p:pic>
                    <p:nvPicPr>
                      <p:cNvPr id="205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7136" y="2996952"/>
                        <a:ext cx="3198250" cy="2446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D12E78-BBA7-4F41-9CED-254C8C866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71630" y="6470975"/>
            <a:ext cx="5888180" cy="36512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Audit ISO IEC 17025:2017. 1/Rev 01 ©Copyright. Sentral Sistem Agustus 2019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4022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92898"/>
            <a:ext cx="9906000" cy="365101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491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476375"/>
          </a:xfrm>
          <a:solidFill>
            <a:srgbClr val="008000"/>
          </a:solidFill>
          <a:ln>
            <a:noFill/>
          </a:ln>
        </p:spPr>
        <p:txBody>
          <a:bodyPr/>
          <a:lstStyle/>
          <a:p>
            <a:pPr algn="ctr" eaLnBrk="1" hangingPunct="1">
              <a:buFont typeface="Monotype Sorts" charset="2"/>
              <a:buNone/>
            </a:pPr>
            <a:r>
              <a:rPr lang="id-ID" dirty="0">
                <a:solidFill>
                  <a:schemeClr val="bg1"/>
                </a:solidFill>
                <a:latin typeface="Impact" panose="020B0806030902050204" pitchFamily="34" charset="0"/>
              </a:rPr>
              <a:t>Jadwal Audit</a:t>
            </a:r>
            <a:endParaRPr 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63490" name="Rectangle 3"/>
          <p:cNvSpPr>
            <a:spLocks noGrp="1" noChangeArrowheads="1"/>
          </p:cNvSpPr>
          <p:nvPr>
            <p:ph idx="1"/>
          </p:nvPr>
        </p:nvSpPr>
        <p:spPr>
          <a:xfrm>
            <a:off x="3800872" y="1628800"/>
            <a:ext cx="5833628" cy="3393368"/>
          </a:xfrm>
          <a:noFill/>
        </p:spPr>
        <p:txBody>
          <a:bodyPr>
            <a:normAutofit fontScale="850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000" dirty="0" err="1">
                <a:solidFill>
                  <a:srgbClr val="FF0000"/>
                </a:solidFill>
              </a:rPr>
              <a:t>Perubahan</a:t>
            </a:r>
            <a:r>
              <a:rPr lang="en-US" sz="2000" dirty="0">
                <a:solidFill>
                  <a:srgbClr val="FF0000"/>
                </a:solidFill>
              </a:rPr>
              <a:t> yang </a:t>
            </a:r>
            <a:r>
              <a:rPr lang="en-US" sz="2000" dirty="0" err="1">
                <a:solidFill>
                  <a:srgbClr val="FF0000"/>
                </a:solidFill>
              </a:rPr>
              <a:t>mempengaruhi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organisasi</a:t>
            </a:r>
            <a:r>
              <a:rPr lang="en-US" sz="2000" dirty="0">
                <a:solidFill>
                  <a:srgbClr val="FF0000"/>
                </a:solidFill>
              </a:rPr>
              <a:t> *</a:t>
            </a:r>
          </a:p>
          <a:p>
            <a:pPr marL="742950" lvl="2" indent="-342900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rgbClr val="FF0000"/>
                </a:solidFill>
              </a:rPr>
              <a:t>Setiap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perubahan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memiliki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konsekuensi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positif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dan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negatif</a:t>
            </a:r>
            <a:endParaRPr lang="en-US" sz="2000" dirty="0">
              <a:solidFill>
                <a:srgbClr val="FF0000"/>
              </a:solidFill>
            </a:endParaRPr>
          </a:p>
          <a:p>
            <a:pPr marL="742950" lvl="2" indent="-342900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u="sng" dirty="0" err="1">
                <a:solidFill>
                  <a:srgbClr val="FF0000"/>
                </a:solidFill>
              </a:rPr>
              <a:t>Perubahan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sistem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berdampak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pada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perubahan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kebiasaan</a:t>
            </a:r>
            <a:r>
              <a:rPr lang="en-US" sz="2000" dirty="0">
                <a:solidFill>
                  <a:srgbClr val="FF0000"/>
                </a:solidFill>
              </a:rPr>
              <a:t>. </a:t>
            </a:r>
            <a:r>
              <a:rPr lang="en-US" sz="2000" dirty="0" err="1">
                <a:solidFill>
                  <a:srgbClr val="FF0000"/>
                </a:solidFill>
              </a:rPr>
              <a:t>Perubahan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kebiasaan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memerlukan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kontrol</a:t>
            </a:r>
            <a:r>
              <a:rPr lang="en-US" sz="2000" dirty="0">
                <a:solidFill>
                  <a:srgbClr val="FF0000"/>
                </a:solidFill>
              </a:rPr>
              <a:t> yang </a:t>
            </a:r>
            <a:r>
              <a:rPr lang="en-US" sz="2000" dirty="0" err="1">
                <a:solidFill>
                  <a:srgbClr val="FF0000"/>
                </a:solidFill>
              </a:rPr>
              <a:t>ketat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sampai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perubahan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tersebut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sudah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menjadi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kebiasaan</a:t>
            </a:r>
            <a:r>
              <a:rPr lang="en-US" sz="2000" dirty="0">
                <a:solidFill>
                  <a:srgbClr val="FF0000"/>
                </a:solidFill>
              </a:rPr>
              <a:t>.</a:t>
            </a:r>
          </a:p>
          <a:p>
            <a:pPr marL="742950" lvl="2" indent="-342900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</a:rPr>
              <a:t>Audit </a:t>
            </a:r>
            <a:r>
              <a:rPr lang="en-US" sz="2000" dirty="0" err="1">
                <a:solidFill>
                  <a:srgbClr val="FF0000"/>
                </a:solidFill>
              </a:rPr>
              <a:t>perlu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dilakukan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untuk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memastikan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perubahan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tidak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berdampak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negatif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dan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kebiasaan</a:t>
            </a:r>
            <a:r>
              <a:rPr lang="en-US" sz="2000" u="sng" dirty="0">
                <a:solidFill>
                  <a:srgbClr val="FF0000"/>
                </a:solidFill>
              </a:rPr>
              <a:t> personal </a:t>
            </a:r>
            <a:r>
              <a:rPr lang="en-US" sz="2000" u="sng" dirty="0" err="1">
                <a:solidFill>
                  <a:srgbClr val="FF0000"/>
                </a:solidFill>
              </a:rPr>
              <a:t>sudah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berubah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mengikuti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sistem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baru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</a:p>
          <a:p>
            <a:pPr eaLnBrk="1" hangingPunct="1">
              <a:lnSpc>
                <a:spcPct val="90000"/>
              </a:lnSpc>
            </a:pPr>
            <a:endParaRPr lang="en-US" sz="2000" b="1" dirty="0"/>
          </a:p>
          <a:p>
            <a:pPr marL="342900" lvl="1" indent="-342900"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sz="2000" b="1" u="sng" dirty="0"/>
              <a:t>Hasil audit </a:t>
            </a:r>
            <a:r>
              <a:rPr lang="id-ID" sz="2000" b="1" u="sng" dirty="0"/>
              <a:t>sebelumnya</a:t>
            </a:r>
            <a:r>
              <a:rPr lang="en-US" sz="2000" dirty="0"/>
              <a:t>, </a:t>
            </a:r>
            <a:r>
              <a:rPr lang="en-US" sz="2000" dirty="0" err="1"/>
              <a:t>Jika</a:t>
            </a:r>
            <a:r>
              <a:rPr lang="en-US" sz="2000" dirty="0"/>
              <a:t> </a:t>
            </a:r>
            <a:r>
              <a:rPr lang="en-US" sz="2000" dirty="0" err="1"/>
              <a:t>menunjukkan</a:t>
            </a:r>
            <a:r>
              <a:rPr lang="en-US" sz="2000" dirty="0"/>
              <a:t> </a:t>
            </a:r>
            <a:r>
              <a:rPr lang="en-US" sz="2000" dirty="0" err="1"/>
              <a:t>banyaknya</a:t>
            </a:r>
            <a:r>
              <a:rPr lang="en-US" sz="2000" dirty="0"/>
              <a:t> </a:t>
            </a:r>
            <a:r>
              <a:rPr lang="en-US" sz="2000" dirty="0" err="1"/>
              <a:t>Ketidaksesuaian</a:t>
            </a:r>
            <a:r>
              <a:rPr lang="en-US" sz="2000" dirty="0"/>
              <a:t> </a:t>
            </a:r>
            <a:r>
              <a:rPr lang="en-US" sz="2000" dirty="0" err="1"/>
              <a:t>maka</a:t>
            </a:r>
            <a:r>
              <a:rPr lang="en-US" sz="2000" dirty="0"/>
              <a:t> </a:t>
            </a:r>
            <a:r>
              <a:rPr lang="en-US" sz="2000" dirty="0" err="1"/>
              <a:t>frekuensi</a:t>
            </a:r>
            <a:r>
              <a:rPr lang="en-US" sz="2000" dirty="0"/>
              <a:t> audit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sering</a:t>
            </a:r>
            <a:r>
              <a:rPr lang="en-US" sz="2000" dirty="0"/>
              <a:t>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lebih</a:t>
            </a:r>
            <a:r>
              <a:rPr lang="en-US" sz="2000" dirty="0"/>
              <a:t> lama.</a:t>
            </a:r>
          </a:p>
          <a:p>
            <a:pPr eaLnBrk="1" hangingPunct="1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F6F8F5-BE19-44F8-B569-8F20BC669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32772" name="Picture 4" descr="http://phitagoras.com/wp-content/uploads/2011/12/9930682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8"/>
          <a:stretch/>
        </p:blipFill>
        <p:spPr bwMode="auto">
          <a:xfrm>
            <a:off x="272480" y="1628800"/>
            <a:ext cx="3528392" cy="422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F3D283-53B8-4331-B21C-74B4AC31B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5192" y="6492898"/>
            <a:ext cx="5694218" cy="36512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Audit ISO IEC 17025:2017. 1/Rev 01 ©Copyright. Sentral Sistem Agustus 2019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634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57958"/>
            <a:ext cx="9906000" cy="5000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417638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/>
            <a:r>
              <a:rPr lang="en-US" dirty="0" err="1">
                <a:solidFill>
                  <a:schemeClr val="bg1"/>
                </a:solidFill>
                <a:latin typeface="Impact" panose="020B0806030902050204" pitchFamily="34" charset="0"/>
              </a:rPr>
              <a:t>Diskusi</a:t>
            </a:r>
            <a:r>
              <a:rPr lang="en-US" dirty="0">
                <a:solidFill>
                  <a:schemeClr val="bg1"/>
                </a:solidFill>
                <a:latin typeface="Impact" panose="020B080603090205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mpact" panose="020B0806030902050204" pitchFamily="34" charset="0"/>
              </a:rPr>
              <a:t>kelompok</a:t>
            </a:r>
            <a:endParaRPr 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>
          <a:xfrm>
            <a:off x="632520" y="1700808"/>
            <a:ext cx="8541900" cy="4425950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en-US" sz="2800" dirty="0" err="1"/>
              <a:t>Identifikasi</a:t>
            </a:r>
            <a:r>
              <a:rPr lang="en-US" sz="2800" dirty="0"/>
              <a:t> </a:t>
            </a:r>
            <a:r>
              <a:rPr lang="en-US" sz="2800" dirty="0" err="1"/>
              <a:t>perubahan</a:t>
            </a:r>
            <a:r>
              <a:rPr lang="en-US" sz="2800" dirty="0"/>
              <a:t> yang </a:t>
            </a:r>
            <a:r>
              <a:rPr lang="en-US" sz="2800" dirty="0" err="1"/>
              <a:t>terjadi</a:t>
            </a:r>
            <a:r>
              <a:rPr lang="en-US" sz="2800" dirty="0"/>
              <a:t> </a:t>
            </a:r>
            <a:r>
              <a:rPr lang="en-US" sz="2800" dirty="0" err="1"/>
              <a:t>di</a:t>
            </a:r>
            <a:r>
              <a:rPr lang="en-US" sz="2800" dirty="0"/>
              <a:t> Perusahaan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waktu</a:t>
            </a:r>
            <a:r>
              <a:rPr lang="en-US" sz="2800" dirty="0"/>
              <a:t> 1 </a:t>
            </a:r>
            <a:r>
              <a:rPr lang="en-US" sz="2800" dirty="0" err="1"/>
              <a:t>tahun</a:t>
            </a:r>
            <a:r>
              <a:rPr lang="en-US" sz="2800" dirty="0"/>
              <a:t> </a:t>
            </a:r>
            <a:r>
              <a:rPr lang="en-US" sz="2800" dirty="0" err="1"/>
              <a:t>terakhir</a:t>
            </a:r>
            <a:r>
              <a:rPr lang="en-US" sz="2800" dirty="0"/>
              <a:t> : 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sz="2600" dirty="0" err="1"/>
              <a:t>Perubahan</a:t>
            </a:r>
            <a:r>
              <a:rPr lang="en-US" sz="2600" dirty="0"/>
              <a:t> </a:t>
            </a:r>
            <a:r>
              <a:rPr lang="en-US" sz="2600" dirty="0" err="1"/>
              <a:t>terjadi</a:t>
            </a:r>
            <a:r>
              <a:rPr lang="en-US" sz="2600" dirty="0"/>
              <a:t> </a:t>
            </a:r>
            <a:r>
              <a:rPr lang="en-US" sz="2600" dirty="0" err="1"/>
              <a:t>di</a:t>
            </a:r>
            <a:r>
              <a:rPr lang="en-US" sz="2600" dirty="0"/>
              <a:t> </a:t>
            </a:r>
            <a:r>
              <a:rPr lang="en-US" sz="2600" dirty="0" err="1"/>
              <a:t>proses</a:t>
            </a:r>
            <a:r>
              <a:rPr lang="en-US" sz="2600" dirty="0"/>
              <a:t> </a:t>
            </a:r>
            <a:r>
              <a:rPr lang="en-US" sz="2600" dirty="0" err="1"/>
              <a:t>apa</a:t>
            </a:r>
            <a:r>
              <a:rPr lang="en-US" sz="2600" dirty="0"/>
              <a:t> ? 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sz="2600" dirty="0" err="1"/>
              <a:t>Apa</a:t>
            </a:r>
            <a:r>
              <a:rPr lang="en-US" sz="2600" dirty="0"/>
              <a:t> yang </a:t>
            </a:r>
            <a:r>
              <a:rPr lang="en-US" sz="2600" dirty="0" err="1"/>
              <a:t>berubah</a:t>
            </a:r>
            <a:r>
              <a:rPr lang="en-US" sz="2600" dirty="0"/>
              <a:t> ? </a:t>
            </a:r>
            <a:r>
              <a:rPr lang="en-US" sz="2600" dirty="0" err="1"/>
              <a:t>Apa</a:t>
            </a:r>
            <a:r>
              <a:rPr lang="en-US" sz="2600" dirty="0"/>
              <a:t> </a:t>
            </a:r>
            <a:r>
              <a:rPr lang="en-US" sz="2600" dirty="0" err="1"/>
              <a:t>potensi</a:t>
            </a:r>
            <a:r>
              <a:rPr lang="en-US" sz="2600" dirty="0"/>
              <a:t> </a:t>
            </a:r>
            <a:r>
              <a:rPr lang="en-US" sz="2600" dirty="0" err="1"/>
              <a:t>negatif</a:t>
            </a:r>
            <a:r>
              <a:rPr lang="en-US" sz="2600" dirty="0"/>
              <a:t> yang </a:t>
            </a:r>
            <a:r>
              <a:rPr lang="en-US" sz="2600" dirty="0" err="1"/>
              <a:t>bisa</a:t>
            </a:r>
            <a:r>
              <a:rPr lang="en-US" sz="2600" dirty="0"/>
              <a:t> </a:t>
            </a:r>
            <a:r>
              <a:rPr lang="en-US" sz="2600" dirty="0" err="1"/>
              <a:t>terjadi</a:t>
            </a:r>
            <a:r>
              <a:rPr lang="en-US" sz="2600" dirty="0"/>
              <a:t> </a:t>
            </a:r>
            <a:r>
              <a:rPr lang="en-US" sz="2600" dirty="0" err="1"/>
              <a:t>terhadap</a:t>
            </a:r>
            <a:r>
              <a:rPr lang="en-US" sz="2600" dirty="0"/>
              <a:t> </a:t>
            </a:r>
            <a:r>
              <a:rPr lang="en-US" sz="2600" dirty="0" err="1"/>
              <a:t>integritas</a:t>
            </a:r>
            <a:r>
              <a:rPr lang="en-US" sz="2600" dirty="0"/>
              <a:t> </a:t>
            </a:r>
            <a:r>
              <a:rPr lang="en-US" sz="2600" dirty="0" err="1"/>
              <a:t>sistem</a:t>
            </a:r>
            <a:r>
              <a:rPr lang="en-US" sz="2600" dirty="0"/>
              <a:t> </a:t>
            </a:r>
            <a:r>
              <a:rPr lang="en-US" sz="2600" dirty="0" err="1"/>
              <a:t>manajemen</a:t>
            </a:r>
            <a:r>
              <a:rPr lang="en-US" sz="2600" dirty="0"/>
              <a:t> </a:t>
            </a:r>
            <a:r>
              <a:rPr lang="en-US" sz="2600" dirty="0" err="1"/>
              <a:t>mutu</a:t>
            </a:r>
            <a:r>
              <a:rPr lang="en-US" sz="2600" dirty="0"/>
              <a:t> ? </a:t>
            </a:r>
            <a:r>
              <a:rPr lang="en-US" sz="2600" dirty="0" err="1"/>
              <a:t>Atau</a:t>
            </a:r>
            <a:r>
              <a:rPr lang="en-US" sz="2600" dirty="0"/>
              <a:t> </a:t>
            </a:r>
            <a:r>
              <a:rPr lang="en-US" sz="2600" dirty="0" err="1"/>
              <a:t>berpotensi</a:t>
            </a:r>
            <a:r>
              <a:rPr lang="en-US" sz="2600" dirty="0"/>
              <a:t> </a:t>
            </a:r>
            <a:r>
              <a:rPr lang="en-US" sz="2600" dirty="0" err="1"/>
              <a:t>terjadi</a:t>
            </a:r>
            <a:r>
              <a:rPr lang="en-US" sz="2600" dirty="0"/>
              <a:t> </a:t>
            </a:r>
            <a:r>
              <a:rPr lang="en-US" sz="2600" dirty="0" err="1"/>
              <a:t>penyimpangan</a:t>
            </a:r>
            <a:r>
              <a:rPr lang="en-US" sz="2600" dirty="0"/>
              <a:t> </a:t>
            </a:r>
            <a:r>
              <a:rPr lang="en-US" sz="2600" dirty="0" err="1"/>
              <a:t>karena</a:t>
            </a:r>
            <a:r>
              <a:rPr lang="en-US" sz="2600" dirty="0"/>
              <a:t> </a:t>
            </a:r>
            <a:r>
              <a:rPr lang="en-US" sz="2600" dirty="0" err="1"/>
              <a:t>adanya</a:t>
            </a:r>
            <a:r>
              <a:rPr lang="en-US" sz="2600" dirty="0"/>
              <a:t> </a:t>
            </a:r>
            <a:r>
              <a:rPr lang="en-US" sz="2600" dirty="0" err="1"/>
              <a:t>perubahan</a:t>
            </a:r>
            <a:r>
              <a:rPr lang="en-US" sz="2600" dirty="0"/>
              <a:t> </a:t>
            </a:r>
            <a:r>
              <a:rPr lang="en-US" sz="2600" dirty="0" err="1"/>
              <a:t>kebiasaan</a:t>
            </a:r>
            <a:r>
              <a:rPr lang="en-US" sz="2600" dirty="0"/>
              <a:t> ?  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sz="2600" dirty="0" err="1"/>
              <a:t>Buat</a:t>
            </a:r>
            <a:r>
              <a:rPr lang="en-US" sz="2600" dirty="0"/>
              <a:t> check list </a:t>
            </a:r>
            <a:r>
              <a:rPr lang="en-US" sz="2600" dirty="0" err="1"/>
              <a:t>untuk</a:t>
            </a:r>
            <a:r>
              <a:rPr lang="en-US" sz="2600" dirty="0"/>
              <a:t> </a:t>
            </a:r>
            <a:r>
              <a:rPr lang="en-US" sz="2600" dirty="0" err="1"/>
              <a:t>memeriksa</a:t>
            </a:r>
            <a:r>
              <a:rPr lang="en-US" sz="2600" dirty="0"/>
              <a:t> </a:t>
            </a:r>
            <a:r>
              <a:rPr lang="en-US" sz="2600" dirty="0" err="1"/>
              <a:t>potensi</a:t>
            </a:r>
            <a:r>
              <a:rPr lang="en-US" sz="2600" dirty="0"/>
              <a:t> </a:t>
            </a:r>
          </a:p>
          <a:p>
            <a:pPr marL="514350" indent="-514350" eaLnBrk="1" hangingPunct="1">
              <a:buNone/>
            </a:pPr>
            <a:r>
              <a:rPr lang="en-US" sz="2600" dirty="0"/>
              <a:t>	</a:t>
            </a:r>
            <a:r>
              <a:rPr lang="en-US" sz="2600" dirty="0" err="1"/>
              <a:t>penyimpangan</a:t>
            </a:r>
            <a:r>
              <a:rPr lang="en-US" sz="2600" dirty="0"/>
              <a:t> yang </a:t>
            </a:r>
            <a:r>
              <a:rPr lang="en-US" sz="2600" dirty="0" err="1"/>
              <a:t>terjadi</a:t>
            </a:r>
            <a:r>
              <a:rPr lang="en-US" sz="2600" dirty="0"/>
              <a:t> </a:t>
            </a:r>
            <a:r>
              <a:rPr lang="en-US" sz="2600" dirty="0" err="1"/>
              <a:t>akibat</a:t>
            </a:r>
            <a:r>
              <a:rPr lang="en-US" sz="2600" dirty="0"/>
              <a:t> </a:t>
            </a:r>
            <a:r>
              <a:rPr lang="en-US" sz="2600" dirty="0" err="1"/>
              <a:t>adanya</a:t>
            </a:r>
            <a:r>
              <a:rPr lang="en-US" sz="2600" dirty="0"/>
              <a:t> </a:t>
            </a:r>
          </a:p>
          <a:p>
            <a:pPr marL="514350" indent="-514350" eaLnBrk="1" hangingPunct="1">
              <a:buNone/>
            </a:pPr>
            <a:r>
              <a:rPr lang="en-US" sz="2600" dirty="0"/>
              <a:t>	</a:t>
            </a:r>
            <a:r>
              <a:rPr lang="en-US" sz="2600" dirty="0" err="1"/>
              <a:t>perubahan</a:t>
            </a:r>
            <a:endParaRPr lang="en-US" sz="2600" dirty="0"/>
          </a:p>
          <a:p>
            <a:pPr marL="0" indent="0" eaLnBrk="1" hangingPunct="1"/>
            <a:endParaRPr lang="en-US" sz="2800" dirty="0"/>
          </a:p>
          <a:p>
            <a:pPr marL="0" indent="0" eaLnBrk="1" hangingPunct="1">
              <a:buFont typeface="Wingdings" pitchFamily="2" charset="2"/>
              <a:buNone/>
            </a:pPr>
            <a:endParaRPr lang="en-US" sz="2800" dirty="0"/>
          </a:p>
          <a:p>
            <a:pPr lvl="1" eaLnBrk="1" hangingPunct="1"/>
            <a:endParaRPr lang="en-US" dirty="0"/>
          </a:p>
          <a:p>
            <a:pPr lvl="1" eaLnBrk="1" hangingPunct="1">
              <a:buClr>
                <a:schemeClr val="tx1"/>
              </a:buClr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8DF13A-0DAC-4662-9AEA-E6C96B45D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49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1" descr="C:\Users\Agus Wahyudi\Pictures\3D man\3d-man-standing-near-red-watch-1406465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62516" y="4581128"/>
            <a:ext cx="1522814" cy="1522814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119918" y="5929330"/>
            <a:ext cx="2786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000" dirty="0">
                <a:solidFill>
                  <a:srgbClr val="0000CC"/>
                </a:solidFill>
                <a:latin typeface="Century Gothic" pitchFamily="34" charset="0"/>
              </a:rPr>
              <a:t>Waktu : 15 Menit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52ACCC-C92F-44FE-BFF8-3E84F8CDE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1600" y="6356352"/>
            <a:ext cx="6331527" cy="36512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Audit ISO IEC 17025:2017. 1/Rev 01 ©Copyright. Sentral Sistem Agustus 2019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9770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2720752" y="297403"/>
            <a:ext cx="6459173" cy="1357298"/>
          </a:xfrm>
          <a:noFill/>
        </p:spPr>
        <p:txBody>
          <a:bodyPr anchorCtr="1"/>
          <a:lstStyle/>
          <a:p>
            <a:pPr eaLnBrk="1" hangingPunct="1">
              <a:defRPr/>
            </a:pPr>
            <a:r>
              <a:rPr lang="en-US" b="1" dirty="0" err="1">
                <a:solidFill>
                  <a:srgbClr val="0070C0"/>
                </a:solidFill>
                <a:latin typeface="Impact" panose="020B0806030902050204" pitchFamily="34" charset="0"/>
              </a:rPr>
              <a:t>Tujuan</a:t>
            </a:r>
            <a:r>
              <a:rPr lang="en-US" b="1" dirty="0">
                <a:solidFill>
                  <a:srgbClr val="0070C0"/>
                </a:solidFill>
                <a:latin typeface="Impact" panose="020B0806030902050204" pitchFamily="34" charset="0"/>
              </a:rPr>
              <a:t> Audit</a:t>
            </a:r>
            <a:r>
              <a:rPr lang="id-ID" b="1" dirty="0">
                <a:solidFill>
                  <a:srgbClr val="0070C0"/>
                </a:solidFill>
                <a:latin typeface="Impact" panose="020B0806030902050204" pitchFamily="34" charset="0"/>
              </a:rPr>
              <a:t> </a:t>
            </a:r>
            <a:br>
              <a:rPr lang="id-ID" b="1" dirty="0">
                <a:solidFill>
                  <a:srgbClr val="0070C0"/>
                </a:solidFill>
                <a:latin typeface="Impact" panose="020B0806030902050204" pitchFamily="34" charset="0"/>
              </a:rPr>
            </a:br>
            <a:r>
              <a:rPr lang="id-ID" b="1" dirty="0">
                <a:solidFill>
                  <a:srgbClr val="0070C0"/>
                </a:solidFill>
                <a:latin typeface="Impact" panose="020B0806030902050204" pitchFamily="34" charset="0"/>
              </a:rPr>
              <a:t>Sistem Management</a:t>
            </a:r>
            <a:endParaRPr lang="en-GB" b="1" dirty="0">
              <a:solidFill>
                <a:srgbClr val="0070C0"/>
              </a:solidFill>
              <a:latin typeface="Impact" panose="020B080603090205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DF9503-BE98-4099-9F7D-0FC86C563A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5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BB9E43-85ED-4EC7-8B2E-5912E7D8E5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05119" y="6355078"/>
            <a:ext cx="5474970" cy="366397"/>
          </a:xfrm>
        </p:spPr>
        <p:txBody>
          <a:bodyPr/>
          <a:lstStyle/>
          <a:p>
            <a:r>
              <a:rPr lang="en-US" sz="1200">
                <a:solidFill>
                  <a:schemeClr val="tx1"/>
                </a:solidFill>
              </a:rPr>
              <a:t>Audit ISO IEC 17025:2017. 1/Rev 01 ©Copyright. Sentral Sistem Agustus 2019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385048" y="1654701"/>
            <a:ext cx="4520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50" name="Picture 2" descr="https://wapenk.files.wordpress.com/2012/11/pergi.jpg?w=80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7272"/>
          <a:stretch/>
        </p:blipFill>
        <p:spPr bwMode="auto">
          <a:xfrm>
            <a:off x="-10687" y="-19169"/>
            <a:ext cx="3235495" cy="687716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3136175" y="0"/>
            <a:ext cx="0" cy="68580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3">
            <a:extLst>
              <a:ext uri="{FF2B5EF4-FFF2-40B4-BE49-F238E27FC236}">
                <a16:creationId xmlns:a16="http://schemas.microsoft.com/office/drawing/2014/main" id="{F673C651-D5C4-430E-8F24-3DF5D1330CCA}"/>
              </a:ext>
            </a:extLst>
          </p:cNvPr>
          <p:cNvSpPr txBox="1">
            <a:spLocks noChangeArrowheads="1"/>
          </p:cNvSpPr>
          <p:nvPr/>
        </p:nvSpPr>
        <p:spPr>
          <a:xfrm>
            <a:off x="3505119" y="2015295"/>
            <a:ext cx="5963873" cy="41930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ct val="50000"/>
              </a:spcBef>
              <a:buClr>
                <a:schemeClr val="tx1"/>
              </a:buClr>
            </a:pP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menentukan</a:t>
            </a:r>
            <a:r>
              <a:rPr lang="en-US" sz="2000" dirty="0"/>
              <a:t> </a:t>
            </a:r>
            <a:r>
              <a:rPr lang="en-US" sz="2000" dirty="0" err="1"/>
              <a:t>apakah</a:t>
            </a:r>
            <a:r>
              <a:rPr lang="en-US" sz="2000" dirty="0"/>
              <a:t> </a:t>
            </a:r>
            <a:r>
              <a:rPr lang="en-US" sz="2000" b="1" dirty="0" err="1"/>
              <a:t>sistem</a:t>
            </a:r>
            <a:r>
              <a:rPr lang="id-ID" sz="2000" b="1" dirty="0"/>
              <a:t> manajemen</a:t>
            </a:r>
            <a:r>
              <a:rPr lang="en-US" sz="2000" dirty="0"/>
              <a:t> </a:t>
            </a:r>
            <a:r>
              <a:rPr lang="en-US" sz="2000" dirty="0" err="1"/>
              <a:t>telah</a:t>
            </a:r>
            <a:r>
              <a:rPr lang="en-US" sz="2000" dirty="0"/>
              <a:t> </a:t>
            </a:r>
            <a:r>
              <a:rPr lang="en-US" sz="2000" b="1" dirty="0" err="1"/>
              <a:t>sesuai</a:t>
            </a:r>
            <a:r>
              <a:rPr lang="en-US" sz="2000" b="1" dirty="0"/>
              <a:t> </a:t>
            </a:r>
            <a:r>
              <a:rPr lang="en-US" sz="2000" b="1" dirty="0" err="1"/>
              <a:t>dengan</a:t>
            </a:r>
            <a:r>
              <a:rPr lang="en-US" sz="2000" b="1" dirty="0"/>
              <a:t> standard ISO</a:t>
            </a:r>
            <a:r>
              <a:rPr lang="id-ID" sz="2000" b="1" dirty="0"/>
              <a:t>/IEC 17025:2017</a:t>
            </a:r>
            <a:endParaRPr lang="en-US" sz="2000" b="1" dirty="0"/>
          </a:p>
          <a:p>
            <a:pPr algn="just">
              <a:spcBef>
                <a:spcPct val="50000"/>
              </a:spcBef>
              <a:buClr>
                <a:schemeClr val="tx1"/>
              </a:buClr>
            </a:pP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memverifikasi</a:t>
            </a:r>
            <a:r>
              <a:rPr lang="en-US" sz="2000" dirty="0"/>
              <a:t> </a:t>
            </a:r>
            <a:r>
              <a:rPr lang="en-US" sz="2000" dirty="0" err="1"/>
              <a:t>apakah</a:t>
            </a:r>
            <a:r>
              <a:rPr lang="en-US" sz="2000" dirty="0"/>
              <a:t> </a:t>
            </a:r>
            <a:r>
              <a:rPr lang="en-US" sz="2000" b="1" dirty="0" err="1"/>
              <a:t>sistem</a:t>
            </a:r>
            <a:r>
              <a:rPr lang="en-US" sz="2000" b="1" dirty="0"/>
              <a:t> </a:t>
            </a:r>
            <a:r>
              <a:rPr lang="en-US" sz="2000" b="1" dirty="0" err="1"/>
              <a:t>manajemen</a:t>
            </a:r>
            <a:r>
              <a:rPr lang="id-ID" sz="2000" b="1" dirty="0"/>
              <a:t> </a:t>
            </a:r>
            <a:r>
              <a:rPr lang="en-US" sz="2000" dirty="0" err="1"/>
              <a:t>telah</a:t>
            </a:r>
            <a:r>
              <a:rPr lang="en-US" sz="2000" dirty="0"/>
              <a:t> </a:t>
            </a:r>
            <a:r>
              <a:rPr lang="en-US" sz="2000" b="1" dirty="0" err="1"/>
              <a:t>dilaksanakan</a:t>
            </a:r>
            <a:r>
              <a:rPr lang="en-US" sz="2000" b="1" dirty="0"/>
              <a:t> oleh </a:t>
            </a:r>
            <a:r>
              <a:rPr lang="en-US" sz="2000" b="1" dirty="0" err="1"/>
              <a:t>semua</a:t>
            </a:r>
            <a:r>
              <a:rPr lang="en-US" sz="2000" b="1" dirty="0"/>
              <a:t> </a:t>
            </a:r>
            <a:r>
              <a:rPr lang="en-US" sz="2000" b="1" dirty="0" err="1"/>
              <a:t>lapisan</a:t>
            </a:r>
            <a:r>
              <a:rPr lang="en-US" sz="2000" b="1" dirty="0"/>
              <a:t> </a:t>
            </a:r>
            <a:r>
              <a:rPr lang="en-US" sz="2000" b="1" dirty="0" err="1"/>
              <a:t>organisasi</a:t>
            </a:r>
            <a:r>
              <a:rPr lang="en-US" sz="2000" dirty="0"/>
              <a:t> </a:t>
            </a:r>
            <a:r>
              <a:rPr lang="en-US" sz="2000" dirty="0" err="1"/>
              <a:t>sesuai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kebijakan</a:t>
            </a:r>
            <a:r>
              <a:rPr lang="en-US" sz="2000" dirty="0"/>
              <a:t> yang </a:t>
            </a:r>
            <a:r>
              <a:rPr lang="en-US" sz="2000" dirty="0" err="1"/>
              <a:t>telah</a:t>
            </a:r>
            <a:r>
              <a:rPr lang="en-US" sz="2000" dirty="0"/>
              <a:t> </a:t>
            </a:r>
            <a:r>
              <a:rPr lang="en-US" sz="2000" dirty="0" err="1"/>
              <a:t>ditetapkan</a:t>
            </a:r>
            <a:r>
              <a:rPr lang="en-US" sz="2000" dirty="0"/>
              <a:t>.</a:t>
            </a:r>
          </a:p>
          <a:p>
            <a:pPr algn="just">
              <a:spcBef>
                <a:spcPct val="50000"/>
              </a:spcBef>
              <a:buClr>
                <a:schemeClr val="tx1"/>
              </a:buClr>
            </a:pP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mengevaluasi</a:t>
            </a:r>
            <a:r>
              <a:rPr lang="en-US" sz="2000" dirty="0"/>
              <a:t> </a:t>
            </a:r>
            <a:r>
              <a:rPr lang="en-US" sz="2000" b="1" dirty="0" err="1"/>
              <a:t>keefektifan</a:t>
            </a:r>
            <a:r>
              <a:rPr lang="en-US" sz="2000" b="1" dirty="0"/>
              <a:t> </a:t>
            </a:r>
            <a:r>
              <a:rPr lang="en-US" sz="2000" b="1" dirty="0" err="1"/>
              <a:t>dari</a:t>
            </a:r>
            <a:r>
              <a:rPr lang="en-US" sz="2000" b="1" dirty="0"/>
              <a:t> </a:t>
            </a:r>
            <a:r>
              <a:rPr lang="en-US" sz="2000" b="1" dirty="0" err="1"/>
              <a:t>sistem</a:t>
            </a:r>
            <a:r>
              <a:rPr lang="en-US" sz="2000" b="1" dirty="0"/>
              <a:t> </a:t>
            </a:r>
            <a:r>
              <a:rPr lang="en-US" sz="2000" b="1" dirty="0" err="1"/>
              <a:t>manajemen</a:t>
            </a:r>
            <a:r>
              <a:rPr lang="id-ID" sz="2000" b="1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rangka</a:t>
            </a:r>
            <a:r>
              <a:rPr lang="en-US" sz="2000" dirty="0"/>
              <a:t> </a:t>
            </a:r>
            <a:r>
              <a:rPr lang="en-US" sz="2000" dirty="0" err="1"/>
              <a:t>memenuhi</a:t>
            </a:r>
            <a:r>
              <a:rPr lang="en-US" sz="2000" dirty="0"/>
              <a:t> </a:t>
            </a:r>
            <a:r>
              <a:rPr lang="en-US" sz="2000" dirty="0" err="1"/>
              <a:t>persyaratan</a:t>
            </a:r>
            <a:r>
              <a:rPr lang="en-US" sz="2000" dirty="0"/>
              <a:t> </a:t>
            </a:r>
            <a:r>
              <a:rPr lang="id-ID" sz="2000" dirty="0"/>
              <a:t>standard</a:t>
            </a:r>
            <a:r>
              <a:rPr lang="en-US" sz="2000" dirty="0"/>
              <a:t> dan </a:t>
            </a:r>
            <a:r>
              <a:rPr lang="en-US" sz="2000" dirty="0" err="1"/>
              <a:t>pencapaian</a:t>
            </a:r>
            <a:r>
              <a:rPr lang="en-US" sz="2000" dirty="0"/>
              <a:t> target </a:t>
            </a:r>
            <a:r>
              <a:rPr lang="en-US" sz="2000" dirty="0" err="1"/>
              <a:t>manajemen</a:t>
            </a:r>
            <a:r>
              <a:rPr lang="en-US" sz="2000" dirty="0"/>
              <a:t>.</a:t>
            </a:r>
          </a:p>
          <a:p>
            <a:pPr algn="just">
              <a:spcBef>
                <a:spcPct val="50000"/>
              </a:spcBef>
              <a:buClr>
                <a:schemeClr val="tx1"/>
              </a:buClr>
            </a:pP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mengidentifikasi</a:t>
            </a:r>
            <a:r>
              <a:rPr lang="en-US" sz="2000" dirty="0"/>
              <a:t> </a:t>
            </a:r>
            <a:r>
              <a:rPr lang="en-US" sz="2000" b="1" dirty="0" err="1"/>
              <a:t>Ketidaksesuaian</a:t>
            </a:r>
            <a:r>
              <a:rPr lang="en-US" sz="2000" b="1" dirty="0"/>
              <a:t> dan </a:t>
            </a:r>
            <a:r>
              <a:rPr lang="en-US" sz="2000" b="1" dirty="0" err="1"/>
              <a:t>Kesesuaian</a:t>
            </a:r>
            <a:r>
              <a:rPr lang="en-US" sz="2000" dirty="0"/>
              <a:t> </a:t>
            </a:r>
            <a:r>
              <a:rPr lang="en-US" sz="2000" dirty="0" err="1"/>
              <a:t>terhadap</a:t>
            </a:r>
            <a:r>
              <a:rPr lang="en-US" sz="2000" dirty="0"/>
              <a:t> </a:t>
            </a:r>
            <a:r>
              <a:rPr lang="en-US" sz="2000" dirty="0" err="1"/>
              <a:t>persyaratan</a:t>
            </a:r>
            <a:r>
              <a:rPr lang="en-US" sz="2000" dirty="0"/>
              <a:t> </a:t>
            </a:r>
            <a:r>
              <a:rPr lang="en-US" sz="2000" dirty="0" err="1"/>
              <a:t>sistem</a:t>
            </a:r>
            <a:r>
              <a:rPr lang="en-US" sz="2000" dirty="0"/>
              <a:t> </a:t>
            </a:r>
            <a:r>
              <a:rPr lang="en-US" sz="2000" dirty="0" err="1"/>
              <a:t>manajemen</a:t>
            </a:r>
            <a:endParaRPr lang="en-US" sz="2000" dirty="0"/>
          </a:p>
          <a:p>
            <a:pPr algn="just">
              <a:spcBef>
                <a:spcPct val="50000"/>
              </a:spcBef>
              <a:buClr>
                <a:schemeClr val="tx1"/>
              </a:buClr>
            </a:pP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mengidentifikasi</a:t>
            </a:r>
            <a:r>
              <a:rPr lang="en-US" sz="2000" dirty="0"/>
              <a:t> </a:t>
            </a:r>
            <a:r>
              <a:rPr lang="en-US" sz="2000" b="1" dirty="0"/>
              <a:t>Improvement dan </a:t>
            </a:r>
            <a:r>
              <a:rPr lang="en-US" sz="2000" b="1" dirty="0" err="1"/>
              <a:t>perbaikan</a:t>
            </a:r>
            <a:r>
              <a:rPr lang="en-US" sz="2000" dirty="0"/>
              <a:t> yang </a:t>
            </a:r>
            <a:r>
              <a:rPr lang="en-US" sz="2000" dirty="0" err="1"/>
              <a:t>diperlukan</a:t>
            </a:r>
            <a:r>
              <a:rPr lang="en-US" sz="2000" dirty="0"/>
              <a:t>.</a:t>
            </a:r>
          </a:p>
          <a:p>
            <a:pPr algn="just">
              <a:spcBef>
                <a:spcPct val="50000"/>
              </a:spcBef>
              <a:buClr>
                <a:schemeClr val="tx1"/>
              </a:buClr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87524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0" y="1"/>
            <a:ext cx="9906000" cy="10715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</a:rPr>
              <a:t>Program audit </a:t>
            </a:r>
            <a:r>
              <a:rPr lang="en-US" sz="2400" b="1" dirty="0" err="1">
                <a:solidFill>
                  <a:schemeClr val="bg1"/>
                </a:solidFill>
                <a:latin typeface="Times New Roman" pitchFamily="18" charset="0"/>
              </a:rPr>
              <a:t>ditambah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</a:rPr>
              <a:t>, </a:t>
            </a:r>
            <a:r>
              <a:rPr lang="en-US" sz="2400" b="1" dirty="0" err="1">
                <a:solidFill>
                  <a:schemeClr val="bg1"/>
                </a:solidFill>
                <a:latin typeface="Times New Roman" pitchFamily="18" charset="0"/>
              </a:rPr>
              <a:t>ketika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itchFamily="18" charset="0"/>
              </a:rPr>
              <a:t>kinerja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itchFamily="18" charset="0"/>
              </a:rPr>
              <a:t>menurun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</a:p>
          <a:p>
            <a:pPr algn="ctr"/>
            <a:r>
              <a:rPr lang="en-US" sz="2400" b="1" dirty="0" err="1">
                <a:solidFill>
                  <a:schemeClr val="bg1"/>
                </a:solidFill>
                <a:latin typeface="Times New Roman" pitchFamily="18" charset="0"/>
              </a:rPr>
              <a:t>atau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itchFamily="18" charset="0"/>
              </a:rPr>
              <a:t>terjadi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itchFamily="18" charset="0"/>
              </a:rPr>
              <a:t>perubahan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</a:rPr>
              <a:t> yang </a:t>
            </a:r>
            <a:r>
              <a:rPr lang="en-US" sz="2400" b="1" dirty="0" err="1">
                <a:solidFill>
                  <a:schemeClr val="bg1"/>
                </a:solidFill>
                <a:latin typeface="Times New Roman" pitchFamily="18" charset="0"/>
              </a:rPr>
              <a:t>berdampak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itchFamily="18" charset="0"/>
              </a:rPr>
              <a:t>pada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itchFamily="18" charset="0"/>
              </a:rPr>
              <a:t>sistem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072206"/>
            <a:ext cx="9906000" cy="7857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6B3039-48C0-4D4F-86FC-E8384CFEC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2255" y="6356352"/>
            <a:ext cx="5430981" cy="365125"/>
          </a:xfrm>
        </p:spPr>
        <p:txBody>
          <a:bodyPr/>
          <a:lstStyle/>
          <a:p>
            <a:r>
              <a:rPr lang="en-US" sz="1200">
                <a:solidFill>
                  <a:schemeClr val="bg1"/>
                </a:solidFill>
              </a:rPr>
              <a:t>Audit ISO IEC 17025:2017. 1/Rev 01 ©Copyright. Sentral Sistem Agustus 2019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37A0B-E83B-49F3-8462-88394CAC1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50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1B47C8-353D-46A6-88B3-B610137EE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29" y="1162060"/>
            <a:ext cx="8570334" cy="481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783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285875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pPr algn="ctr" eaLnBrk="1" hangingPunct="1">
              <a:buFont typeface="Monotype Sorts" charset="2"/>
              <a:buChar char="­"/>
            </a:pPr>
            <a:r>
              <a:rPr lang="en-US" dirty="0">
                <a:solidFill>
                  <a:schemeClr val="bg1"/>
                </a:solidFill>
                <a:latin typeface="Impact" panose="020B080603090205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mpact" panose="020B0806030902050204" pitchFamily="34" charset="0"/>
              </a:rPr>
              <a:t>Pemilihan</a:t>
            </a:r>
            <a:r>
              <a:rPr lang="en-US" dirty="0">
                <a:solidFill>
                  <a:schemeClr val="bg1"/>
                </a:solidFill>
                <a:latin typeface="Impact" panose="020B0806030902050204" pitchFamily="34" charset="0"/>
              </a:rPr>
              <a:t> Audit Team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idx="1"/>
          </p:nvPr>
        </p:nvSpPr>
        <p:spPr>
          <a:xfrm>
            <a:off x="990918" y="1774825"/>
            <a:ext cx="5762885" cy="4318000"/>
          </a:xfrm>
          <a:noFill/>
        </p:spPr>
        <p:txBody>
          <a:bodyPr>
            <a:normAutofit fontScale="85000" lnSpcReduction="20000"/>
          </a:bodyPr>
          <a:lstStyle/>
          <a:p>
            <a:pPr marL="0" indent="0" eaLnBrk="1" hangingPunct="1">
              <a:lnSpc>
                <a:spcPct val="80000"/>
              </a:lnSpc>
              <a:spcAft>
                <a:spcPct val="70000"/>
              </a:spcAft>
              <a:buFont typeface="Monotype Sorts" charset="2"/>
              <a:buNone/>
            </a:pPr>
            <a:r>
              <a:rPr lang="en-US" sz="2800" dirty="0" err="1"/>
              <a:t>Jumlah</a:t>
            </a:r>
            <a:r>
              <a:rPr lang="en-US" sz="2800" dirty="0"/>
              <a:t> </a:t>
            </a:r>
            <a:r>
              <a:rPr lang="en-US" sz="2800" dirty="0" err="1"/>
              <a:t>anggota</a:t>
            </a:r>
            <a:r>
              <a:rPr lang="en-US" sz="2800" dirty="0"/>
              <a:t> audit team </a:t>
            </a:r>
            <a:r>
              <a:rPr lang="en-US" sz="2800" dirty="0" err="1"/>
              <a:t>bervariasi</a:t>
            </a:r>
            <a:r>
              <a:rPr lang="en-US" sz="2800" dirty="0"/>
              <a:t> </a:t>
            </a:r>
            <a:r>
              <a:rPr lang="en-US" sz="2800" dirty="0" err="1"/>
              <a:t>tergantung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: </a:t>
            </a:r>
          </a:p>
          <a:p>
            <a:pPr lvl="1" eaLnBrk="1" hangingPunct="1">
              <a:lnSpc>
                <a:spcPct val="80000"/>
              </a:lnSpc>
              <a:spcAft>
                <a:spcPct val="70000"/>
              </a:spcAft>
            </a:pPr>
            <a:r>
              <a:rPr lang="en-US" sz="2400" dirty="0"/>
              <a:t>Scope (</a:t>
            </a:r>
            <a:r>
              <a:rPr lang="en-US" sz="2400" dirty="0" err="1"/>
              <a:t>jangkauan</a:t>
            </a:r>
            <a:r>
              <a:rPr lang="en-US" sz="2400" dirty="0"/>
              <a:t> audit)</a:t>
            </a:r>
            <a:endParaRPr lang="id-ID" sz="2400" dirty="0"/>
          </a:p>
          <a:p>
            <a:pPr lvl="1">
              <a:lnSpc>
                <a:spcPct val="80000"/>
              </a:lnSpc>
              <a:spcAft>
                <a:spcPct val="70000"/>
              </a:spcAft>
            </a:pPr>
            <a:r>
              <a:rPr lang="id-ID" dirty="0">
                <a:solidFill>
                  <a:srgbClr val="FF0000"/>
                </a:solidFill>
              </a:rPr>
              <a:t>Kompleksitas proses yang akan di audit</a:t>
            </a:r>
          </a:p>
          <a:p>
            <a:pPr lvl="1">
              <a:lnSpc>
                <a:spcPct val="80000"/>
              </a:lnSpc>
              <a:spcAft>
                <a:spcPct val="70000"/>
              </a:spcAft>
            </a:pPr>
            <a:r>
              <a:rPr lang="id-ID" dirty="0">
                <a:solidFill>
                  <a:srgbClr val="FF0000"/>
                </a:solidFill>
              </a:rPr>
              <a:t>Kemampuan tim audit untuk mampu berinteraksi secara efektif dengan perwakilan auditi</a:t>
            </a:r>
            <a:endParaRPr lang="en-US" sz="2400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80000"/>
              </a:lnSpc>
              <a:spcAft>
                <a:spcPct val="70000"/>
              </a:spcAft>
            </a:pPr>
            <a:r>
              <a:rPr lang="en-US" sz="2400" dirty="0" err="1"/>
              <a:t>personil</a:t>
            </a:r>
            <a:r>
              <a:rPr lang="en-US" sz="2400" dirty="0"/>
              <a:t> (auditor) yang </a:t>
            </a:r>
            <a:r>
              <a:rPr lang="en-US" sz="2400" dirty="0" err="1"/>
              <a:t>tersedia</a:t>
            </a:r>
            <a:r>
              <a:rPr lang="en-US" sz="2400" dirty="0"/>
              <a:t>.</a:t>
            </a:r>
          </a:p>
          <a:p>
            <a:pPr lvl="1" eaLnBrk="1" hangingPunct="1">
              <a:lnSpc>
                <a:spcPct val="80000"/>
              </a:lnSpc>
              <a:spcAft>
                <a:spcPct val="70000"/>
              </a:spcAft>
            </a:pPr>
            <a:r>
              <a:rPr lang="en-US" sz="2400" dirty="0" err="1"/>
              <a:t>Waktu</a:t>
            </a:r>
            <a:r>
              <a:rPr lang="en-US" sz="2400" dirty="0"/>
              <a:t> yang </a:t>
            </a:r>
            <a:r>
              <a:rPr lang="en-US" sz="2400" dirty="0" err="1"/>
              <a:t>tersedia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menyelesaikan</a:t>
            </a:r>
            <a:r>
              <a:rPr lang="en-US" sz="2400" dirty="0"/>
              <a:t> audit</a:t>
            </a:r>
          </a:p>
          <a:p>
            <a:pPr lvl="1" eaLnBrk="1" hangingPunct="1">
              <a:lnSpc>
                <a:spcPct val="80000"/>
              </a:lnSpc>
              <a:spcAft>
                <a:spcPct val="70000"/>
              </a:spcAft>
            </a:pPr>
            <a:r>
              <a:rPr lang="en-US" sz="2400" dirty="0" err="1"/>
              <a:t>Kebutuhan</a:t>
            </a:r>
            <a:r>
              <a:rPr lang="en-US" sz="2400" dirty="0"/>
              <a:t> </a:t>
            </a:r>
            <a:r>
              <a:rPr lang="en-US" sz="2400" dirty="0" err="1"/>
              <a:t>keahlian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pengalaman</a:t>
            </a:r>
            <a:r>
              <a:rPr lang="en-US" sz="2400" dirty="0"/>
              <a:t> </a:t>
            </a:r>
            <a:r>
              <a:rPr lang="en-US" sz="2400" dirty="0" err="1"/>
              <a:t>tertentu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area </a:t>
            </a:r>
            <a:r>
              <a:rPr lang="en-US" sz="2400" dirty="0" err="1"/>
              <a:t>tersebut</a:t>
            </a:r>
            <a:r>
              <a:rPr lang="en-US" sz="2400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2F94C1-F543-4024-AF2B-4C2F2B029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65540" name="Picture 14" descr="Business-people-on-sidewalk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53264" y="1857364"/>
            <a:ext cx="2286016" cy="3887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41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6496" y="5955059"/>
            <a:ext cx="137362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AA5D4-EF90-43A8-B476-9528664EA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2365" y="6356352"/>
            <a:ext cx="5458690" cy="365125"/>
          </a:xfrm>
        </p:spPr>
        <p:txBody>
          <a:bodyPr/>
          <a:lstStyle/>
          <a:p>
            <a:r>
              <a:rPr lang="en-US"/>
              <a:t>Audit ISO IEC 17025:2017. 1/Rev 01 ©Copyright. Sentral Sistem Agustus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7026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Box 2"/>
          <p:cNvSpPr txBox="1">
            <a:spLocks noChangeArrowheads="1"/>
          </p:cNvSpPr>
          <p:nvPr/>
        </p:nvSpPr>
        <p:spPr bwMode="auto">
          <a:xfrm>
            <a:off x="765579" y="1546845"/>
            <a:ext cx="8645121" cy="4518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0" hangingPunct="0">
              <a:buFont typeface="Monotype Sorts" charset="2"/>
              <a:buNone/>
            </a:pPr>
            <a:r>
              <a:rPr lang="en-US" sz="2400" dirty="0" err="1">
                <a:latin typeface="+mn-lt"/>
              </a:rPr>
              <a:t>Pada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umumnya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pemilihan</a:t>
            </a:r>
            <a:r>
              <a:rPr lang="en-US" sz="2400" dirty="0">
                <a:latin typeface="+mn-lt"/>
              </a:rPr>
              <a:t> auditor </a:t>
            </a:r>
            <a:r>
              <a:rPr lang="en-US" sz="2400" dirty="0" err="1">
                <a:latin typeface="+mn-lt"/>
              </a:rPr>
              <a:t>berdasarkan</a:t>
            </a:r>
            <a:r>
              <a:rPr lang="en-US" sz="2400" dirty="0">
                <a:latin typeface="+mn-lt"/>
              </a:rPr>
              <a:t> </a:t>
            </a:r>
          </a:p>
          <a:p>
            <a:pPr marL="0" lvl="1" algn="just" eaLnBrk="0" hangingPunct="0">
              <a:spcAft>
                <a:spcPct val="70000"/>
              </a:spcAft>
              <a:buFont typeface="Monotype Sorts" charset="2"/>
              <a:buNone/>
            </a:pPr>
            <a:r>
              <a:rPr lang="en-US" sz="2400" dirty="0" err="1">
                <a:latin typeface="+mn-lt"/>
              </a:rPr>
              <a:t>kelulusan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ujian</a:t>
            </a:r>
            <a:r>
              <a:rPr lang="en-US" sz="2400" dirty="0">
                <a:latin typeface="+mn-lt"/>
              </a:rPr>
              <a:t> IQA </a:t>
            </a:r>
            <a:r>
              <a:rPr lang="en-US" sz="2400" dirty="0" err="1">
                <a:latin typeface="+mn-lt"/>
              </a:rPr>
              <a:t>dan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tidak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mengaudit</a:t>
            </a:r>
            <a:r>
              <a:rPr lang="en-US" sz="2400" dirty="0">
                <a:latin typeface="+mn-lt"/>
              </a:rPr>
              <a:t> area </a:t>
            </a:r>
            <a:r>
              <a:rPr lang="en-US" sz="2400" dirty="0" err="1">
                <a:latin typeface="+mn-lt"/>
              </a:rPr>
              <a:t>sendiri</a:t>
            </a:r>
            <a:endParaRPr lang="en-US" sz="2400" dirty="0">
              <a:latin typeface="+mn-lt"/>
            </a:endParaRPr>
          </a:p>
          <a:p>
            <a:pPr algn="just" eaLnBrk="0" hangingPunct="0">
              <a:spcAft>
                <a:spcPct val="70000"/>
              </a:spcAft>
              <a:buFont typeface="Monotype Sorts" charset="2"/>
              <a:buNone/>
            </a:pPr>
            <a:r>
              <a:rPr lang="en-US" sz="2400" dirty="0" err="1">
                <a:latin typeface="+mn-lt"/>
              </a:rPr>
              <a:t>Seharusnya</a:t>
            </a:r>
            <a:endParaRPr lang="en-US" sz="2400" dirty="0">
              <a:latin typeface="+mn-lt"/>
            </a:endParaRPr>
          </a:p>
          <a:p>
            <a:pPr marL="531813" indent="-531813" algn="just" eaLnBrk="0" hangingPunct="0">
              <a:spcAft>
                <a:spcPct val="70000"/>
              </a:spcAft>
              <a:buFont typeface="Monotype Sorts" charset="2"/>
              <a:buChar char="J"/>
            </a:pPr>
            <a:r>
              <a:rPr lang="en-US" sz="2000" b="0" dirty="0">
                <a:latin typeface="+mn-lt"/>
              </a:rPr>
              <a:t>Team audit/ auditor </a:t>
            </a:r>
            <a:r>
              <a:rPr lang="en-US" sz="2000" b="0" dirty="0" err="1">
                <a:latin typeface="+mn-lt"/>
              </a:rPr>
              <a:t>harus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mereka</a:t>
            </a:r>
            <a:r>
              <a:rPr lang="en-US" sz="2000" b="0" dirty="0">
                <a:latin typeface="+mn-lt"/>
              </a:rPr>
              <a:t> yang </a:t>
            </a:r>
            <a:r>
              <a:rPr lang="en-US" sz="2000" b="0" dirty="0" err="1">
                <a:latin typeface="+mn-lt"/>
              </a:rPr>
              <a:t>independen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terhadap</a:t>
            </a:r>
            <a:r>
              <a:rPr lang="en-US" sz="2000" b="0" dirty="0">
                <a:latin typeface="+mn-lt"/>
              </a:rPr>
              <a:t> area yang </a:t>
            </a:r>
            <a:r>
              <a:rPr lang="en-US" sz="2000" b="0" dirty="0" err="1">
                <a:latin typeface="+mn-lt"/>
              </a:rPr>
              <a:t>akan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diaudit</a:t>
            </a:r>
            <a:r>
              <a:rPr lang="en-US" sz="2000" b="0" dirty="0">
                <a:latin typeface="+mn-lt"/>
              </a:rPr>
              <a:t>.</a:t>
            </a:r>
          </a:p>
          <a:p>
            <a:pPr marL="531813" indent="-531813" algn="just" eaLnBrk="0" hangingPunct="0">
              <a:spcAft>
                <a:spcPct val="70000"/>
              </a:spcAft>
              <a:buFont typeface="Monotype Sorts" charset="2"/>
              <a:buChar char="J"/>
            </a:pPr>
            <a:r>
              <a:rPr lang="en-US" sz="2000" b="0" u="sng" dirty="0">
                <a:latin typeface="+mn-lt"/>
              </a:rPr>
              <a:t>Team audit/ auditor </a:t>
            </a:r>
            <a:r>
              <a:rPr lang="en-US" sz="2000" b="0" u="sng" dirty="0" err="1">
                <a:latin typeface="+mn-lt"/>
              </a:rPr>
              <a:t>harus</a:t>
            </a:r>
            <a:r>
              <a:rPr lang="en-US" sz="2000" b="0" u="sng" dirty="0">
                <a:latin typeface="+mn-lt"/>
              </a:rPr>
              <a:t> </a:t>
            </a:r>
            <a:r>
              <a:rPr lang="en-US" sz="2000" b="0" u="sng" dirty="0" err="1">
                <a:latin typeface="+mn-lt"/>
              </a:rPr>
              <a:t>memahami</a:t>
            </a:r>
            <a:r>
              <a:rPr lang="en-US" sz="2000" b="0" u="sng" dirty="0">
                <a:latin typeface="+mn-lt"/>
              </a:rPr>
              <a:t> </a:t>
            </a:r>
            <a:r>
              <a:rPr lang="en-US" sz="2000" b="0" u="sng" dirty="0" err="1">
                <a:latin typeface="+mn-lt"/>
              </a:rPr>
              <a:t>teknologi</a:t>
            </a:r>
            <a:r>
              <a:rPr lang="en-US" sz="2000" b="0" u="sng" dirty="0">
                <a:latin typeface="+mn-lt"/>
              </a:rPr>
              <a:t> proses/ area yang </a:t>
            </a:r>
            <a:r>
              <a:rPr lang="en-US" sz="2000" b="0" u="sng" dirty="0" err="1">
                <a:latin typeface="+mn-lt"/>
              </a:rPr>
              <a:t>akan</a:t>
            </a:r>
            <a:r>
              <a:rPr lang="en-US" sz="2000" b="0" u="sng" dirty="0">
                <a:latin typeface="+mn-lt"/>
              </a:rPr>
              <a:t> di audit, </a:t>
            </a:r>
            <a:r>
              <a:rPr lang="en-US" sz="2000" b="0" u="sng" dirty="0" err="1">
                <a:latin typeface="+mn-lt"/>
              </a:rPr>
              <a:t>sehingga</a:t>
            </a:r>
            <a:r>
              <a:rPr lang="en-US" sz="2000" b="0" u="sng" dirty="0">
                <a:latin typeface="+mn-lt"/>
              </a:rPr>
              <a:t> </a:t>
            </a:r>
            <a:r>
              <a:rPr lang="en-US" sz="2000" b="0" u="sng" dirty="0" err="1">
                <a:latin typeface="+mn-lt"/>
              </a:rPr>
              <a:t>bisa</a:t>
            </a:r>
            <a:r>
              <a:rPr lang="en-US" sz="2000" b="0" u="sng" dirty="0">
                <a:latin typeface="+mn-lt"/>
              </a:rPr>
              <a:t> </a:t>
            </a:r>
            <a:r>
              <a:rPr lang="en-US" sz="2000" b="0" u="sng" dirty="0" err="1">
                <a:latin typeface="+mn-lt"/>
              </a:rPr>
              <a:t>ikut</a:t>
            </a:r>
            <a:r>
              <a:rPr lang="en-US" sz="2000" b="0" u="sng" dirty="0">
                <a:latin typeface="+mn-lt"/>
              </a:rPr>
              <a:t> </a:t>
            </a:r>
            <a:r>
              <a:rPr lang="en-US" sz="2000" b="0" u="sng" dirty="0" err="1">
                <a:latin typeface="+mn-lt"/>
              </a:rPr>
              <a:t>melakukan</a:t>
            </a:r>
            <a:r>
              <a:rPr lang="en-US" sz="2000" b="0" u="sng" dirty="0">
                <a:latin typeface="+mn-lt"/>
              </a:rPr>
              <a:t> </a:t>
            </a:r>
            <a:r>
              <a:rPr lang="en-US" sz="2000" b="0" u="sng" dirty="0" err="1">
                <a:latin typeface="+mn-lt"/>
              </a:rPr>
              <a:t>evaluasi</a:t>
            </a:r>
            <a:r>
              <a:rPr lang="en-US" sz="2000" b="0" u="sng" dirty="0">
                <a:latin typeface="+mn-lt"/>
              </a:rPr>
              <a:t> </a:t>
            </a:r>
            <a:r>
              <a:rPr lang="en-US" sz="2000" b="0" u="sng" dirty="0" err="1">
                <a:latin typeface="+mn-lt"/>
              </a:rPr>
              <a:t>ketidakefektifan</a:t>
            </a:r>
            <a:r>
              <a:rPr lang="en-US" sz="2000" b="0" u="sng" dirty="0">
                <a:latin typeface="+mn-lt"/>
              </a:rPr>
              <a:t> </a:t>
            </a:r>
            <a:r>
              <a:rPr lang="en-US" sz="2000" b="0" u="sng" dirty="0" err="1">
                <a:latin typeface="+mn-lt"/>
              </a:rPr>
              <a:t>sistem</a:t>
            </a:r>
            <a:endParaRPr lang="id-ID" sz="2000" b="0" u="sng" dirty="0">
              <a:latin typeface="+mn-lt"/>
            </a:endParaRPr>
          </a:p>
          <a:p>
            <a:pPr marL="531813" indent="-531813" algn="just" eaLnBrk="0" hangingPunct="0">
              <a:spcAft>
                <a:spcPct val="70000"/>
              </a:spcAft>
              <a:buFont typeface="Monotype Sorts" charset="2"/>
              <a:buChar char="J"/>
            </a:pPr>
            <a:r>
              <a:rPr lang="id-ID" sz="2000" dirty="0">
                <a:solidFill>
                  <a:srgbClr val="FF0000"/>
                </a:solidFill>
              </a:rPr>
              <a:t>Memahami Risk-Base Approach audit</a:t>
            </a:r>
            <a:endParaRPr lang="en-US" sz="2000" b="0" u="sng" dirty="0">
              <a:solidFill>
                <a:srgbClr val="FF0000"/>
              </a:solidFill>
            </a:endParaRPr>
          </a:p>
          <a:p>
            <a:pPr marL="531813" indent="-531813" algn="just" eaLnBrk="0" hangingPunct="0">
              <a:buFont typeface="Monotype Sorts" charset="2"/>
              <a:buChar char="J"/>
              <a:tabLst>
                <a:tab pos="531813" algn="l"/>
              </a:tabLst>
            </a:pP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Jika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u="sng" dirty="0">
                <a:latin typeface="+mn-lt"/>
              </a:rPr>
              <a:t>auditor yang </a:t>
            </a:r>
            <a:r>
              <a:rPr lang="en-US" sz="2000" b="0" u="sng" dirty="0" err="1">
                <a:latin typeface="+mn-lt"/>
              </a:rPr>
              <a:t>mempunyai</a:t>
            </a:r>
            <a:r>
              <a:rPr lang="en-US" sz="2000" b="0" u="sng" dirty="0">
                <a:latin typeface="+mn-lt"/>
              </a:rPr>
              <a:t> </a:t>
            </a:r>
            <a:r>
              <a:rPr lang="en-US" sz="2000" b="0" u="sng" dirty="0" err="1">
                <a:latin typeface="+mn-lt"/>
              </a:rPr>
              <a:t>keahlian</a:t>
            </a:r>
            <a:r>
              <a:rPr lang="id-ID" sz="2000" b="0" u="sng" dirty="0">
                <a:latin typeface="+mn-lt"/>
              </a:rPr>
              <a:t> </a:t>
            </a:r>
            <a:r>
              <a:rPr lang="en-US" sz="2000" b="0" u="sng" dirty="0" err="1">
                <a:latin typeface="+mn-lt"/>
              </a:rPr>
              <a:t>tidak</a:t>
            </a:r>
            <a:r>
              <a:rPr lang="en-US" sz="2000" b="0" u="sng" dirty="0">
                <a:latin typeface="+mn-lt"/>
              </a:rPr>
              <a:t> </a:t>
            </a:r>
            <a:r>
              <a:rPr lang="en-US" sz="2000" b="0" u="sng" dirty="0" err="1">
                <a:latin typeface="+mn-lt"/>
              </a:rPr>
              <a:t>tersedia</a:t>
            </a:r>
            <a:r>
              <a:rPr lang="en-US" sz="2000" b="0" dirty="0">
                <a:latin typeface="+mn-lt"/>
              </a:rPr>
              <a:t>, </a:t>
            </a:r>
            <a:r>
              <a:rPr lang="en-US" sz="2000" b="0" u="sng" dirty="0" err="1">
                <a:latin typeface="+mn-lt"/>
              </a:rPr>
              <a:t>gunakan</a:t>
            </a:r>
            <a:r>
              <a:rPr lang="en-US" sz="2000" b="0" u="sng" dirty="0">
                <a:latin typeface="+mn-lt"/>
              </a:rPr>
              <a:t> </a:t>
            </a:r>
            <a:r>
              <a:rPr lang="en-US" sz="2000" b="0" u="sng" dirty="0" err="1">
                <a:latin typeface="+mn-lt"/>
              </a:rPr>
              <a:t>tenaga</a:t>
            </a:r>
            <a:r>
              <a:rPr lang="en-US" sz="2000" b="0" u="sng" dirty="0">
                <a:latin typeface="+mn-lt"/>
              </a:rPr>
              <a:t> </a:t>
            </a:r>
            <a:r>
              <a:rPr lang="en-US" sz="2000" b="0" u="sng" dirty="0" err="1">
                <a:latin typeface="+mn-lt"/>
              </a:rPr>
              <a:t>ahli</a:t>
            </a:r>
            <a:r>
              <a:rPr lang="en-US" sz="2000" b="0" u="sng" dirty="0">
                <a:latin typeface="+mn-lt"/>
              </a:rPr>
              <a:t> </a:t>
            </a:r>
          </a:p>
          <a:p>
            <a:pPr indent="531813" algn="just" eaLnBrk="0" hangingPunct="0">
              <a:buFont typeface="Monotype Sorts" charset="2"/>
              <a:buNone/>
            </a:pPr>
            <a:r>
              <a:rPr lang="en-US" sz="2000" b="0" u="sng" dirty="0" err="1">
                <a:latin typeface="+mn-lt"/>
              </a:rPr>
              <a:t>sebagai</a:t>
            </a:r>
            <a:r>
              <a:rPr lang="en-US" sz="2000" b="0" u="sng" dirty="0">
                <a:latin typeface="+mn-lt"/>
              </a:rPr>
              <a:t> </a:t>
            </a:r>
            <a:r>
              <a:rPr lang="en-US" sz="2000" b="0" u="sng" dirty="0" err="1">
                <a:latin typeface="+mn-lt"/>
              </a:rPr>
              <a:t>pendamping</a:t>
            </a:r>
            <a:endParaRPr lang="en-US" sz="2000" b="0" u="sng" dirty="0"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10520" y="928670"/>
            <a:ext cx="2095480" cy="3571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881034" y="1117265"/>
            <a:ext cx="828680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3F840C-2587-4F01-86BB-9EADF0663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6109" y="6356352"/>
            <a:ext cx="6137564" cy="365125"/>
          </a:xfrm>
        </p:spPr>
        <p:txBody>
          <a:bodyPr/>
          <a:lstStyle/>
          <a:p>
            <a:r>
              <a:rPr lang="en-US" sz="1200"/>
              <a:t>Audit ISO IEC 17025:2017. 1/Rev 01 ©Copyright. Sentral Sistem Agustus 2019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26866-29CB-4B98-877D-14E9A59F9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81034" y="218364"/>
            <a:ext cx="6115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600" dirty="0">
                <a:latin typeface="Impact" panose="020B0806030902050204" pitchFamily="34" charset="0"/>
              </a:rPr>
              <a:t>Dasar Pemilihan Auditor</a:t>
            </a:r>
          </a:p>
        </p:txBody>
      </p:sp>
    </p:spTree>
    <p:extLst>
      <p:ext uri="{BB962C8B-B14F-4D97-AF65-F5344CB8AC3E}">
        <p14:creationId xmlns:p14="http://schemas.microsoft.com/office/powerpoint/2010/main" val="37913823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3512840" y="188640"/>
            <a:ext cx="6318435" cy="868362"/>
          </a:xfrm>
          <a:noFill/>
        </p:spPr>
        <p:txBody>
          <a:bodyPr>
            <a:normAutofit fontScale="90000"/>
          </a:bodyPr>
          <a:lstStyle/>
          <a:p>
            <a:pPr algn="ctr" eaLnBrk="1" hangingPunct="1">
              <a:buFont typeface="Monotype Sorts" charset="2"/>
              <a:buChar char="®"/>
            </a:pPr>
            <a:r>
              <a:rPr lang="en-US" sz="2800" b="1" dirty="0"/>
              <a:t> </a:t>
            </a:r>
            <a:r>
              <a:rPr lang="en-US" sz="3200" dirty="0" err="1">
                <a:latin typeface="Impact" panose="020B0806030902050204" pitchFamily="34" charset="0"/>
              </a:rPr>
              <a:t>Hubungi</a:t>
            </a:r>
            <a:r>
              <a:rPr lang="en-US" sz="3200" dirty="0">
                <a:latin typeface="Impact" panose="020B0806030902050204" pitchFamily="34" charset="0"/>
              </a:rPr>
              <a:t> </a:t>
            </a:r>
            <a:r>
              <a:rPr lang="en-US" sz="3200" dirty="0" err="1">
                <a:latin typeface="Impact" panose="020B0806030902050204" pitchFamily="34" charset="0"/>
              </a:rPr>
              <a:t>organisasi</a:t>
            </a:r>
            <a:r>
              <a:rPr lang="en-US" sz="3200" dirty="0">
                <a:latin typeface="Impact" panose="020B0806030902050204" pitchFamily="34" charset="0"/>
              </a:rPr>
              <a:t> yang </a:t>
            </a:r>
            <a:r>
              <a:rPr lang="en-US" sz="3200" dirty="0" err="1">
                <a:latin typeface="Impact" panose="020B0806030902050204" pitchFamily="34" charset="0"/>
              </a:rPr>
              <a:t>akan</a:t>
            </a:r>
            <a:r>
              <a:rPr lang="en-US" sz="3200" dirty="0">
                <a:latin typeface="Impact" panose="020B0806030902050204" pitchFamily="34" charset="0"/>
              </a:rPr>
              <a:t> </a:t>
            </a:r>
            <a:r>
              <a:rPr lang="en-US" sz="3200" dirty="0" err="1">
                <a:latin typeface="Impact" panose="020B0806030902050204" pitchFamily="34" charset="0"/>
              </a:rPr>
              <a:t>diaudit</a:t>
            </a:r>
            <a:r>
              <a:rPr lang="en-US" sz="3200" dirty="0">
                <a:latin typeface="Impact" panose="020B0806030902050204" pitchFamily="34" charset="0"/>
              </a:rPr>
              <a:t> </a:t>
            </a:r>
          </a:p>
        </p:txBody>
      </p:sp>
      <p:sp>
        <p:nvSpPr>
          <p:cNvPr id="67587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3843966" y="1511909"/>
            <a:ext cx="5566734" cy="4786346"/>
          </a:xfrm>
          <a:noFill/>
          <a:ln>
            <a:noFill/>
          </a:ln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ct val="70000"/>
              </a:spcAft>
              <a:buFont typeface="Monotype Sorts" charset="2"/>
              <a:buNone/>
            </a:pPr>
            <a:r>
              <a:rPr lang="en-US" sz="2400" dirty="0" err="1"/>
              <a:t>Dimaksudkan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: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2400" dirty="0" err="1"/>
              <a:t>Mengkonfirmasikan</a:t>
            </a:r>
            <a:r>
              <a:rPr lang="en-US" sz="2400" dirty="0"/>
              <a:t> </a:t>
            </a:r>
            <a:r>
              <a:rPr lang="en-US" sz="2400" dirty="0" err="1"/>
              <a:t>jadwal</a:t>
            </a:r>
            <a:r>
              <a:rPr lang="en-US" sz="2400" dirty="0"/>
              <a:t> audit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mendapat</a:t>
            </a:r>
            <a:r>
              <a:rPr lang="en-US" sz="2400" dirty="0"/>
              <a:t> </a:t>
            </a:r>
            <a:r>
              <a:rPr lang="en-US" sz="2400" dirty="0" err="1"/>
              <a:t>persetujuan</a:t>
            </a:r>
            <a:r>
              <a:rPr lang="en-US" sz="2400" dirty="0"/>
              <a:t> </a:t>
            </a:r>
            <a:r>
              <a:rPr lang="en-US" sz="2400" dirty="0" err="1"/>
              <a:t>waktu</a:t>
            </a:r>
            <a:r>
              <a:rPr lang="en-US" sz="2400" dirty="0"/>
              <a:t> </a:t>
            </a:r>
            <a:r>
              <a:rPr lang="en-US" sz="2400" dirty="0" err="1"/>
              <a:t>pelaksanaan</a:t>
            </a:r>
            <a:r>
              <a:rPr lang="en-US" sz="2400" dirty="0"/>
              <a:t> audit.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2400" dirty="0" err="1"/>
              <a:t>Mendapatkan</a:t>
            </a:r>
            <a:r>
              <a:rPr lang="en-US" sz="2400" dirty="0"/>
              <a:t> </a:t>
            </a:r>
            <a:r>
              <a:rPr lang="en-US" sz="2400" dirty="0" err="1"/>
              <a:t>dokumen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 yang </a:t>
            </a:r>
            <a:r>
              <a:rPr lang="en-US" sz="2400" dirty="0" err="1"/>
              <a:t>diperlukan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 </a:t>
            </a:r>
            <a:r>
              <a:rPr lang="en-US" sz="2400" dirty="0" err="1"/>
              <a:t>perencanaan</a:t>
            </a:r>
            <a:r>
              <a:rPr lang="en-US" sz="2400" dirty="0"/>
              <a:t> audit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membuat</a:t>
            </a:r>
            <a:r>
              <a:rPr lang="en-US" sz="2400" dirty="0"/>
              <a:t> check list.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Auditee </a:t>
            </a:r>
            <a:r>
              <a:rPr lang="en-US" sz="2400" dirty="0" err="1"/>
              <a:t>sempat</a:t>
            </a:r>
            <a:r>
              <a:rPr lang="en-US" sz="2400" dirty="0"/>
              <a:t> </a:t>
            </a:r>
            <a:r>
              <a:rPr lang="en-US" sz="2400" dirty="0" err="1"/>
              <a:t>melakukan</a:t>
            </a:r>
            <a:r>
              <a:rPr lang="en-US" sz="2400" dirty="0"/>
              <a:t> </a:t>
            </a:r>
            <a:r>
              <a:rPr lang="en-US" sz="2400" dirty="0" err="1"/>
              <a:t>persiapan</a:t>
            </a:r>
            <a:r>
              <a:rPr lang="en-US" sz="2400" dirty="0"/>
              <a:t> </a:t>
            </a:r>
            <a:r>
              <a:rPr lang="en-US" sz="2400" dirty="0" err="1"/>
              <a:t>dokumen</a:t>
            </a:r>
            <a:r>
              <a:rPr lang="en-US" sz="2400" dirty="0"/>
              <a:t>, record, </a:t>
            </a:r>
            <a:r>
              <a:rPr lang="en-US" sz="2400" dirty="0" err="1"/>
              <a:t>personil</a:t>
            </a:r>
            <a:r>
              <a:rPr lang="en-US" sz="2400" dirty="0"/>
              <a:t> yang </a:t>
            </a:r>
            <a:r>
              <a:rPr lang="en-US" sz="2400" dirty="0" err="1"/>
              <a:t>bersangkutan</a:t>
            </a:r>
            <a:r>
              <a:rPr lang="en-US" sz="2400" dirty="0"/>
              <a:t> </a:t>
            </a:r>
            <a:r>
              <a:rPr lang="en-US" sz="2400" dirty="0" err="1"/>
              <a:t>langsung</a:t>
            </a:r>
            <a:r>
              <a:rPr lang="en-US" sz="2400" dirty="0"/>
              <a:t> </a:t>
            </a:r>
            <a:r>
              <a:rPr lang="en-US" sz="2400" dirty="0" err="1"/>
              <a:t>terhadap</a:t>
            </a:r>
            <a:r>
              <a:rPr lang="en-US" sz="2400" dirty="0"/>
              <a:t> </a:t>
            </a:r>
            <a:r>
              <a:rPr lang="en-US" sz="2400" dirty="0" err="1"/>
              <a:t>aktifitas</a:t>
            </a:r>
            <a:r>
              <a:rPr lang="en-US" sz="2400" dirty="0"/>
              <a:t> </a:t>
            </a:r>
            <a:r>
              <a:rPr lang="en-US" sz="2400" dirty="0" err="1"/>
              <a:t>terkait</a:t>
            </a:r>
            <a:r>
              <a:rPr lang="en-US" sz="2400" dirty="0"/>
              <a:t>, </a:t>
            </a:r>
            <a:r>
              <a:rPr lang="en-US" sz="2400" dirty="0" err="1"/>
              <a:t>ruang</a:t>
            </a:r>
            <a:r>
              <a:rPr lang="en-US" sz="2400" dirty="0"/>
              <a:t> / area yang </a:t>
            </a:r>
            <a:r>
              <a:rPr lang="en-US" sz="2400" dirty="0" err="1"/>
              <a:t>memadai</a:t>
            </a:r>
            <a:r>
              <a:rPr lang="en-US" sz="2400" dirty="0"/>
              <a:t>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0C596A-F0D1-4F72-8FFF-B115650947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53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9B6DA-E907-47E6-902E-1DB424CBD0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12840" y="6298255"/>
            <a:ext cx="5566734" cy="476250"/>
          </a:xfrm>
        </p:spPr>
        <p:txBody>
          <a:bodyPr/>
          <a:lstStyle/>
          <a:p>
            <a:r>
              <a:rPr lang="en-US" sz="1200"/>
              <a:t>Audit ISO IEC 17025:2017. 1/Rev 01 ©Copyright. Sentral Sistem Agustus 2019</a:t>
            </a:r>
            <a:endParaRPr lang="en-US" sz="1200" dirty="0"/>
          </a:p>
        </p:txBody>
      </p:sp>
      <p:pic>
        <p:nvPicPr>
          <p:cNvPr id="242694" name="Picture 6" descr="https://encrypted-tbn0.gstatic.com/images?q=tbn:ANd9GcQ4YVNChTdD7LRQXTBg44TLhrWDG_l2hfCsGxVTIErIwJQ6vDSjZQ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3512840" cy="6753163"/>
          </a:xfrm>
          <a:prstGeom prst="rect">
            <a:avLst/>
          </a:prstGeom>
          <a:noFill/>
        </p:spPr>
      </p:pic>
      <p:cxnSp>
        <p:nvCxnSpPr>
          <p:cNvPr id="3" name="Straight Connector 2"/>
          <p:cNvCxnSpPr/>
          <p:nvPr/>
        </p:nvCxnSpPr>
        <p:spPr>
          <a:xfrm>
            <a:off x="5529064" y="1196752"/>
            <a:ext cx="4376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4340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1050054" y="715157"/>
            <a:ext cx="8295434" cy="522288"/>
          </a:xfrm>
          <a:noFill/>
        </p:spPr>
        <p:txBody>
          <a:bodyPr>
            <a:noAutofit/>
          </a:bodyPr>
          <a:lstStyle/>
          <a:p>
            <a:pPr algn="ctr" eaLnBrk="1" hangingPunct="1">
              <a:buFont typeface="Monotype Sorts" charset="2"/>
              <a:buChar char="¯"/>
            </a:pPr>
            <a:r>
              <a:rPr lang="en-US" b="1" dirty="0"/>
              <a:t> </a:t>
            </a:r>
            <a:r>
              <a:rPr lang="en-US" dirty="0" err="1">
                <a:latin typeface="Impact" panose="020B0806030902050204" pitchFamily="34" charset="0"/>
              </a:rPr>
              <a:t>Pengarahan</a:t>
            </a:r>
            <a:r>
              <a:rPr lang="en-US" dirty="0">
                <a:latin typeface="Impact" panose="020B0806030902050204" pitchFamily="34" charset="0"/>
              </a:rPr>
              <a:t> </a:t>
            </a:r>
            <a:r>
              <a:rPr lang="en-US" dirty="0" err="1">
                <a:latin typeface="Impact" panose="020B0806030902050204" pitchFamily="34" charset="0"/>
              </a:rPr>
              <a:t>Untuk</a:t>
            </a:r>
            <a:r>
              <a:rPr lang="en-US" dirty="0">
                <a:latin typeface="Impact" panose="020B0806030902050204" pitchFamily="34" charset="0"/>
              </a:rPr>
              <a:t> Audit Team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idx="1"/>
          </p:nvPr>
        </p:nvSpPr>
        <p:spPr>
          <a:xfrm>
            <a:off x="2987209" y="1900049"/>
            <a:ext cx="6919808" cy="4294971"/>
          </a:xfrm>
          <a:noFill/>
        </p:spPr>
        <p:txBody>
          <a:bodyPr>
            <a:normAutofit fontScale="92500" lnSpcReduction="10000"/>
          </a:bodyPr>
          <a:lstStyle/>
          <a:p>
            <a:pPr marL="0" indent="0" eaLnBrk="1" hangingPunct="1">
              <a:lnSpc>
                <a:spcPct val="80000"/>
              </a:lnSpc>
              <a:spcAft>
                <a:spcPct val="70000"/>
              </a:spcAft>
              <a:buFont typeface="Monotype Sorts" charset="2"/>
              <a:buNone/>
            </a:pPr>
            <a:r>
              <a:rPr lang="en-US" sz="2400" b="1" dirty="0"/>
              <a:t>Audit</a:t>
            </a:r>
            <a:r>
              <a:rPr lang="id-ID" sz="2400" b="1" dirty="0"/>
              <a:t> Team Leader</a:t>
            </a:r>
            <a:r>
              <a:rPr lang="en-US" sz="2400" b="1" dirty="0"/>
              <a:t> </a:t>
            </a:r>
            <a:r>
              <a:rPr lang="en-US" sz="2400" b="1" dirty="0" err="1"/>
              <a:t>memberikan</a:t>
            </a:r>
            <a:r>
              <a:rPr lang="en-US" sz="2400" b="1" dirty="0"/>
              <a:t> </a:t>
            </a:r>
            <a:r>
              <a:rPr lang="en-US" sz="2400" b="1" dirty="0" err="1"/>
              <a:t>pengarahan</a:t>
            </a:r>
            <a:r>
              <a:rPr lang="en-US" sz="2400" b="1" dirty="0"/>
              <a:t> </a:t>
            </a:r>
            <a:r>
              <a:rPr lang="en-US" sz="2400" b="1" dirty="0" err="1"/>
              <a:t>mengenai</a:t>
            </a:r>
            <a:r>
              <a:rPr lang="en-US" sz="2400" b="1" dirty="0"/>
              <a:t> </a:t>
            </a:r>
            <a:r>
              <a:rPr lang="en-US" sz="2400" b="1" dirty="0" err="1"/>
              <a:t>a.l</a:t>
            </a:r>
            <a:r>
              <a:rPr lang="en-US" sz="2400" b="1" dirty="0"/>
              <a:t>:</a:t>
            </a:r>
          </a:p>
          <a:p>
            <a:pPr lvl="1" indent="-465138" eaLnBrk="1" hangingPunct="1">
              <a:lnSpc>
                <a:spcPct val="80000"/>
              </a:lnSpc>
              <a:spcAft>
                <a:spcPct val="70000"/>
              </a:spcAft>
              <a:buFont typeface="Wingdings" panose="05000000000000000000" pitchFamily="2" charset="2"/>
              <a:buChar char="Ø"/>
            </a:pPr>
            <a:r>
              <a:rPr lang="en-US" sz="2400" b="1" dirty="0"/>
              <a:t>Audit scope.</a:t>
            </a:r>
          </a:p>
          <a:p>
            <a:pPr lvl="1" indent="-465138" eaLnBrk="1" hangingPunct="1">
              <a:lnSpc>
                <a:spcPct val="80000"/>
              </a:lnSpc>
              <a:spcAft>
                <a:spcPct val="7000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Schedule audit</a:t>
            </a:r>
          </a:p>
          <a:p>
            <a:pPr lvl="1" indent="-465138" eaLnBrk="1" hangingPunct="1">
              <a:lnSpc>
                <a:spcPct val="80000"/>
              </a:lnSpc>
              <a:spcAft>
                <a:spcPct val="70000"/>
              </a:spcAft>
              <a:buFont typeface="Wingdings" panose="05000000000000000000" pitchFamily="2" charset="2"/>
              <a:buChar char="Ø"/>
            </a:pPr>
            <a:r>
              <a:rPr lang="en-US" sz="2400" dirty="0" err="1"/>
              <a:t>Masalah</a:t>
            </a:r>
            <a:r>
              <a:rPr lang="en-US" sz="2400" dirty="0"/>
              <a:t> </a:t>
            </a:r>
            <a:r>
              <a:rPr lang="en-US" sz="2400" dirty="0" err="1"/>
              <a:t>spesifik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area </a:t>
            </a:r>
            <a:r>
              <a:rPr lang="en-US" sz="2400" dirty="0" err="1"/>
              <a:t>tertentu</a:t>
            </a:r>
            <a:r>
              <a:rPr lang="en-US" sz="2400" dirty="0"/>
              <a:t>,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resiko</a:t>
            </a:r>
            <a:r>
              <a:rPr lang="en-US" sz="2400" dirty="0">
                <a:solidFill>
                  <a:srgbClr val="FF0000"/>
                </a:solidFill>
              </a:rPr>
              <a:t> dan </a:t>
            </a:r>
            <a:r>
              <a:rPr lang="en-US" sz="2400" dirty="0" err="1">
                <a:solidFill>
                  <a:srgbClr val="FF0000"/>
                </a:solidFill>
              </a:rPr>
              <a:t>peluang</a:t>
            </a:r>
            <a:r>
              <a:rPr lang="en-US" sz="2400" dirty="0">
                <a:solidFill>
                  <a:srgbClr val="FF0000"/>
                </a:solidFill>
              </a:rPr>
              <a:t> *</a:t>
            </a:r>
          </a:p>
          <a:p>
            <a:pPr lvl="1" indent="-465138" eaLnBrk="1" hangingPunct="1">
              <a:lnSpc>
                <a:spcPct val="80000"/>
              </a:lnSpc>
              <a:spcAft>
                <a:spcPct val="70000"/>
              </a:spcAft>
              <a:buFont typeface="Wingdings" panose="05000000000000000000" pitchFamily="2" charset="2"/>
              <a:buChar char="Ø"/>
            </a:pPr>
            <a:r>
              <a:rPr lang="en-US" sz="2400" dirty="0" err="1"/>
              <a:t>Pertimbangan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pengarahan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manajemen</a:t>
            </a:r>
            <a:r>
              <a:rPr lang="en-US" sz="2400" dirty="0"/>
              <a:t>.</a:t>
            </a:r>
          </a:p>
          <a:p>
            <a:pPr lvl="1" indent="-465138" eaLnBrk="1" hangingPunct="1">
              <a:lnSpc>
                <a:spcPct val="80000"/>
              </a:lnSpc>
              <a:spcAft>
                <a:spcPct val="70000"/>
              </a:spcAft>
              <a:buFont typeface="Wingdings" panose="05000000000000000000" pitchFamily="2" charset="2"/>
              <a:buChar char="Ø"/>
            </a:pPr>
            <a:r>
              <a:rPr lang="en-US" sz="2400" dirty="0" err="1"/>
              <a:t>Aktifitas</a:t>
            </a:r>
            <a:r>
              <a:rPr lang="en-US" sz="2400" dirty="0"/>
              <a:t> dan area </a:t>
            </a:r>
            <a:r>
              <a:rPr lang="en-US" sz="2400" dirty="0" err="1"/>
              <a:t>kritis</a:t>
            </a:r>
            <a:r>
              <a:rPr lang="en-US" sz="2400" dirty="0"/>
              <a:t> yang </a:t>
            </a:r>
            <a:r>
              <a:rPr lang="en-US" sz="2400" dirty="0" err="1"/>
              <a:t>harus</a:t>
            </a:r>
            <a:r>
              <a:rPr lang="en-US" sz="2400" dirty="0"/>
              <a:t> </a:t>
            </a:r>
            <a:r>
              <a:rPr lang="en-US" sz="2400" dirty="0" err="1"/>
              <a:t>diinvestigasi</a:t>
            </a:r>
            <a:r>
              <a:rPr lang="en-US" sz="2400" dirty="0"/>
              <a:t>.</a:t>
            </a:r>
            <a:endParaRPr lang="id-ID" sz="2400" dirty="0"/>
          </a:p>
          <a:p>
            <a:pPr lvl="1" indent="-465138" eaLnBrk="1" hangingPunct="1">
              <a:lnSpc>
                <a:spcPct val="80000"/>
              </a:lnSpc>
              <a:spcAft>
                <a:spcPct val="70000"/>
              </a:spcAft>
              <a:buFont typeface="Wingdings" panose="05000000000000000000" pitchFamily="2" charset="2"/>
              <a:buChar char="Ø"/>
            </a:pPr>
            <a:r>
              <a:rPr lang="id-ID" dirty="0"/>
              <a:t>Hasil Audit sebelumnya</a:t>
            </a:r>
            <a:endParaRPr lang="en-US" sz="2400" dirty="0"/>
          </a:p>
          <a:p>
            <a:pPr marL="457200" lvl="1" indent="0" eaLnBrk="1" hangingPunct="1">
              <a:lnSpc>
                <a:spcPct val="80000"/>
              </a:lnSpc>
              <a:spcAft>
                <a:spcPct val="70000"/>
              </a:spcAft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266B1F-5FE6-49A8-94EA-F3FA17FC9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3078" name="Rectangle 20"/>
          <p:cNvSpPr>
            <a:spLocks noChangeArrowheads="1"/>
          </p:cNvSpPr>
          <p:nvPr/>
        </p:nvSpPr>
        <p:spPr bwMode="auto">
          <a:xfrm>
            <a:off x="2809831" y="5301257"/>
            <a:ext cx="6941635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ct val="70000"/>
              </a:spcAft>
              <a:buClr>
                <a:schemeClr val="accent2"/>
              </a:buClr>
              <a:buFont typeface="Monotype Sorts" charset="2"/>
              <a:buNone/>
            </a:pPr>
            <a:r>
              <a:rPr lang="en-US" sz="2800" b="0" dirty="0">
                <a:latin typeface="+mn-lt"/>
              </a:rPr>
              <a:t> 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2809831" y="1579253"/>
            <a:ext cx="6897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0" y="0"/>
            <a:ext cx="2809831" cy="6858000"/>
          </a:xfrm>
          <a:custGeom>
            <a:avLst/>
            <a:gdLst>
              <a:gd name="connsiteX0" fmla="*/ 0 w 3224808"/>
              <a:gd name="connsiteY0" fmla="*/ 0 h 6858000"/>
              <a:gd name="connsiteX1" fmla="*/ 3224808 w 3224808"/>
              <a:gd name="connsiteY1" fmla="*/ 0 h 6858000"/>
              <a:gd name="connsiteX2" fmla="*/ 3224808 w 3224808"/>
              <a:gd name="connsiteY2" fmla="*/ 6858000 h 6858000"/>
              <a:gd name="connsiteX3" fmla="*/ 0 w 3224808"/>
              <a:gd name="connsiteY3" fmla="*/ 6858000 h 6858000"/>
              <a:gd name="connsiteX4" fmla="*/ 0 w 3224808"/>
              <a:gd name="connsiteY4" fmla="*/ 0 h 6858000"/>
              <a:gd name="connsiteX0" fmla="*/ 0 w 3224808"/>
              <a:gd name="connsiteY0" fmla="*/ 0 h 6858000"/>
              <a:gd name="connsiteX1" fmla="*/ 1236981 w 3224808"/>
              <a:gd name="connsiteY1" fmla="*/ 0 h 6858000"/>
              <a:gd name="connsiteX2" fmla="*/ 3224808 w 3224808"/>
              <a:gd name="connsiteY2" fmla="*/ 6858000 h 6858000"/>
              <a:gd name="connsiteX3" fmla="*/ 0 w 3224808"/>
              <a:gd name="connsiteY3" fmla="*/ 6858000 h 6858000"/>
              <a:gd name="connsiteX4" fmla="*/ 0 w 322480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4808" h="6858000">
                <a:moveTo>
                  <a:pt x="0" y="0"/>
                </a:moveTo>
                <a:lnTo>
                  <a:pt x="1236981" y="0"/>
                </a:lnTo>
                <a:lnTo>
                  <a:pt x="322480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80186" y="0"/>
            <a:ext cx="1745263" cy="6858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776536" y="2780928"/>
            <a:ext cx="2377440" cy="0"/>
          </a:xfrm>
          <a:prstGeom prst="line">
            <a:avLst/>
          </a:prstGeom>
          <a:ln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858592" y="3417937"/>
            <a:ext cx="2286000" cy="0"/>
          </a:xfrm>
          <a:prstGeom prst="line">
            <a:avLst/>
          </a:prstGeom>
          <a:ln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1050054" y="4028814"/>
            <a:ext cx="2103120" cy="0"/>
          </a:xfrm>
          <a:prstGeom prst="line">
            <a:avLst/>
          </a:prstGeom>
          <a:ln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1640632" y="4941168"/>
            <a:ext cx="1488192" cy="0"/>
          </a:xfrm>
          <a:prstGeom prst="line">
            <a:avLst/>
          </a:prstGeom>
          <a:ln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928664" y="5877272"/>
            <a:ext cx="1194440" cy="0"/>
          </a:xfrm>
          <a:prstGeom prst="line">
            <a:avLst/>
          </a:prstGeom>
          <a:ln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-1" y="1"/>
            <a:ext cx="2288705" cy="6857999"/>
          </a:xfrm>
          <a:custGeom>
            <a:avLst/>
            <a:gdLst>
              <a:gd name="connsiteX0" fmla="*/ 0 w 1395731"/>
              <a:gd name="connsiteY0" fmla="*/ 0 h 5018099"/>
              <a:gd name="connsiteX1" fmla="*/ 1395731 w 1395731"/>
              <a:gd name="connsiteY1" fmla="*/ 0 h 5018099"/>
              <a:gd name="connsiteX2" fmla="*/ 1395731 w 1395731"/>
              <a:gd name="connsiteY2" fmla="*/ 5018099 h 5018099"/>
              <a:gd name="connsiteX3" fmla="*/ 0 w 1395731"/>
              <a:gd name="connsiteY3" fmla="*/ 5018099 h 5018099"/>
              <a:gd name="connsiteX4" fmla="*/ 0 w 1395731"/>
              <a:gd name="connsiteY4" fmla="*/ 0 h 5018099"/>
              <a:gd name="connsiteX0" fmla="*/ 0 w 1395731"/>
              <a:gd name="connsiteY0" fmla="*/ 0 h 5018099"/>
              <a:gd name="connsiteX1" fmla="*/ 1395731 w 1395731"/>
              <a:gd name="connsiteY1" fmla="*/ 5018099 h 5018099"/>
              <a:gd name="connsiteX2" fmla="*/ 0 w 1395731"/>
              <a:gd name="connsiteY2" fmla="*/ 5018099 h 5018099"/>
              <a:gd name="connsiteX3" fmla="*/ 0 w 1395731"/>
              <a:gd name="connsiteY3" fmla="*/ 0 h 5018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5731" h="5018099">
                <a:moveTo>
                  <a:pt x="0" y="0"/>
                </a:moveTo>
                <a:lnTo>
                  <a:pt x="1395731" y="5018099"/>
                </a:lnTo>
                <a:lnTo>
                  <a:pt x="0" y="50180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D0FFEC-48E8-4D03-80F8-6C312F5CF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5765655" cy="365125"/>
          </a:xfrm>
        </p:spPr>
        <p:txBody>
          <a:bodyPr/>
          <a:lstStyle/>
          <a:p>
            <a:r>
              <a:rPr lang="en-US"/>
              <a:t>Audit ISO IEC 17025:2017. 1/Rev 01 ©Copyright. Sentral Sistem Agustus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5790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3"/>
          <p:cNvSpPr>
            <a:spLocks noGrp="1" noChangeArrowheads="1"/>
          </p:cNvSpPr>
          <p:nvPr>
            <p:ph type="title"/>
          </p:nvPr>
        </p:nvSpPr>
        <p:spPr>
          <a:xfrm>
            <a:off x="1809728" y="530225"/>
            <a:ext cx="7392785" cy="522288"/>
          </a:xfrm>
          <a:noFill/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sz="4000" dirty="0" err="1">
                <a:latin typeface="Impact" panose="020B0806030902050204" pitchFamily="34" charset="0"/>
              </a:rPr>
              <a:t>Pengarahan</a:t>
            </a:r>
            <a:r>
              <a:rPr lang="en-US" sz="4000" dirty="0">
                <a:latin typeface="Impact" panose="020B0806030902050204" pitchFamily="34" charset="0"/>
              </a:rPr>
              <a:t> </a:t>
            </a:r>
            <a:r>
              <a:rPr lang="en-US" sz="4000" dirty="0" err="1">
                <a:latin typeface="Impact" panose="020B0806030902050204" pitchFamily="34" charset="0"/>
              </a:rPr>
              <a:t>Untuk</a:t>
            </a:r>
            <a:r>
              <a:rPr lang="en-US" sz="4000" dirty="0">
                <a:latin typeface="Impact" panose="020B0806030902050204" pitchFamily="34" charset="0"/>
              </a:rPr>
              <a:t> Audit Team</a:t>
            </a:r>
          </a:p>
        </p:txBody>
      </p:sp>
      <p:sp>
        <p:nvSpPr>
          <p:cNvPr id="68610" name="Rectangle 2"/>
          <p:cNvSpPr>
            <a:spLocks noGrp="1" noChangeArrowheads="1"/>
          </p:cNvSpPr>
          <p:nvPr>
            <p:ph idx="1"/>
          </p:nvPr>
        </p:nvSpPr>
        <p:spPr>
          <a:xfrm>
            <a:off x="2486127" y="1887563"/>
            <a:ext cx="7324657" cy="4184643"/>
          </a:xfrm>
        </p:spPr>
        <p:txBody>
          <a:bodyPr/>
          <a:lstStyle/>
          <a:p>
            <a:pPr eaLnBrk="1" hangingPunct="1">
              <a:buFont typeface="Wingdings" pitchFamily="2" charset="2"/>
              <a:buChar char="v"/>
            </a:pPr>
            <a:r>
              <a:rPr lang="en-US" sz="2400" u="sng" dirty="0" err="1"/>
              <a:t>Pengarahan</a:t>
            </a:r>
            <a:r>
              <a:rPr lang="en-US" sz="2400" u="sng" dirty="0"/>
              <a:t> </a:t>
            </a:r>
            <a:r>
              <a:rPr lang="en-US" sz="2400" u="sng" dirty="0" err="1"/>
              <a:t>dari</a:t>
            </a:r>
            <a:r>
              <a:rPr lang="en-US" sz="2400" u="sng" dirty="0"/>
              <a:t> </a:t>
            </a:r>
            <a:r>
              <a:rPr lang="en-US" sz="2400" u="sng" dirty="0" err="1"/>
              <a:t>Managemen</a:t>
            </a:r>
            <a:r>
              <a:rPr lang="en-US" sz="2400" u="sng" dirty="0"/>
              <a:t> (MR)/ lead auditor </a:t>
            </a:r>
            <a:r>
              <a:rPr lang="en-US" sz="2400" u="sng" dirty="0" err="1"/>
              <a:t>mengenai</a:t>
            </a:r>
            <a:r>
              <a:rPr lang="en-US" sz="2400" u="sng" dirty="0"/>
              <a:t>  area yang </a:t>
            </a:r>
            <a:r>
              <a:rPr lang="en-US" sz="2400" u="sng" dirty="0" err="1"/>
              <a:t>perlu</a:t>
            </a:r>
            <a:r>
              <a:rPr lang="en-US" sz="2400" u="sng" dirty="0"/>
              <a:t> </a:t>
            </a:r>
            <a:r>
              <a:rPr lang="en-US" sz="2400" u="sng" dirty="0" err="1"/>
              <a:t>diinvestigasi</a:t>
            </a:r>
            <a:r>
              <a:rPr lang="en-US" sz="2400" u="sng" dirty="0"/>
              <a:t> </a:t>
            </a:r>
            <a:r>
              <a:rPr lang="en-US" sz="2400" u="sng" dirty="0" err="1"/>
              <a:t>lebih</a:t>
            </a:r>
            <a:r>
              <a:rPr lang="en-US" sz="2400" u="sng" dirty="0"/>
              <a:t> </a:t>
            </a:r>
            <a:r>
              <a:rPr lang="en-US" sz="2400" u="sng" dirty="0" err="1"/>
              <a:t>detil</a:t>
            </a:r>
            <a:endParaRPr lang="en-US" sz="2400" u="sng" dirty="0"/>
          </a:p>
          <a:p>
            <a:pPr lvl="1" eaLnBrk="1" hangingPunct="1">
              <a:buFont typeface="Wingdings" pitchFamily="2" charset="2"/>
              <a:buChar char="v"/>
            </a:pPr>
            <a:r>
              <a:rPr lang="en-US" sz="2000" dirty="0" err="1">
                <a:solidFill>
                  <a:srgbClr val="FF0000"/>
                </a:solidFill>
              </a:rPr>
              <a:t>Terjadi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perubahan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budaya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dimana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Pemerintah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saat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ini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lebih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tegas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dalam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menerapkan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aturan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dan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sulit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untuk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diajak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kompromi</a:t>
            </a:r>
            <a:r>
              <a:rPr lang="en-US" sz="2000" dirty="0">
                <a:solidFill>
                  <a:srgbClr val="FF0000"/>
                </a:solidFill>
              </a:rPr>
              <a:t>. </a:t>
            </a:r>
            <a:r>
              <a:rPr lang="en-US" sz="2000" dirty="0" err="1">
                <a:solidFill>
                  <a:srgbClr val="FF0000"/>
                </a:solidFill>
              </a:rPr>
              <a:t>Coba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identifikasi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apakah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masih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ada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pelanggaran</a:t>
            </a:r>
            <a:r>
              <a:rPr lang="en-US" sz="2000" dirty="0">
                <a:solidFill>
                  <a:srgbClr val="FF0000"/>
                </a:solidFill>
              </a:rPr>
              <a:t> yang </a:t>
            </a:r>
            <a:r>
              <a:rPr lang="en-US" sz="2000" dirty="0" err="1">
                <a:solidFill>
                  <a:srgbClr val="FF0000"/>
                </a:solidFill>
              </a:rPr>
              <a:t>dilakukan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dan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diselesaikan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secara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kompromi</a:t>
            </a:r>
            <a:r>
              <a:rPr lang="en-US" sz="2000" dirty="0">
                <a:solidFill>
                  <a:srgbClr val="FF0000"/>
                </a:solidFill>
              </a:rPr>
              <a:t> ? *</a:t>
            </a:r>
          </a:p>
          <a:p>
            <a:pPr lvl="1" eaLnBrk="1" hangingPunct="1">
              <a:buFont typeface="Wingdings" pitchFamily="2" charset="2"/>
              <a:buChar char="v"/>
            </a:pPr>
            <a:r>
              <a:rPr lang="en-US" sz="2000" dirty="0" err="1"/>
              <a:t>Temuan</a:t>
            </a:r>
            <a:r>
              <a:rPr lang="en-US" sz="2000" dirty="0"/>
              <a:t> audit </a:t>
            </a:r>
            <a:r>
              <a:rPr lang="en-US" sz="2000" dirty="0" err="1"/>
              <a:t>sebelumnya</a:t>
            </a:r>
            <a:r>
              <a:rPr lang="en-US" sz="2000" dirty="0"/>
              <a:t> </a:t>
            </a:r>
            <a:r>
              <a:rPr lang="en-US" sz="2000" dirty="0" err="1"/>
              <a:t>banyak</a:t>
            </a:r>
            <a:r>
              <a:rPr lang="en-US" sz="2000" dirty="0"/>
              <a:t> </a:t>
            </a:r>
            <a:r>
              <a:rPr lang="en-US" sz="2000" dirty="0" err="1"/>
              <a:t>masalah</a:t>
            </a:r>
            <a:r>
              <a:rPr lang="en-US" sz="2000" dirty="0"/>
              <a:t> </a:t>
            </a:r>
            <a:r>
              <a:rPr lang="en-US" sz="2000" dirty="0" err="1"/>
              <a:t>di</a:t>
            </a:r>
            <a:r>
              <a:rPr lang="en-US" sz="2000" dirty="0"/>
              <a:t> recruitment</a:t>
            </a:r>
          </a:p>
          <a:p>
            <a:pPr lvl="1" eaLnBrk="1" hangingPunct="1">
              <a:buFont typeface="Wingdings" pitchFamily="2" charset="2"/>
              <a:buChar char="v"/>
            </a:pPr>
            <a:r>
              <a:rPr lang="en-US" sz="2000" dirty="0"/>
              <a:t>Ada 3 </a:t>
            </a:r>
            <a:r>
              <a:rPr lang="en-US" sz="2000" dirty="0" err="1"/>
              <a:t>inputan</a:t>
            </a:r>
            <a:r>
              <a:rPr lang="en-US" sz="2000" dirty="0"/>
              <a:t> </a:t>
            </a:r>
            <a:r>
              <a:rPr lang="en-US" sz="2000" dirty="0" err="1"/>
              <a:t>negatif</a:t>
            </a:r>
            <a:r>
              <a:rPr lang="en-US" sz="2000" dirty="0"/>
              <a:t> di </a:t>
            </a:r>
            <a:r>
              <a:rPr lang="id-ID" sz="2000" dirty="0"/>
              <a:t>survey kepuasan pelanggan mengenai keterlambatan sertifikat / laporan</a:t>
            </a:r>
            <a:r>
              <a:rPr lang="en-US" sz="2000" dirty="0"/>
              <a:t>.</a:t>
            </a:r>
          </a:p>
          <a:p>
            <a:pPr lvl="1" eaLnBrk="1" hangingPunct="1">
              <a:buFont typeface="Wingdings" pitchFamily="2" charset="2"/>
              <a:buChar char="v"/>
            </a:pPr>
            <a:r>
              <a:rPr lang="id-ID" sz="2000" dirty="0"/>
              <a:t>Temuan hasil uji tidak sesuai </a:t>
            </a:r>
            <a:r>
              <a:rPr lang="en-US" sz="2000" dirty="0"/>
              <a:t>3 </a:t>
            </a:r>
            <a:r>
              <a:rPr lang="en-US" sz="2000" dirty="0" err="1"/>
              <a:t>bulan</a:t>
            </a:r>
            <a:r>
              <a:rPr lang="en-US" sz="2000" dirty="0"/>
              <a:t> </a:t>
            </a:r>
            <a:r>
              <a:rPr lang="en-US" sz="2000" dirty="0" err="1"/>
              <a:t>terakhir</a:t>
            </a:r>
            <a:r>
              <a:rPr lang="en-US" sz="2000" dirty="0"/>
              <a:t> naik, </a:t>
            </a:r>
            <a:r>
              <a:rPr lang="en-US" sz="2000" dirty="0" err="1"/>
              <a:t>terutama</a:t>
            </a:r>
            <a:r>
              <a:rPr lang="en-US" sz="2000" dirty="0"/>
              <a:t> </a:t>
            </a:r>
            <a:r>
              <a:rPr lang="id-ID" sz="2000" dirty="0"/>
              <a:t>pada uji dimensi.</a:t>
            </a:r>
            <a:endParaRPr lang="en-US" sz="2000" dirty="0"/>
          </a:p>
          <a:p>
            <a:pPr lvl="1" eaLnBrk="1" hangingPunct="1">
              <a:buFont typeface="Wingdings" pitchFamily="2" charset="2"/>
              <a:buChar char="v"/>
            </a:pPr>
            <a:r>
              <a:rPr lang="en-US" sz="2000" dirty="0" err="1"/>
              <a:t>Dll</a:t>
            </a:r>
            <a:endParaRPr lang="en-US" sz="2000" dirty="0"/>
          </a:p>
          <a:p>
            <a:pPr lvl="1" eaLnBrk="1" hangingPunct="1">
              <a:buFont typeface="Wingdings" pitchFamily="2" charset="2"/>
              <a:buNone/>
            </a:pP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74D782-87D2-4400-A455-9D157E4D0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pic>
        <p:nvPicPr>
          <p:cNvPr id="68612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8092" y="6072206"/>
            <a:ext cx="137362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http://images1.wikia.nocookie.net/__cb20070201154436/uncyclopedia/images/b/b6/Auditors.jpg"/>
          <p:cNvPicPr>
            <a:picLocks noChangeAspect="1" noChangeArrowheads="1"/>
          </p:cNvPicPr>
          <p:nvPr/>
        </p:nvPicPr>
        <p:blipFill>
          <a:blip r:embed="rId4" cstate="print"/>
          <a:srcRect l="26298" r="42077"/>
          <a:stretch>
            <a:fillRect/>
          </a:stretch>
        </p:blipFill>
        <p:spPr bwMode="auto">
          <a:xfrm>
            <a:off x="0" y="0"/>
            <a:ext cx="2262238" cy="6858000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A6C5B7-9C9C-4415-97CB-FBF39C5E9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5530128" cy="365125"/>
          </a:xfrm>
        </p:spPr>
        <p:txBody>
          <a:bodyPr/>
          <a:lstStyle/>
          <a:p>
            <a:r>
              <a:rPr lang="en-US"/>
              <a:t>Audit ISO IEC 17025:2017. 1/Rev 01 ©Copyright. Sentral Sistem Agustus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5890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746513" y="1623045"/>
            <a:ext cx="8046441" cy="1143000"/>
          </a:xfrm>
        </p:spPr>
        <p:txBody>
          <a:bodyPr/>
          <a:lstStyle/>
          <a:p>
            <a:pPr eaLnBrk="1" hangingPunct="1"/>
            <a:r>
              <a:rPr lang="en-US" sz="3600" b="0" dirty="0"/>
              <a:t>Input </a:t>
            </a:r>
            <a:r>
              <a:rPr lang="en-US" sz="3600" b="0" dirty="0" err="1"/>
              <a:t>dalam</a:t>
            </a:r>
            <a:r>
              <a:rPr lang="en-US" sz="3600" b="0" dirty="0"/>
              <a:t> </a:t>
            </a:r>
            <a:r>
              <a:rPr lang="en-US" sz="3600" b="0" dirty="0" err="1"/>
              <a:t>pembuatan</a:t>
            </a:r>
            <a:r>
              <a:rPr lang="en-US" sz="3600" b="0" dirty="0"/>
              <a:t> check list audit</a:t>
            </a:r>
            <a:r>
              <a:rPr lang="en-US" sz="3600" dirty="0"/>
              <a:t> 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535" y="2590636"/>
            <a:ext cx="7905419" cy="3428027"/>
          </a:xfrm>
        </p:spPr>
        <p:txBody>
          <a:bodyPr>
            <a:normAutofit lnSpcReduction="10000"/>
          </a:bodyPr>
          <a:lstStyle/>
          <a:p>
            <a:pPr marL="990600" lvl="1" indent="-59055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2000" dirty="0" err="1"/>
              <a:t>Pencapaian</a:t>
            </a:r>
            <a:r>
              <a:rPr lang="en-US" sz="2000" dirty="0"/>
              <a:t> </a:t>
            </a:r>
            <a:r>
              <a:rPr lang="en-US" sz="2000" dirty="0" err="1"/>
              <a:t>kinerja</a:t>
            </a:r>
            <a:r>
              <a:rPr lang="en-US" sz="2000" dirty="0"/>
              <a:t> </a:t>
            </a:r>
            <a:r>
              <a:rPr lang="en-US" sz="2000" dirty="0" err="1"/>
              <a:t>proses</a:t>
            </a:r>
            <a:r>
              <a:rPr lang="en-US" sz="2000" dirty="0"/>
              <a:t> </a:t>
            </a:r>
          </a:p>
          <a:p>
            <a:pPr marL="990600" lvl="1" indent="-59055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id-ID" sz="2000" dirty="0" err="1">
                <a:solidFill>
                  <a:srgbClr val="FF0000"/>
                </a:solidFill>
              </a:rPr>
              <a:t>R</a:t>
            </a:r>
            <a:r>
              <a:rPr lang="en-US" sz="2000" dirty="0" err="1">
                <a:solidFill>
                  <a:srgbClr val="FF0000"/>
                </a:solidFill>
              </a:rPr>
              <a:t>esiko</a:t>
            </a:r>
            <a:r>
              <a:rPr lang="en-US" sz="2000" dirty="0">
                <a:solidFill>
                  <a:srgbClr val="FF0000"/>
                </a:solidFill>
              </a:rPr>
              <a:t> dan </a:t>
            </a:r>
            <a:r>
              <a:rPr lang="en-US" sz="2000" dirty="0" err="1">
                <a:solidFill>
                  <a:srgbClr val="FF0000"/>
                </a:solidFill>
              </a:rPr>
              <a:t>Peluang</a:t>
            </a:r>
            <a:r>
              <a:rPr lang="en-US" sz="2000" dirty="0">
                <a:solidFill>
                  <a:srgbClr val="FF0000"/>
                </a:solidFill>
              </a:rPr>
              <a:t> pada proses *, SIPOCORR</a:t>
            </a:r>
          </a:p>
          <a:p>
            <a:pPr marL="990600" lvl="1" indent="-59055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2000" dirty="0" err="1"/>
              <a:t>Aktual</a:t>
            </a:r>
            <a:r>
              <a:rPr lang="en-US" sz="2000" dirty="0"/>
              <a:t> </a:t>
            </a:r>
            <a:r>
              <a:rPr lang="en-US" sz="2000" dirty="0" err="1"/>
              <a:t>permasalahan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dirty="0" err="1"/>
              <a:t>perusahaan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/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permasalahan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dirty="0" err="1"/>
              <a:t>proses</a:t>
            </a:r>
            <a:r>
              <a:rPr lang="en-US" sz="2000" dirty="0"/>
              <a:t> </a:t>
            </a:r>
            <a:r>
              <a:rPr lang="en-US" sz="2000" dirty="0" err="1"/>
              <a:t>selanjutnya</a:t>
            </a:r>
            <a:endParaRPr lang="en-US" sz="2000" dirty="0"/>
          </a:p>
          <a:p>
            <a:pPr marL="990600" lvl="1" indent="-59055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2000" dirty="0"/>
              <a:t>Turtle diagram</a:t>
            </a:r>
          </a:p>
          <a:p>
            <a:pPr marL="990600" lvl="1" indent="-59055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2000" dirty="0" err="1"/>
              <a:t>Hasil</a:t>
            </a:r>
            <a:r>
              <a:rPr lang="en-US" sz="2000" dirty="0"/>
              <a:t> audit </a:t>
            </a:r>
            <a:r>
              <a:rPr lang="en-US" sz="2000" dirty="0" err="1"/>
              <a:t>sebelumnya</a:t>
            </a:r>
            <a:endParaRPr lang="en-US" sz="2000" dirty="0"/>
          </a:p>
          <a:p>
            <a:pPr marL="990600" lvl="1" indent="-59055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2000" dirty="0"/>
              <a:t>Sistem </a:t>
            </a:r>
            <a:r>
              <a:rPr lang="en-US" sz="2000" dirty="0" err="1"/>
              <a:t>Manajemen</a:t>
            </a:r>
            <a:r>
              <a:rPr lang="en-US" sz="2000" dirty="0"/>
              <a:t> </a:t>
            </a:r>
            <a:r>
              <a:rPr lang="en-US" sz="2000" dirty="0" err="1"/>
              <a:t>Mutu</a:t>
            </a:r>
            <a:r>
              <a:rPr lang="en-US" sz="2000" dirty="0"/>
              <a:t> (Quality Manual, </a:t>
            </a:r>
            <a:r>
              <a:rPr lang="en-US" sz="2000" dirty="0" err="1"/>
              <a:t>Prosedur</a:t>
            </a:r>
            <a:r>
              <a:rPr lang="en-US" sz="2000" dirty="0"/>
              <a:t>, </a:t>
            </a:r>
            <a:r>
              <a:rPr lang="en-US" sz="2000" dirty="0" err="1"/>
              <a:t>Instruksi</a:t>
            </a:r>
            <a:r>
              <a:rPr lang="en-US" sz="2000" dirty="0"/>
              <a:t> </a:t>
            </a:r>
            <a:r>
              <a:rPr lang="en-US" sz="2000" dirty="0" err="1"/>
              <a:t>Kerja</a:t>
            </a:r>
            <a:r>
              <a:rPr lang="en-US" sz="2000" dirty="0"/>
              <a:t>, Standard lain yang </a:t>
            </a:r>
            <a:r>
              <a:rPr lang="en-US" sz="2000" dirty="0" err="1"/>
              <a:t>diadopsi</a:t>
            </a:r>
            <a:r>
              <a:rPr lang="en-US" sz="2000" dirty="0"/>
              <a:t> </a:t>
            </a:r>
            <a:r>
              <a:rPr lang="en-US" sz="2000" dirty="0" err="1"/>
              <a:t>oleh</a:t>
            </a:r>
            <a:r>
              <a:rPr lang="en-US" sz="2000" dirty="0"/>
              <a:t> </a:t>
            </a:r>
            <a:r>
              <a:rPr lang="en-US" sz="2000" dirty="0" err="1"/>
              <a:t>perusahaan</a:t>
            </a:r>
            <a:r>
              <a:rPr lang="en-US" sz="2000" dirty="0"/>
              <a:t>),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memeriksa</a:t>
            </a:r>
            <a:r>
              <a:rPr lang="en-US" sz="2000" dirty="0"/>
              <a:t> </a:t>
            </a:r>
            <a:r>
              <a:rPr lang="en-US" sz="2000" dirty="0" err="1"/>
              <a:t>apakah</a:t>
            </a:r>
            <a:r>
              <a:rPr lang="en-US" sz="2000" dirty="0"/>
              <a:t> SMM </a:t>
            </a:r>
            <a:r>
              <a:rPr lang="en-US" sz="2000" dirty="0" err="1"/>
              <a:t>dijalankan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konsisten</a:t>
            </a:r>
            <a:r>
              <a:rPr lang="en-US" sz="2000" dirty="0"/>
              <a:t>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endParaRPr lang="en-US" sz="2000" dirty="0"/>
          </a:p>
          <a:p>
            <a:pPr marL="990600" lvl="1" indent="-59055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2000" dirty="0" err="1"/>
              <a:t>Persyaratan</a:t>
            </a:r>
            <a:r>
              <a:rPr lang="en-US" sz="2000" dirty="0"/>
              <a:t> ISO</a:t>
            </a:r>
            <a:r>
              <a:rPr lang="id-ID" sz="2000" dirty="0"/>
              <a:t>/IEC 17025</a:t>
            </a:r>
            <a:endParaRPr lang="en-US" sz="2000" dirty="0"/>
          </a:p>
          <a:p>
            <a:pPr marL="990600" lvl="1" indent="-590550" eaLnBrk="1" hangingPunct="1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2000" dirty="0" err="1"/>
              <a:t>Persyaratan</a:t>
            </a:r>
            <a:r>
              <a:rPr lang="en-US" sz="2000" dirty="0"/>
              <a:t> Customer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E85699-FF2D-474F-BC31-61CB4421E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2145" y="6356352"/>
            <a:ext cx="5541819" cy="365125"/>
          </a:xfrm>
        </p:spPr>
        <p:txBody>
          <a:bodyPr/>
          <a:lstStyle/>
          <a:p>
            <a:r>
              <a:rPr lang="en-US"/>
              <a:t>Audit ISO IEC 17025:2017. 1/Rev 01 ©Copyright. Sentral Sistem Agustus 2019</a:t>
            </a:r>
            <a:endParaRPr lang="en-US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13648"/>
            <a:ext cx="9906000" cy="12858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Font typeface="Monotype Sorts" charset="2"/>
              <a:buChar char="­"/>
            </a:pPr>
            <a:r>
              <a:rPr lang="en-US" dirty="0">
                <a:solidFill>
                  <a:schemeClr val="bg1"/>
                </a:solidFill>
                <a:latin typeface="Impact" panose="020B0806030902050204" pitchFamily="34" charset="0"/>
              </a:rPr>
              <a:t> </a:t>
            </a:r>
            <a:r>
              <a:rPr lang="id-ID" dirty="0">
                <a:solidFill>
                  <a:schemeClr val="bg1"/>
                </a:solidFill>
                <a:latin typeface="Impact" panose="020B0806030902050204" pitchFamily="34" charset="0"/>
              </a:rPr>
              <a:t>Pembuatan Checklist Audit</a:t>
            </a:r>
            <a:endParaRPr 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3864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4344" y="2889224"/>
            <a:ext cx="9920344" cy="135243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-14344" y="2982664"/>
            <a:ext cx="9920344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-15552" y="4177088"/>
            <a:ext cx="9920344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729" name="Rectangle 8"/>
          <p:cNvSpPr>
            <a:spLocks noChangeArrowheads="1"/>
          </p:cNvSpPr>
          <p:nvPr/>
        </p:nvSpPr>
        <p:spPr bwMode="auto">
          <a:xfrm>
            <a:off x="263411" y="159748"/>
            <a:ext cx="9303505" cy="1092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u="sng" dirty="0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Proses : </a:t>
            </a:r>
          </a:p>
          <a:p>
            <a:pPr algn="ctr">
              <a:spcBef>
                <a:spcPts val="600"/>
              </a:spcBef>
            </a:pP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Aktifitas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 yang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menggunakan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sumber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daya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 dan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di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kelola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dengan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tujuan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untuk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dapat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mentranformasikan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 input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menjadi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ahoma" pitchFamily="34" charset="0"/>
              </a:rPr>
              <a:t> output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216" y="1578818"/>
            <a:ext cx="3914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Ruang</a:t>
            </a:r>
            <a:r>
              <a:rPr lang="en-US" sz="1600" b="1" dirty="0"/>
              <a:t> </a:t>
            </a:r>
            <a:r>
              <a:rPr lang="en-US" sz="1600" b="1" dirty="0" err="1"/>
              <a:t>Lingkup</a:t>
            </a:r>
            <a:r>
              <a:rPr lang="en-US" sz="1600" b="1" dirty="0"/>
              <a:t> Process : SIPOCORR 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93888" y="2549773"/>
            <a:ext cx="2984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Letter of Intent/ MOU/ </a:t>
            </a:r>
            <a:r>
              <a:rPr lang="en-US" sz="1600" dirty="0" err="1"/>
              <a:t>Kontrak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347305" y="2543157"/>
            <a:ext cx="29835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Invoice/</a:t>
            </a:r>
            <a:r>
              <a:rPr lang="en-US" sz="1600" dirty="0" err="1"/>
              <a:t>Tanda</a:t>
            </a:r>
            <a:r>
              <a:rPr lang="en-US" sz="1600" dirty="0"/>
              <a:t> </a:t>
            </a:r>
            <a:r>
              <a:rPr lang="en-US" sz="1600" dirty="0" err="1"/>
              <a:t>terima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1899596" y="2010883"/>
            <a:ext cx="1313957" cy="523220"/>
            <a:chOff x="1101033" y="4117847"/>
            <a:chExt cx="1313957" cy="523220"/>
          </a:xfrm>
        </p:grpSpPr>
        <p:grpSp>
          <p:nvGrpSpPr>
            <p:cNvPr id="40" name="Group 39"/>
            <p:cNvGrpSpPr/>
            <p:nvPr/>
          </p:nvGrpSpPr>
          <p:grpSpPr>
            <a:xfrm>
              <a:off x="1101033" y="4151606"/>
              <a:ext cx="1313957" cy="480705"/>
              <a:chOff x="1194627" y="4108415"/>
              <a:chExt cx="1313957" cy="480705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1194627" y="4108415"/>
                <a:ext cx="1313957" cy="480705"/>
                <a:chOff x="3137613" y="1322677"/>
                <a:chExt cx="1313957" cy="480705"/>
              </a:xfrm>
            </p:grpSpPr>
            <p:sp>
              <p:nvSpPr>
                <p:cNvPr id="44" name="Pentagon 43"/>
                <p:cNvSpPr/>
                <p:nvPr/>
              </p:nvSpPr>
              <p:spPr>
                <a:xfrm>
                  <a:off x="3175573" y="1322677"/>
                  <a:ext cx="1275997" cy="480705"/>
                </a:xfrm>
                <a:prstGeom prst="homePlat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>
                  <a:outerShdw blurRad="25400" dist="38100" dir="5100000" sx="97000" sy="97000" algn="ctr" rotWithShape="0">
                    <a:srgbClr val="000000">
                      <a:alpha val="43137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 NPUT</a:t>
                  </a:r>
                </a:p>
              </p:txBody>
            </p: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3137613" y="1322677"/>
                  <a:ext cx="5313" cy="480705"/>
                </a:xfrm>
                <a:prstGeom prst="line">
                  <a:avLst/>
                </a:prstGeom>
                <a:ln w="76200">
                  <a:solidFill>
                    <a:schemeClr val="tx2">
                      <a:lumMod val="50000"/>
                    </a:schemeClr>
                  </a:solidFill>
                </a:ln>
                <a:effectLst>
                  <a:outerShdw blurRad="254000" dist="177800" dir="4800000" sx="134000" sy="134000" rotWithShape="0">
                    <a:srgbClr val="000000">
                      <a:alpha val="98000"/>
                    </a:srgb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6" name="Freeform 45"/>
                <p:cNvSpPr/>
                <p:nvPr/>
              </p:nvSpPr>
              <p:spPr>
                <a:xfrm>
                  <a:off x="3193984" y="1368310"/>
                  <a:ext cx="1175365" cy="379872"/>
                </a:xfrm>
                <a:custGeom>
                  <a:avLst/>
                  <a:gdLst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381000 w 566057"/>
                    <a:gd name="connsiteY3" fmla="*/ 359228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93965 w 566057"/>
                    <a:gd name="connsiteY1" fmla="*/ 19909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69182"/>
                    <a:gd name="connsiteX1" fmla="*/ 493965 w 566057"/>
                    <a:gd name="connsiteY1" fmla="*/ 19909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62083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63596"/>
                    <a:gd name="connsiteX1" fmla="*/ 473866 w 566057"/>
                    <a:gd name="connsiteY1" fmla="*/ 0 h 363596"/>
                    <a:gd name="connsiteX2" fmla="*/ 566057 w 566057"/>
                    <a:gd name="connsiteY2" fmla="*/ 178439 h 363596"/>
                    <a:gd name="connsiteX3" fmla="*/ 508507 w 566057"/>
                    <a:gd name="connsiteY3" fmla="*/ 363596 h 363596"/>
                    <a:gd name="connsiteX4" fmla="*/ 0 w 566057"/>
                    <a:gd name="connsiteY4" fmla="*/ 363496 h 363596"/>
                    <a:gd name="connsiteX0" fmla="*/ 4891 w 566057"/>
                    <a:gd name="connsiteY0" fmla="*/ 9195 h 368523"/>
                    <a:gd name="connsiteX1" fmla="*/ 510685 w 566057"/>
                    <a:gd name="connsiteY1" fmla="*/ 0 h 368523"/>
                    <a:gd name="connsiteX2" fmla="*/ 566057 w 566057"/>
                    <a:gd name="connsiteY2" fmla="*/ 183366 h 368523"/>
                    <a:gd name="connsiteX3" fmla="*/ 508507 w 566057"/>
                    <a:gd name="connsiteY3" fmla="*/ 368523 h 368523"/>
                    <a:gd name="connsiteX4" fmla="*/ 0 w 566057"/>
                    <a:gd name="connsiteY4" fmla="*/ 368423 h 368523"/>
                    <a:gd name="connsiteX0" fmla="*/ 4891 w 566057"/>
                    <a:gd name="connsiteY0" fmla="*/ 9195 h 375053"/>
                    <a:gd name="connsiteX1" fmla="*/ 510685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66057"/>
                    <a:gd name="connsiteY0" fmla="*/ 9195 h 375053"/>
                    <a:gd name="connsiteX1" fmla="*/ 471281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52923"/>
                    <a:gd name="connsiteY0" fmla="*/ 9195 h 375053"/>
                    <a:gd name="connsiteX1" fmla="*/ 471281 w 552923"/>
                    <a:gd name="connsiteY1" fmla="*/ 0 h 375053"/>
                    <a:gd name="connsiteX2" fmla="*/ 552923 w 552923"/>
                    <a:gd name="connsiteY2" fmla="*/ 176836 h 375053"/>
                    <a:gd name="connsiteX3" fmla="*/ 475670 w 552923"/>
                    <a:gd name="connsiteY3" fmla="*/ 375053 h 375053"/>
                    <a:gd name="connsiteX4" fmla="*/ 0 w 552923"/>
                    <a:gd name="connsiteY4" fmla="*/ 368423 h 375053"/>
                    <a:gd name="connsiteX0" fmla="*/ 4891 w 552923"/>
                    <a:gd name="connsiteY0" fmla="*/ 9195 h 368423"/>
                    <a:gd name="connsiteX1" fmla="*/ 471281 w 552923"/>
                    <a:gd name="connsiteY1" fmla="*/ 0 h 368423"/>
                    <a:gd name="connsiteX2" fmla="*/ 552923 w 552923"/>
                    <a:gd name="connsiteY2" fmla="*/ 176836 h 368423"/>
                    <a:gd name="connsiteX3" fmla="*/ 475670 w 552923"/>
                    <a:gd name="connsiteY3" fmla="*/ 348933 h 368423"/>
                    <a:gd name="connsiteX4" fmla="*/ 0 w 552923"/>
                    <a:gd name="connsiteY4" fmla="*/ 368423 h 368423"/>
                    <a:gd name="connsiteX0" fmla="*/ 4891 w 552923"/>
                    <a:gd name="connsiteY0" fmla="*/ 9195 h 355364"/>
                    <a:gd name="connsiteX1" fmla="*/ 471281 w 552923"/>
                    <a:gd name="connsiteY1" fmla="*/ 0 h 355364"/>
                    <a:gd name="connsiteX2" fmla="*/ 552923 w 552923"/>
                    <a:gd name="connsiteY2" fmla="*/ 176836 h 355364"/>
                    <a:gd name="connsiteX3" fmla="*/ 475670 w 552923"/>
                    <a:gd name="connsiteY3" fmla="*/ 348933 h 355364"/>
                    <a:gd name="connsiteX4" fmla="*/ 0 w 552923"/>
                    <a:gd name="connsiteY4" fmla="*/ 355364 h 355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2923" h="355364">
                      <a:moveTo>
                        <a:pt x="4891" y="9195"/>
                      </a:moveTo>
                      <a:lnTo>
                        <a:pt x="471281" y="0"/>
                      </a:lnTo>
                      <a:lnTo>
                        <a:pt x="552923" y="176836"/>
                      </a:lnTo>
                      <a:lnTo>
                        <a:pt x="475670" y="348933"/>
                      </a:lnTo>
                      <a:lnTo>
                        <a:pt x="0" y="355364"/>
                      </a:lnTo>
                    </a:path>
                  </a:pathLst>
                </a:custGeom>
                <a:ln w="19050"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r"/>
                  <a:endParaRPr lang="en-US" sz="800"/>
                </a:p>
              </p:txBody>
            </p:sp>
          </p:grpSp>
          <p:pic>
            <p:nvPicPr>
              <p:cNvPr id="43" name="Picture 4" descr="http://abadilabel.com/kancingmurah/files/2012/09/kcg17mm-vondenim.jp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9792" b="74375" l="13363" r="4474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29" t="31637" r="55023" b="25838"/>
              <a:stretch/>
            </p:blipFill>
            <p:spPr bwMode="auto">
              <a:xfrm>
                <a:off x="1202356" y="4153449"/>
                <a:ext cx="382653" cy="382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1" name="Rectangle 40"/>
            <p:cNvSpPr/>
            <p:nvPr/>
          </p:nvSpPr>
          <p:spPr>
            <a:xfrm>
              <a:off x="1131637" y="4117847"/>
              <a:ext cx="321203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871293" y="2041684"/>
            <a:ext cx="1313957" cy="523220"/>
            <a:chOff x="1101033" y="4117847"/>
            <a:chExt cx="1313957" cy="523220"/>
          </a:xfrm>
        </p:grpSpPr>
        <p:grpSp>
          <p:nvGrpSpPr>
            <p:cNvPr id="48" name="Group 47"/>
            <p:cNvGrpSpPr/>
            <p:nvPr/>
          </p:nvGrpSpPr>
          <p:grpSpPr>
            <a:xfrm>
              <a:off x="1101033" y="4151606"/>
              <a:ext cx="1313957" cy="480705"/>
              <a:chOff x="1194627" y="4108415"/>
              <a:chExt cx="1313957" cy="480705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1194627" y="4108415"/>
                <a:ext cx="1313957" cy="480705"/>
                <a:chOff x="3137613" y="1322677"/>
                <a:chExt cx="1313957" cy="480705"/>
              </a:xfrm>
            </p:grpSpPr>
            <p:sp>
              <p:nvSpPr>
                <p:cNvPr id="52" name="Pentagon 51"/>
                <p:cNvSpPr/>
                <p:nvPr/>
              </p:nvSpPr>
              <p:spPr>
                <a:xfrm>
                  <a:off x="3175573" y="1322677"/>
                  <a:ext cx="1275997" cy="480705"/>
                </a:xfrm>
                <a:prstGeom prst="homePlat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>
                  <a:outerShdw blurRad="25400" dist="38100" dir="5100000" sx="97000" sy="97000" algn="ctr" rotWithShape="0">
                    <a:srgbClr val="000000">
                      <a:alpha val="43137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    UT PUT</a:t>
                  </a:r>
                </a:p>
              </p:txBody>
            </p: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3137613" y="1322677"/>
                  <a:ext cx="5313" cy="480705"/>
                </a:xfrm>
                <a:prstGeom prst="line">
                  <a:avLst/>
                </a:prstGeom>
                <a:ln w="76200">
                  <a:solidFill>
                    <a:schemeClr val="tx2">
                      <a:lumMod val="50000"/>
                    </a:schemeClr>
                  </a:solidFill>
                </a:ln>
                <a:effectLst>
                  <a:outerShdw blurRad="254000" dist="177800" dir="4800000" sx="134000" sy="134000" rotWithShape="0">
                    <a:srgbClr val="000000">
                      <a:alpha val="98000"/>
                    </a:srgb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4" name="Freeform 53"/>
                <p:cNvSpPr/>
                <p:nvPr/>
              </p:nvSpPr>
              <p:spPr>
                <a:xfrm>
                  <a:off x="3193984" y="1368310"/>
                  <a:ext cx="1175365" cy="379872"/>
                </a:xfrm>
                <a:custGeom>
                  <a:avLst/>
                  <a:gdLst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381000 w 566057"/>
                    <a:gd name="connsiteY3" fmla="*/ 359228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93965 w 566057"/>
                    <a:gd name="connsiteY1" fmla="*/ 19909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69182"/>
                    <a:gd name="connsiteX1" fmla="*/ 493965 w 566057"/>
                    <a:gd name="connsiteY1" fmla="*/ 19909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62083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63596"/>
                    <a:gd name="connsiteX1" fmla="*/ 473866 w 566057"/>
                    <a:gd name="connsiteY1" fmla="*/ 0 h 363596"/>
                    <a:gd name="connsiteX2" fmla="*/ 566057 w 566057"/>
                    <a:gd name="connsiteY2" fmla="*/ 178439 h 363596"/>
                    <a:gd name="connsiteX3" fmla="*/ 508507 w 566057"/>
                    <a:gd name="connsiteY3" fmla="*/ 363596 h 363596"/>
                    <a:gd name="connsiteX4" fmla="*/ 0 w 566057"/>
                    <a:gd name="connsiteY4" fmla="*/ 363496 h 363596"/>
                    <a:gd name="connsiteX0" fmla="*/ 4891 w 566057"/>
                    <a:gd name="connsiteY0" fmla="*/ 9195 h 368523"/>
                    <a:gd name="connsiteX1" fmla="*/ 510685 w 566057"/>
                    <a:gd name="connsiteY1" fmla="*/ 0 h 368523"/>
                    <a:gd name="connsiteX2" fmla="*/ 566057 w 566057"/>
                    <a:gd name="connsiteY2" fmla="*/ 183366 h 368523"/>
                    <a:gd name="connsiteX3" fmla="*/ 508507 w 566057"/>
                    <a:gd name="connsiteY3" fmla="*/ 368523 h 368523"/>
                    <a:gd name="connsiteX4" fmla="*/ 0 w 566057"/>
                    <a:gd name="connsiteY4" fmla="*/ 368423 h 368523"/>
                    <a:gd name="connsiteX0" fmla="*/ 4891 w 566057"/>
                    <a:gd name="connsiteY0" fmla="*/ 9195 h 375053"/>
                    <a:gd name="connsiteX1" fmla="*/ 510685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66057"/>
                    <a:gd name="connsiteY0" fmla="*/ 9195 h 375053"/>
                    <a:gd name="connsiteX1" fmla="*/ 471281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52923"/>
                    <a:gd name="connsiteY0" fmla="*/ 9195 h 375053"/>
                    <a:gd name="connsiteX1" fmla="*/ 471281 w 552923"/>
                    <a:gd name="connsiteY1" fmla="*/ 0 h 375053"/>
                    <a:gd name="connsiteX2" fmla="*/ 552923 w 552923"/>
                    <a:gd name="connsiteY2" fmla="*/ 176836 h 375053"/>
                    <a:gd name="connsiteX3" fmla="*/ 475670 w 552923"/>
                    <a:gd name="connsiteY3" fmla="*/ 375053 h 375053"/>
                    <a:gd name="connsiteX4" fmla="*/ 0 w 552923"/>
                    <a:gd name="connsiteY4" fmla="*/ 368423 h 375053"/>
                    <a:gd name="connsiteX0" fmla="*/ 4891 w 552923"/>
                    <a:gd name="connsiteY0" fmla="*/ 9195 h 368423"/>
                    <a:gd name="connsiteX1" fmla="*/ 471281 w 552923"/>
                    <a:gd name="connsiteY1" fmla="*/ 0 h 368423"/>
                    <a:gd name="connsiteX2" fmla="*/ 552923 w 552923"/>
                    <a:gd name="connsiteY2" fmla="*/ 176836 h 368423"/>
                    <a:gd name="connsiteX3" fmla="*/ 475670 w 552923"/>
                    <a:gd name="connsiteY3" fmla="*/ 348933 h 368423"/>
                    <a:gd name="connsiteX4" fmla="*/ 0 w 552923"/>
                    <a:gd name="connsiteY4" fmla="*/ 368423 h 368423"/>
                    <a:gd name="connsiteX0" fmla="*/ 4891 w 552923"/>
                    <a:gd name="connsiteY0" fmla="*/ 9195 h 355364"/>
                    <a:gd name="connsiteX1" fmla="*/ 471281 w 552923"/>
                    <a:gd name="connsiteY1" fmla="*/ 0 h 355364"/>
                    <a:gd name="connsiteX2" fmla="*/ 552923 w 552923"/>
                    <a:gd name="connsiteY2" fmla="*/ 176836 h 355364"/>
                    <a:gd name="connsiteX3" fmla="*/ 475670 w 552923"/>
                    <a:gd name="connsiteY3" fmla="*/ 348933 h 355364"/>
                    <a:gd name="connsiteX4" fmla="*/ 0 w 552923"/>
                    <a:gd name="connsiteY4" fmla="*/ 355364 h 355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2923" h="355364">
                      <a:moveTo>
                        <a:pt x="4891" y="9195"/>
                      </a:moveTo>
                      <a:lnTo>
                        <a:pt x="471281" y="0"/>
                      </a:lnTo>
                      <a:lnTo>
                        <a:pt x="552923" y="176836"/>
                      </a:lnTo>
                      <a:lnTo>
                        <a:pt x="475670" y="348933"/>
                      </a:lnTo>
                      <a:lnTo>
                        <a:pt x="0" y="355364"/>
                      </a:lnTo>
                    </a:path>
                  </a:pathLst>
                </a:custGeom>
                <a:ln w="19050"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r"/>
                  <a:endParaRPr lang="en-US" sz="800"/>
                </a:p>
              </p:txBody>
            </p:sp>
          </p:grpSp>
          <p:pic>
            <p:nvPicPr>
              <p:cNvPr id="51" name="Picture 4" descr="http://abadilabel.com/kancingmurah/files/2012/09/kcg17mm-vondenim.jp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9792" b="74375" l="13363" r="4474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29" t="31637" r="55023" b="25838"/>
              <a:stretch/>
            </p:blipFill>
            <p:spPr bwMode="auto">
              <a:xfrm>
                <a:off x="1202356" y="4153449"/>
                <a:ext cx="382653" cy="382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9" name="Rectangle 48"/>
            <p:cNvSpPr/>
            <p:nvPr/>
          </p:nvSpPr>
          <p:spPr>
            <a:xfrm>
              <a:off x="1131637" y="4117847"/>
              <a:ext cx="321203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7359013" y="3156650"/>
            <a:ext cx="1584176" cy="523220"/>
            <a:chOff x="1101033" y="4117847"/>
            <a:chExt cx="1584176" cy="523220"/>
          </a:xfrm>
        </p:grpSpPr>
        <p:grpSp>
          <p:nvGrpSpPr>
            <p:cNvPr id="56" name="Group 55"/>
            <p:cNvGrpSpPr/>
            <p:nvPr/>
          </p:nvGrpSpPr>
          <p:grpSpPr>
            <a:xfrm>
              <a:off x="1101033" y="4151606"/>
              <a:ext cx="1584176" cy="480705"/>
              <a:chOff x="1194627" y="4108415"/>
              <a:chExt cx="1584176" cy="480705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1194627" y="4108415"/>
                <a:ext cx="1584176" cy="480705"/>
                <a:chOff x="3137613" y="1322677"/>
                <a:chExt cx="1584176" cy="480705"/>
              </a:xfrm>
            </p:grpSpPr>
            <p:sp>
              <p:nvSpPr>
                <p:cNvPr id="60" name="Pentagon 59"/>
                <p:cNvSpPr/>
                <p:nvPr/>
              </p:nvSpPr>
              <p:spPr>
                <a:xfrm>
                  <a:off x="3175573" y="1322677"/>
                  <a:ext cx="1546216" cy="480705"/>
                </a:xfrm>
                <a:prstGeom prst="homePlat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>
                  <a:outerShdw blurRad="25400" dist="38100" dir="5100000" sx="97000" sy="97000" algn="ctr" rotWithShape="0">
                    <a:srgbClr val="000000">
                      <a:alpha val="43137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    USTOMER</a:t>
                  </a:r>
                </a:p>
              </p:txBody>
            </p: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3137613" y="1322677"/>
                  <a:ext cx="5313" cy="480705"/>
                </a:xfrm>
                <a:prstGeom prst="line">
                  <a:avLst/>
                </a:prstGeom>
                <a:ln w="76200">
                  <a:solidFill>
                    <a:schemeClr val="tx2">
                      <a:lumMod val="50000"/>
                    </a:schemeClr>
                  </a:solidFill>
                </a:ln>
                <a:effectLst>
                  <a:outerShdw blurRad="254000" dist="177800" dir="4800000" sx="134000" sy="134000" rotWithShape="0">
                    <a:srgbClr val="000000">
                      <a:alpha val="98000"/>
                    </a:srgb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2" name="Freeform 61"/>
                <p:cNvSpPr/>
                <p:nvPr/>
              </p:nvSpPr>
              <p:spPr>
                <a:xfrm>
                  <a:off x="3193984" y="1368310"/>
                  <a:ext cx="1420944" cy="379872"/>
                </a:xfrm>
                <a:custGeom>
                  <a:avLst/>
                  <a:gdLst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381000 w 566057"/>
                    <a:gd name="connsiteY3" fmla="*/ 359228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93965 w 566057"/>
                    <a:gd name="connsiteY1" fmla="*/ 19909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69182"/>
                    <a:gd name="connsiteX1" fmla="*/ 493965 w 566057"/>
                    <a:gd name="connsiteY1" fmla="*/ 19909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62083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63596"/>
                    <a:gd name="connsiteX1" fmla="*/ 473866 w 566057"/>
                    <a:gd name="connsiteY1" fmla="*/ 0 h 363596"/>
                    <a:gd name="connsiteX2" fmla="*/ 566057 w 566057"/>
                    <a:gd name="connsiteY2" fmla="*/ 178439 h 363596"/>
                    <a:gd name="connsiteX3" fmla="*/ 508507 w 566057"/>
                    <a:gd name="connsiteY3" fmla="*/ 363596 h 363596"/>
                    <a:gd name="connsiteX4" fmla="*/ 0 w 566057"/>
                    <a:gd name="connsiteY4" fmla="*/ 363496 h 363596"/>
                    <a:gd name="connsiteX0" fmla="*/ 4891 w 566057"/>
                    <a:gd name="connsiteY0" fmla="*/ 9195 h 368523"/>
                    <a:gd name="connsiteX1" fmla="*/ 510685 w 566057"/>
                    <a:gd name="connsiteY1" fmla="*/ 0 h 368523"/>
                    <a:gd name="connsiteX2" fmla="*/ 566057 w 566057"/>
                    <a:gd name="connsiteY2" fmla="*/ 183366 h 368523"/>
                    <a:gd name="connsiteX3" fmla="*/ 508507 w 566057"/>
                    <a:gd name="connsiteY3" fmla="*/ 368523 h 368523"/>
                    <a:gd name="connsiteX4" fmla="*/ 0 w 566057"/>
                    <a:gd name="connsiteY4" fmla="*/ 368423 h 368523"/>
                    <a:gd name="connsiteX0" fmla="*/ 4891 w 566057"/>
                    <a:gd name="connsiteY0" fmla="*/ 9195 h 375053"/>
                    <a:gd name="connsiteX1" fmla="*/ 510685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66057"/>
                    <a:gd name="connsiteY0" fmla="*/ 9195 h 375053"/>
                    <a:gd name="connsiteX1" fmla="*/ 471281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52923"/>
                    <a:gd name="connsiteY0" fmla="*/ 9195 h 375053"/>
                    <a:gd name="connsiteX1" fmla="*/ 471281 w 552923"/>
                    <a:gd name="connsiteY1" fmla="*/ 0 h 375053"/>
                    <a:gd name="connsiteX2" fmla="*/ 552923 w 552923"/>
                    <a:gd name="connsiteY2" fmla="*/ 176836 h 375053"/>
                    <a:gd name="connsiteX3" fmla="*/ 475670 w 552923"/>
                    <a:gd name="connsiteY3" fmla="*/ 375053 h 375053"/>
                    <a:gd name="connsiteX4" fmla="*/ 0 w 552923"/>
                    <a:gd name="connsiteY4" fmla="*/ 368423 h 375053"/>
                    <a:gd name="connsiteX0" fmla="*/ 4891 w 552923"/>
                    <a:gd name="connsiteY0" fmla="*/ 9195 h 368423"/>
                    <a:gd name="connsiteX1" fmla="*/ 471281 w 552923"/>
                    <a:gd name="connsiteY1" fmla="*/ 0 h 368423"/>
                    <a:gd name="connsiteX2" fmla="*/ 552923 w 552923"/>
                    <a:gd name="connsiteY2" fmla="*/ 176836 h 368423"/>
                    <a:gd name="connsiteX3" fmla="*/ 475670 w 552923"/>
                    <a:gd name="connsiteY3" fmla="*/ 348933 h 368423"/>
                    <a:gd name="connsiteX4" fmla="*/ 0 w 552923"/>
                    <a:gd name="connsiteY4" fmla="*/ 368423 h 368423"/>
                    <a:gd name="connsiteX0" fmla="*/ 4891 w 552923"/>
                    <a:gd name="connsiteY0" fmla="*/ 9195 h 355364"/>
                    <a:gd name="connsiteX1" fmla="*/ 471281 w 552923"/>
                    <a:gd name="connsiteY1" fmla="*/ 0 h 355364"/>
                    <a:gd name="connsiteX2" fmla="*/ 552923 w 552923"/>
                    <a:gd name="connsiteY2" fmla="*/ 176836 h 355364"/>
                    <a:gd name="connsiteX3" fmla="*/ 475670 w 552923"/>
                    <a:gd name="connsiteY3" fmla="*/ 348933 h 355364"/>
                    <a:gd name="connsiteX4" fmla="*/ 0 w 552923"/>
                    <a:gd name="connsiteY4" fmla="*/ 355364 h 355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2923" h="355364">
                      <a:moveTo>
                        <a:pt x="4891" y="9195"/>
                      </a:moveTo>
                      <a:lnTo>
                        <a:pt x="471281" y="0"/>
                      </a:lnTo>
                      <a:lnTo>
                        <a:pt x="552923" y="176836"/>
                      </a:lnTo>
                      <a:lnTo>
                        <a:pt x="475670" y="348933"/>
                      </a:lnTo>
                      <a:lnTo>
                        <a:pt x="0" y="355364"/>
                      </a:lnTo>
                    </a:path>
                  </a:pathLst>
                </a:custGeom>
                <a:ln w="19050"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r"/>
                  <a:endParaRPr lang="en-US" sz="800"/>
                </a:p>
              </p:txBody>
            </p:sp>
          </p:grpSp>
          <p:pic>
            <p:nvPicPr>
              <p:cNvPr id="59" name="Picture 4" descr="http://abadilabel.com/kancingmurah/files/2012/09/kcg17mm-vondenim.jp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9792" b="74375" l="13363" r="4474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29" t="31637" r="55023" b="25838"/>
              <a:stretch/>
            </p:blipFill>
            <p:spPr bwMode="auto">
              <a:xfrm>
                <a:off x="1202356" y="4153449"/>
                <a:ext cx="382653" cy="382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7" name="Rectangle 56"/>
            <p:cNvSpPr/>
            <p:nvPr/>
          </p:nvSpPr>
          <p:spPr>
            <a:xfrm>
              <a:off x="1131637" y="4117847"/>
              <a:ext cx="321203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1392086" y="4437112"/>
            <a:ext cx="1449067" cy="544444"/>
            <a:chOff x="1101033" y="4087867"/>
            <a:chExt cx="1449067" cy="544444"/>
          </a:xfrm>
        </p:grpSpPr>
        <p:grpSp>
          <p:nvGrpSpPr>
            <p:cNvPr id="64" name="Group 63"/>
            <p:cNvGrpSpPr/>
            <p:nvPr/>
          </p:nvGrpSpPr>
          <p:grpSpPr>
            <a:xfrm>
              <a:off x="1101033" y="4151606"/>
              <a:ext cx="1449067" cy="480705"/>
              <a:chOff x="1194627" y="4108415"/>
              <a:chExt cx="1449067" cy="480705"/>
            </a:xfrm>
          </p:grpSpPr>
          <p:grpSp>
            <p:nvGrpSpPr>
              <p:cNvPr id="66" name="Group 65"/>
              <p:cNvGrpSpPr/>
              <p:nvPr/>
            </p:nvGrpSpPr>
            <p:grpSpPr>
              <a:xfrm>
                <a:off x="1194627" y="4108415"/>
                <a:ext cx="1449067" cy="480705"/>
                <a:chOff x="3137613" y="1322677"/>
                <a:chExt cx="1449067" cy="480705"/>
              </a:xfrm>
            </p:grpSpPr>
            <p:sp>
              <p:nvSpPr>
                <p:cNvPr id="68" name="Pentagon 67"/>
                <p:cNvSpPr/>
                <p:nvPr/>
              </p:nvSpPr>
              <p:spPr>
                <a:xfrm>
                  <a:off x="3175573" y="1322677"/>
                  <a:ext cx="1411107" cy="480705"/>
                </a:xfrm>
                <a:prstGeom prst="homePlat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>
                  <a:outerShdw blurRad="25400" dist="38100" dir="5100000" sx="97000" sy="97000" algn="ctr" rotWithShape="0">
                    <a:srgbClr val="000000">
                      <a:alpha val="43137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sz="1600" dirty="0"/>
                    <a:t>BJECTIVES</a:t>
                  </a:r>
                </a:p>
              </p:txBody>
            </p: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3137613" y="1322677"/>
                  <a:ext cx="5313" cy="480705"/>
                </a:xfrm>
                <a:prstGeom prst="line">
                  <a:avLst/>
                </a:prstGeom>
                <a:ln w="76200">
                  <a:solidFill>
                    <a:schemeClr val="tx2">
                      <a:lumMod val="50000"/>
                    </a:schemeClr>
                  </a:solidFill>
                </a:ln>
                <a:effectLst>
                  <a:outerShdw blurRad="254000" dist="177800" dir="4800000" sx="134000" sy="134000" rotWithShape="0">
                    <a:srgbClr val="000000">
                      <a:alpha val="98000"/>
                    </a:srgb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0" name="Freeform 69"/>
                <p:cNvSpPr/>
                <p:nvPr/>
              </p:nvSpPr>
              <p:spPr>
                <a:xfrm>
                  <a:off x="3193984" y="1378820"/>
                  <a:ext cx="1320688" cy="379872"/>
                </a:xfrm>
                <a:custGeom>
                  <a:avLst/>
                  <a:gdLst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381000 w 566057"/>
                    <a:gd name="connsiteY3" fmla="*/ 359228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93965 w 566057"/>
                    <a:gd name="connsiteY1" fmla="*/ 19909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69182"/>
                    <a:gd name="connsiteX1" fmla="*/ 493965 w 566057"/>
                    <a:gd name="connsiteY1" fmla="*/ 19909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62083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63596"/>
                    <a:gd name="connsiteX1" fmla="*/ 473866 w 566057"/>
                    <a:gd name="connsiteY1" fmla="*/ 0 h 363596"/>
                    <a:gd name="connsiteX2" fmla="*/ 566057 w 566057"/>
                    <a:gd name="connsiteY2" fmla="*/ 178439 h 363596"/>
                    <a:gd name="connsiteX3" fmla="*/ 508507 w 566057"/>
                    <a:gd name="connsiteY3" fmla="*/ 363596 h 363596"/>
                    <a:gd name="connsiteX4" fmla="*/ 0 w 566057"/>
                    <a:gd name="connsiteY4" fmla="*/ 363496 h 363596"/>
                    <a:gd name="connsiteX0" fmla="*/ 4891 w 566057"/>
                    <a:gd name="connsiteY0" fmla="*/ 9195 h 368523"/>
                    <a:gd name="connsiteX1" fmla="*/ 510685 w 566057"/>
                    <a:gd name="connsiteY1" fmla="*/ 0 h 368523"/>
                    <a:gd name="connsiteX2" fmla="*/ 566057 w 566057"/>
                    <a:gd name="connsiteY2" fmla="*/ 183366 h 368523"/>
                    <a:gd name="connsiteX3" fmla="*/ 508507 w 566057"/>
                    <a:gd name="connsiteY3" fmla="*/ 368523 h 368523"/>
                    <a:gd name="connsiteX4" fmla="*/ 0 w 566057"/>
                    <a:gd name="connsiteY4" fmla="*/ 368423 h 368523"/>
                    <a:gd name="connsiteX0" fmla="*/ 4891 w 566057"/>
                    <a:gd name="connsiteY0" fmla="*/ 9195 h 375053"/>
                    <a:gd name="connsiteX1" fmla="*/ 510685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66057"/>
                    <a:gd name="connsiteY0" fmla="*/ 9195 h 375053"/>
                    <a:gd name="connsiteX1" fmla="*/ 471281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52923"/>
                    <a:gd name="connsiteY0" fmla="*/ 9195 h 375053"/>
                    <a:gd name="connsiteX1" fmla="*/ 471281 w 552923"/>
                    <a:gd name="connsiteY1" fmla="*/ 0 h 375053"/>
                    <a:gd name="connsiteX2" fmla="*/ 552923 w 552923"/>
                    <a:gd name="connsiteY2" fmla="*/ 176836 h 375053"/>
                    <a:gd name="connsiteX3" fmla="*/ 475670 w 552923"/>
                    <a:gd name="connsiteY3" fmla="*/ 375053 h 375053"/>
                    <a:gd name="connsiteX4" fmla="*/ 0 w 552923"/>
                    <a:gd name="connsiteY4" fmla="*/ 368423 h 375053"/>
                    <a:gd name="connsiteX0" fmla="*/ 4891 w 552923"/>
                    <a:gd name="connsiteY0" fmla="*/ 9195 h 368423"/>
                    <a:gd name="connsiteX1" fmla="*/ 471281 w 552923"/>
                    <a:gd name="connsiteY1" fmla="*/ 0 h 368423"/>
                    <a:gd name="connsiteX2" fmla="*/ 552923 w 552923"/>
                    <a:gd name="connsiteY2" fmla="*/ 176836 h 368423"/>
                    <a:gd name="connsiteX3" fmla="*/ 475670 w 552923"/>
                    <a:gd name="connsiteY3" fmla="*/ 348933 h 368423"/>
                    <a:gd name="connsiteX4" fmla="*/ 0 w 552923"/>
                    <a:gd name="connsiteY4" fmla="*/ 368423 h 368423"/>
                    <a:gd name="connsiteX0" fmla="*/ 4891 w 552923"/>
                    <a:gd name="connsiteY0" fmla="*/ 9195 h 355364"/>
                    <a:gd name="connsiteX1" fmla="*/ 471281 w 552923"/>
                    <a:gd name="connsiteY1" fmla="*/ 0 h 355364"/>
                    <a:gd name="connsiteX2" fmla="*/ 552923 w 552923"/>
                    <a:gd name="connsiteY2" fmla="*/ 176836 h 355364"/>
                    <a:gd name="connsiteX3" fmla="*/ 475670 w 552923"/>
                    <a:gd name="connsiteY3" fmla="*/ 348933 h 355364"/>
                    <a:gd name="connsiteX4" fmla="*/ 0 w 552923"/>
                    <a:gd name="connsiteY4" fmla="*/ 355364 h 355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2923" h="355364">
                      <a:moveTo>
                        <a:pt x="4891" y="9195"/>
                      </a:moveTo>
                      <a:lnTo>
                        <a:pt x="471281" y="0"/>
                      </a:lnTo>
                      <a:lnTo>
                        <a:pt x="552923" y="176836"/>
                      </a:lnTo>
                      <a:lnTo>
                        <a:pt x="475670" y="348933"/>
                      </a:lnTo>
                      <a:lnTo>
                        <a:pt x="0" y="355364"/>
                      </a:lnTo>
                    </a:path>
                  </a:pathLst>
                </a:custGeom>
                <a:ln w="19050"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r"/>
                  <a:endParaRPr lang="en-US" sz="800"/>
                </a:p>
              </p:txBody>
            </p:sp>
          </p:grpSp>
          <p:pic>
            <p:nvPicPr>
              <p:cNvPr id="67" name="Picture 4" descr="http://abadilabel.com/kancingmurah/files/2012/09/kcg17mm-vondenim.jp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9792" b="74375" l="13363" r="4474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29" t="31637" r="55023" b="25838"/>
              <a:stretch/>
            </p:blipFill>
            <p:spPr bwMode="auto">
              <a:xfrm>
                <a:off x="1202356" y="4153449"/>
                <a:ext cx="382653" cy="382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1131637" y="4087867"/>
              <a:ext cx="321203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3935983" y="5877272"/>
            <a:ext cx="1449067" cy="481384"/>
            <a:chOff x="1101033" y="4150927"/>
            <a:chExt cx="1449067" cy="481384"/>
          </a:xfrm>
        </p:grpSpPr>
        <p:grpSp>
          <p:nvGrpSpPr>
            <p:cNvPr id="72" name="Group 71"/>
            <p:cNvGrpSpPr/>
            <p:nvPr/>
          </p:nvGrpSpPr>
          <p:grpSpPr>
            <a:xfrm>
              <a:off x="1101033" y="4151606"/>
              <a:ext cx="1449067" cy="480705"/>
              <a:chOff x="1194627" y="4108415"/>
              <a:chExt cx="1449067" cy="480705"/>
            </a:xfrm>
          </p:grpSpPr>
          <p:grpSp>
            <p:nvGrpSpPr>
              <p:cNvPr id="74" name="Group 73"/>
              <p:cNvGrpSpPr/>
              <p:nvPr/>
            </p:nvGrpSpPr>
            <p:grpSpPr>
              <a:xfrm>
                <a:off x="1194627" y="4108415"/>
                <a:ext cx="1449067" cy="480705"/>
                <a:chOff x="3137613" y="1322677"/>
                <a:chExt cx="1449067" cy="480705"/>
              </a:xfrm>
            </p:grpSpPr>
            <p:sp>
              <p:nvSpPr>
                <p:cNvPr id="76" name="Pentagon 75"/>
                <p:cNvSpPr/>
                <p:nvPr/>
              </p:nvSpPr>
              <p:spPr>
                <a:xfrm>
                  <a:off x="3175573" y="1322677"/>
                  <a:ext cx="1411107" cy="480705"/>
                </a:xfrm>
                <a:prstGeom prst="homePlat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>
                  <a:outerShdw blurRad="25400" dist="38100" dir="5100000" sx="97000" sy="97000" algn="ctr" rotWithShape="0">
                    <a:srgbClr val="000000">
                      <a:alpha val="43137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sz="1600" dirty="0"/>
                    <a:t>EFERENCE</a:t>
                  </a:r>
                </a:p>
              </p:txBody>
            </p:sp>
            <p:cxnSp>
              <p:nvCxnSpPr>
                <p:cNvPr id="77" name="Straight Connector 76"/>
                <p:cNvCxnSpPr/>
                <p:nvPr/>
              </p:nvCxnSpPr>
              <p:spPr>
                <a:xfrm>
                  <a:off x="3137613" y="1322677"/>
                  <a:ext cx="5313" cy="480705"/>
                </a:xfrm>
                <a:prstGeom prst="line">
                  <a:avLst/>
                </a:prstGeom>
                <a:ln w="76200">
                  <a:solidFill>
                    <a:schemeClr val="tx2">
                      <a:lumMod val="50000"/>
                    </a:schemeClr>
                  </a:solidFill>
                </a:ln>
                <a:effectLst>
                  <a:outerShdw blurRad="254000" dist="177800" dir="4800000" sx="134000" sy="134000" rotWithShape="0">
                    <a:srgbClr val="000000">
                      <a:alpha val="98000"/>
                    </a:srgb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8" name="Freeform 77"/>
                <p:cNvSpPr/>
                <p:nvPr/>
              </p:nvSpPr>
              <p:spPr>
                <a:xfrm>
                  <a:off x="3193984" y="1378820"/>
                  <a:ext cx="1320688" cy="379872"/>
                </a:xfrm>
                <a:custGeom>
                  <a:avLst/>
                  <a:gdLst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381000 w 566057"/>
                    <a:gd name="connsiteY3" fmla="*/ 359228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93965 w 566057"/>
                    <a:gd name="connsiteY1" fmla="*/ 19909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69182"/>
                    <a:gd name="connsiteX1" fmla="*/ 493965 w 566057"/>
                    <a:gd name="connsiteY1" fmla="*/ 19909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62083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63596"/>
                    <a:gd name="connsiteX1" fmla="*/ 473866 w 566057"/>
                    <a:gd name="connsiteY1" fmla="*/ 0 h 363596"/>
                    <a:gd name="connsiteX2" fmla="*/ 566057 w 566057"/>
                    <a:gd name="connsiteY2" fmla="*/ 178439 h 363596"/>
                    <a:gd name="connsiteX3" fmla="*/ 508507 w 566057"/>
                    <a:gd name="connsiteY3" fmla="*/ 363596 h 363596"/>
                    <a:gd name="connsiteX4" fmla="*/ 0 w 566057"/>
                    <a:gd name="connsiteY4" fmla="*/ 363496 h 363596"/>
                    <a:gd name="connsiteX0" fmla="*/ 4891 w 566057"/>
                    <a:gd name="connsiteY0" fmla="*/ 9195 h 368523"/>
                    <a:gd name="connsiteX1" fmla="*/ 510685 w 566057"/>
                    <a:gd name="connsiteY1" fmla="*/ 0 h 368523"/>
                    <a:gd name="connsiteX2" fmla="*/ 566057 w 566057"/>
                    <a:gd name="connsiteY2" fmla="*/ 183366 h 368523"/>
                    <a:gd name="connsiteX3" fmla="*/ 508507 w 566057"/>
                    <a:gd name="connsiteY3" fmla="*/ 368523 h 368523"/>
                    <a:gd name="connsiteX4" fmla="*/ 0 w 566057"/>
                    <a:gd name="connsiteY4" fmla="*/ 368423 h 368523"/>
                    <a:gd name="connsiteX0" fmla="*/ 4891 w 566057"/>
                    <a:gd name="connsiteY0" fmla="*/ 9195 h 375053"/>
                    <a:gd name="connsiteX1" fmla="*/ 510685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66057"/>
                    <a:gd name="connsiteY0" fmla="*/ 9195 h 375053"/>
                    <a:gd name="connsiteX1" fmla="*/ 471281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52923"/>
                    <a:gd name="connsiteY0" fmla="*/ 9195 h 375053"/>
                    <a:gd name="connsiteX1" fmla="*/ 471281 w 552923"/>
                    <a:gd name="connsiteY1" fmla="*/ 0 h 375053"/>
                    <a:gd name="connsiteX2" fmla="*/ 552923 w 552923"/>
                    <a:gd name="connsiteY2" fmla="*/ 176836 h 375053"/>
                    <a:gd name="connsiteX3" fmla="*/ 475670 w 552923"/>
                    <a:gd name="connsiteY3" fmla="*/ 375053 h 375053"/>
                    <a:gd name="connsiteX4" fmla="*/ 0 w 552923"/>
                    <a:gd name="connsiteY4" fmla="*/ 368423 h 375053"/>
                    <a:gd name="connsiteX0" fmla="*/ 4891 w 552923"/>
                    <a:gd name="connsiteY0" fmla="*/ 9195 h 368423"/>
                    <a:gd name="connsiteX1" fmla="*/ 471281 w 552923"/>
                    <a:gd name="connsiteY1" fmla="*/ 0 h 368423"/>
                    <a:gd name="connsiteX2" fmla="*/ 552923 w 552923"/>
                    <a:gd name="connsiteY2" fmla="*/ 176836 h 368423"/>
                    <a:gd name="connsiteX3" fmla="*/ 475670 w 552923"/>
                    <a:gd name="connsiteY3" fmla="*/ 348933 h 368423"/>
                    <a:gd name="connsiteX4" fmla="*/ 0 w 552923"/>
                    <a:gd name="connsiteY4" fmla="*/ 368423 h 368423"/>
                    <a:gd name="connsiteX0" fmla="*/ 4891 w 552923"/>
                    <a:gd name="connsiteY0" fmla="*/ 9195 h 355364"/>
                    <a:gd name="connsiteX1" fmla="*/ 471281 w 552923"/>
                    <a:gd name="connsiteY1" fmla="*/ 0 h 355364"/>
                    <a:gd name="connsiteX2" fmla="*/ 552923 w 552923"/>
                    <a:gd name="connsiteY2" fmla="*/ 176836 h 355364"/>
                    <a:gd name="connsiteX3" fmla="*/ 475670 w 552923"/>
                    <a:gd name="connsiteY3" fmla="*/ 348933 h 355364"/>
                    <a:gd name="connsiteX4" fmla="*/ 0 w 552923"/>
                    <a:gd name="connsiteY4" fmla="*/ 355364 h 355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2923" h="355364">
                      <a:moveTo>
                        <a:pt x="4891" y="9195"/>
                      </a:moveTo>
                      <a:lnTo>
                        <a:pt x="471281" y="0"/>
                      </a:lnTo>
                      <a:lnTo>
                        <a:pt x="552923" y="176836"/>
                      </a:lnTo>
                      <a:lnTo>
                        <a:pt x="475670" y="348933"/>
                      </a:lnTo>
                      <a:lnTo>
                        <a:pt x="0" y="355364"/>
                      </a:lnTo>
                    </a:path>
                  </a:pathLst>
                </a:custGeom>
                <a:ln w="19050"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r"/>
                  <a:endParaRPr lang="en-US" sz="800"/>
                </a:p>
              </p:txBody>
            </p:sp>
          </p:grpSp>
          <p:pic>
            <p:nvPicPr>
              <p:cNvPr id="75" name="Picture 4" descr="http://abadilabel.com/kancingmurah/files/2012/09/kcg17mm-vondenim.jp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9792" b="74375" l="13363" r="4474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29" t="31637" r="55023" b="25838"/>
              <a:stretch/>
            </p:blipFill>
            <p:spPr bwMode="auto">
              <a:xfrm>
                <a:off x="1202356" y="4153449"/>
                <a:ext cx="382653" cy="382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3" name="Rectangle 72"/>
            <p:cNvSpPr/>
            <p:nvPr/>
          </p:nvSpPr>
          <p:spPr>
            <a:xfrm>
              <a:off x="1131637" y="4150927"/>
              <a:ext cx="32120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5604696" y="4509122"/>
            <a:ext cx="1313957" cy="480705"/>
            <a:chOff x="1101033" y="4151606"/>
            <a:chExt cx="1313957" cy="480705"/>
          </a:xfrm>
        </p:grpSpPr>
        <p:grpSp>
          <p:nvGrpSpPr>
            <p:cNvPr id="80" name="Group 79"/>
            <p:cNvGrpSpPr/>
            <p:nvPr/>
          </p:nvGrpSpPr>
          <p:grpSpPr>
            <a:xfrm>
              <a:off x="1101033" y="4151606"/>
              <a:ext cx="1313957" cy="480705"/>
              <a:chOff x="1194627" y="4108415"/>
              <a:chExt cx="1313957" cy="480705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1194627" y="4108415"/>
                <a:ext cx="1313957" cy="480705"/>
                <a:chOff x="3137613" y="1322677"/>
                <a:chExt cx="1313957" cy="480705"/>
              </a:xfrm>
            </p:grpSpPr>
            <p:sp>
              <p:nvSpPr>
                <p:cNvPr id="84" name="Pentagon 83"/>
                <p:cNvSpPr/>
                <p:nvPr/>
              </p:nvSpPr>
              <p:spPr>
                <a:xfrm>
                  <a:off x="3175573" y="1322677"/>
                  <a:ext cx="1275997" cy="480705"/>
                </a:xfrm>
                <a:prstGeom prst="homePlat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>
                  <a:outerShdw blurRad="25400" dist="38100" dir="5100000" sx="97000" sy="97000" algn="ctr" rotWithShape="0">
                    <a:srgbClr val="000000">
                      <a:alpha val="43137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600" dirty="0"/>
                    <a:t>      ISK</a:t>
                  </a: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3137613" y="1322677"/>
                  <a:ext cx="5313" cy="480705"/>
                </a:xfrm>
                <a:prstGeom prst="line">
                  <a:avLst/>
                </a:prstGeom>
                <a:ln w="76200">
                  <a:solidFill>
                    <a:schemeClr val="tx2">
                      <a:lumMod val="50000"/>
                    </a:schemeClr>
                  </a:solidFill>
                </a:ln>
                <a:effectLst>
                  <a:outerShdw blurRad="254000" dist="177800" dir="4800000" sx="134000" sy="134000" rotWithShape="0">
                    <a:srgbClr val="000000">
                      <a:alpha val="98000"/>
                    </a:srgb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6" name="Freeform 85"/>
                <p:cNvSpPr/>
                <p:nvPr/>
              </p:nvSpPr>
              <p:spPr>
                <a:xfrm>
                  <a:off x="3193984" y="1368310"/>
                  <a:ext cx="1175365" cy="379872"/>
                </a:xfrm>
                <a:custGeom>
                  <a:avLst/>
                  <a:gdLst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381000 w 566057"/>
                    <a:gd name="connsiteY3" fmla="*/ 359228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93965 w 566057"/>
                    <a:gd name="connsiteY1" fmla="*/ 19909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69182"/>
                    <a:gd name="connsiteX1" fmla="*/ 493965 w 566057"/>
                    <a:gd name="connsiteY1" fmla="*/ 19909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62083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63596"/>
                    <a:gd name="connsiteX1" fmla="*/ 473866 w 566057"/>
                    <a:gd name="connsiteY1" fmla="*/ 0 h 363596"/>
                    <a:gd name="connsiteX2" fmla="*/ 566057 w 566057"/>
                    <a:gd name="connsiteY2" fmla="*/ 178439 h 363596"/>
                    <a:gd name="connsiteX3" fmla="*/ 508507 w 566057"/>
                    <a:gd name="connsiteY3" fmla="*/ 363596 h 363596"/>
                    <a:gd name="connsiteX4" fmla="*/ 0 w 566057"/>
                    <a:gd name="connsiteY4" fmla="*/ 363496 h 363596"/>
                    <a:gd name="connsiteX0" fmla="*/ 4891 w 566057"/>
                    <a:gd name="connsiteY0" fmla="*/ 9195 h 368523"/>
                    <a:gd name="connsiteX1" fmla="*/ 510685 w 566057"/>
                    <a:gd name="connsiteY1" fmla="*/ 0 h 368523"/>
                    <a:gd name="connsiteX2" fmla="*/ 566057 w 566057"/>
                    <a:gd name="connsiteY2" fmla="*/ 183366 h 368523"/>
                    <a:gd name="connsiteX3" fmla="*/ 508507 w 566057"/>
                    <a:gd name="connsiteY3" fmla="*/ 368523 h 368523"/>
                    <a:gd name="connsiteX4" fmla="*/ 0 w 566057"/>
                    <a:gd name="connsiteY4" fmla="*/ 368423 h 368523"/>
                    <a:gd name="connsiteX0" fmla="*/ 4891 w 566057"/>
                    <a:gd name="connsiteY0" fmla="*/ 9195 h 375053"/>
                    <a:gd name="connsiteX1" fmla="*/ 510685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66057"/>
                    <a:gd name="connsiteY0" fmla="*/ 9195 h 375053"/>
                    <a:gd name="connsiteX1" fmla="*/ 471281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52923"/>
                    <a:gd name="connsiteY0" fmla="*/ 9195 h 375053"/>
                    <a:gd name="connsiteX1" fmla="*/ 471281 w 552923"/>
                    <a:gd name="connsiteY1" fmla="*/ 0 h 375053"/>
                    <a:gd name="connsiteX2" fmla="*/ 552923 w 552923"/>
                    <a:gd name="connsiteY2" fmla="*/ 176836 h 375053"/>
                    <a:gd name="connsiteX3" fmla="*/ 475670 w 552923"/>
                    <a:gd name="connsiteY3" fmla="*/ 375053 h 375053"/>
                    <a:gd name="connsiteX4" fmla="*/ 0 w 552923"/>
                    <a:gd name="connsiteY4" fmla="*/ 368423 h 375053"/>
                    <a:gd name="connsiteX0" fmla="*/ 4891 w 552923"/>
                    <a:gd name="connsiteY0" fmla="*/ 9195 h 368423"/>
                    <a:gd name="connsiteX1" fmla="*/ 471281 w 552923"/>
                    <a:gd name="connsiteY1" fmla="*/ 0 h 368423"/>
                    <a:gd name="connsiteX2" fmla="*/ 552923 w 552923"/>
                    <a:gd name="connsiteY2" fmla="*/ 176836 h 368423"/>
                    <a:gd name="connsiteX3" fmla="*/ 475670 w 552923"/>
                    <a:gd name="connsiteY3" fmla="*/ 348933 h 368423"/>
                    <a:gd name="connsiteX4" fmla="*/ 0 w 552923"/>
                    <a:gd name="connsiteY4" fmla="*/ 368423 h 368423"/>
                    <a:gd name="connsiteX0" fmla="*/ 4891 w 552923"/>
                    <a:gd name="connsiteY0" fmla="*/ 9195 h 355364"/>
                    <a:gd name="connsiteX1" fmla="*/ 471281 w 552923"/>
                    <a:gd name="connsiteY1" fmla="*/ 0 h 355364"/>
                    <a:gd name="connsiteX2" fmla="*/ 552923 w 552923"/>
                    <a:gd name="connsiteY2" fmla="*/ 176836 h 355364"/>
                    <a:gd name="connsiteX3" fmla="*/ 475670 w 552923"/>
                    <a:gd name="connsiteY3" fmla="*/ 348933 h 355364"/>
                    <a:gd name="connsiteX4" fmla="*/ 0 w 552923"/>
                    <a:gd name="connsiteY4" fmla="*/ 355364 h 355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2923" h="355364">
                      <a:moveTo>
                        <a:pt x="4891" y="9195"/>
                      </a:moveTo>
                      <a:lnTo>
                        <a:pt x="471281" y="0"/>
                      </a:lnTo>
                      <a:lnTo>
                        <a:pt x="552923" y="176836"/>
                      </a:lnTo>
                      <a:lnTo>
                        <a:pt x="475670" y="348933"/>
                      </a:lnTo>
                      <a:lnTo>
                        <a:pt x="0" y="355364"/>
                      </a:lnTo>
                    </a:path>
                  </a:pathLst>
                </a:custGeom>
                <a:ln w="19050"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r"/>
                  <a:endParaRPr lang="en-US" sz="800"/>
                </a:p>
              </p:txBody>
            </p:sp>
          </p:grpSp>
          <p:pic>
            <p:nvPicPr>
              <p:cNvPr id="83" name="Picture 4" descr="http://abadilabel.com/kancingmurah/files/2012/09/kcg17mm-vondenim.jp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9792" b="74375" l="13363" r="4474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29" t="31637" r="55023" b="25838"/>
              <a:stretch/>
            </p:blipFill>
            <p:spPr bwMode="auto">
              <a:xfrm>
                <a:off x="1202356" y="4153449"/>
                <a:ext cx="382653" cy="382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1" name="Rectangle 80"/>
            <p:cNvSpPr/>
            <p:nvPr/>
          </p:nvSpPr>
          <p:spPr>
            <a:xfrm>
              <a:off x="1131637" y="4157813"/>
              <a:ext cx="32120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458385" y="2492896"/>
            <a:ext cx="2116560" cy="1987746"/>
            <a:chOff x="4918580" y="3425656"/>
            <a:chExt cx="2116560" cy="1987746"/>
          </a:xfrm>
        </p:grpSpPr>
        <p:sp>
          <p:nvSpPr>
            <p:cNvPr id="9" name="Oval 8"/>
            <p:cNvSpPr/>
            <p:nvPr/>
          </p:nvSpPr>
          <p:spPr>
            <a:xfrm>
              <a:off x="4918580" y="3425656"/>
              <a:ext cx="2116560" cy="1987746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016423" y="3502354"/>
              <a:ext cx="1923122" cy="18288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5095142" y="3589669"/>
              <a:ext cx="1788074" cy="1675941"/>
            </a:xfrm>
            <a:prstGeom prst="ellipse">
              <a:avLst/>
            </a:prstGeom>
            <a:blipFill>
              <a:blip r:embed="rId8" cstate="print"/>
              <a:stretch>
                <a:fillRect/>
              </a:stretch>
            </a:blipFill>
            <a:ln w="12700">
              <a:solidFill>
                <a:schemeClr val="bg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0" name="Picture 2" descr="https://cdn4.iconfinder.com/data/icons/SOPHISTIQUE/web_design/png/256/our_process_2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720391">
              <a:off x="5288449" y="3607514"/>
              <a:ext cx="1447126" cy="1447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5107245" y="4026018"/>
              <a:ext cx="1745991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dirty="0">
                  <a:ln w="0">
                    <a:solidFill>
                      <a:schemeClr val="bg1"/>
                    </a:solidFill>
                  </a:ln>
                  <a:blipFill>
                    <a:blip r:embed="rId10"/>
                    <a:stretch>
                      <a:fillRect/>
                    </a:stretch>
                  </a:blip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Impact" panose="020B0806030902050204" pitchFamily="34" charset="0"/>
                </a:rPr>
                <a:t>PROSES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89464" y="3105949"/>
            <a:ext cx="1313957" cy="544444"/>
            <a:chOff x="1101033" y="4087867"/>
            <a:chExt cx="1313957" cy="544444"/>
          </a:xfrm>
        </p:grpSpPr>
        <p:grpSp>
          <p:nvGrpSpPr>
            <p:cNvPr id="2" name="Group 1"/>
            <p:cNvGrpSpPr/>
            <p:nvPr/>
          </p:nvGrpSpPr>
          <p:grpSpPr>
            <a:xfrm>
              <a:off x="1101033" y="4151606"/>
              <a:ext cx="1313957" cy="480705"/>
              <a:chOff x="1194627" y="4108415"/>
              <a:chExt cx="1313957" cy="480705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1194627" y="4108415"/>
                <a:ext cx="1313957" cy="480705"/>
                <a:chOff x="3137613" y="1322677"/>
                <a:chExt cx="1313957" cy="480705"/>
              </a:xfrm>
            </p:grpSpPr>
            <p:sp>
              <p:nvSpPr>
                <p:cNvPr id="35" name="Pentagon 34"/>
                <p:cNvSpPr/>
                <p:nvPr/>
              </p:nvSpPr>
              <p:spPr>
                <a:xfrm>
                  <a:off x="3175573" y="1322677"/>
                  <a:ext cx="1275997" cy="480705"/>
                </a:xfrm>
                <a:prstGeom prst="homePlat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>
                  <a:outerShdw blurRad="25400" dist="38100" dir="5100000" sx="97000" sy="97000" algn="ctr" rotWithShape="0">
                    <a:srgbClr val="000000">
                      <a:alpha val="43137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sz="1600" dirty="0"/>
                    <a:t>UPPLIER</a:t>
                  </a:r>
                </a:p>
              </p:txBody>
            </p: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3137613" y="1322677"/>
                  <a:ext cx="5313" cy="480705"/>
                </a:xfrm>
                <a:prstGeom prst="line">
                  <a:avLst/>
                </a:prstGeom>
                <a:ln w="76200">
                  <a:solidFill>
                    <a:schemeClr val="tx2">
                      <a:lumMod val="50000"/>
                    </a:schemeClr>
                  </a:solidFill>
                </a:ln>
                <a:effectLst>
                  <a:outerShdw blurRad="254000" dist="177800" dir="4800000" sx="134000" sy="134000" rotWithShape="0">
                    <a:srgbClr val="000000">
                      <a:alpha val="98000"/>
                    </a:srgb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7" name="Freeform 36"/>
                <p:cNvSpPr/>
                <p:nvPr/>
              </p:nvSpPr>
              <p:spPr>
                <a:xfrm>
                  <a:off x="3193984" y="1368310"/>
                  <a:ext cx="1175365" cy="379872"/>
                </a:xfrm>
                <a:custGeom>
                  <a:avLst/>
                  <a:gdLst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381000 w 566057"/>
                    <a:gd name="connsiteY3" fmla="*/ 359228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13657 w 566057"/>
                    <a:gd name="connsiteY1" fmla="*/ 0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59228"/>
                    <a:gd name="connsiteX1" fmla="*/ 493965 w 566057"/>
                    <a:gd name="connsiteY1" fmla="*/ 19909 h 359228"/>
                    <a:gd name="connsiteX2" fmla="*/ 566057 w 566057"/>
                    <a:gd name="connsiteY2" fmla="*/ 174171 h 359228"/>
                    <a:gd name="connsiteX3" fmla="*/ 485400 w 566057"/>
                    <a:gd name="connsiteY3" fmla="*/ 349274 h 359228"/>
                    <a:gd name="connsiteX4" fmla="*/ 0 w 566057"/>
                    <a:gd name="connsiteY4" fmla="*/ 359228 h 359228"/>
                    <a:gd name="connsiteX0" fmla="*/ 21771 w 566057"/>
                    <a:gd name="connsiteY0" fmla="*/ 0 h 369182"/>
                    <a:gd name="connsiteX1" fmla="*/ 493965 w 566057"/>
                    <a:gd name="connsiteY1" fmla="*/ 19909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93431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0 h 369182"/>
                    <a:gd name="connsiteX1" fmla="*/ 497980 w 566057"/>
                    <a:gd name="connsiteY1" fmla="*/ 9953 h 369182"/>
                    <a:gd name="connsiteX2" fmla="*/ 566057 w 566057"/>
                    <a:gd name="connsiteY2" fmla="*/ 174171 h 369182"/>
                    <a:gd name="connsiteX3" fmla="*/ 462083 w 566057"/>
                    <a:gd name="connsiteY3" fmla="*/ 369182 h 369182"/>
                    <a:gd name="connsiteX4" fmla="*/ 0 w 566057"/>
                    <a:gd name="connsiteY4" fmla="*/ 359228 h 369182"/>
                    <a:gd name="connsiteX0" fmla="*/ 2177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73450"/>
                    <a:gd name="connsiteX1" fmla="*/ 473866 w 566057"/>
                    <a:gd name="connsiteY1" fmla="*/ 0 h 373450"/>
                    <a:gd name="connsiteX2" fmla="*/ 566057 w 566057"/>
                    <a:gd name="connsiteY2" fmla="*/ 178439 h 373450"/>
                    <a:gd name="connsiteX3" fmla="*/ 462083 w 566057"/>
                    <a:gd name="connsiteY3" fmla="*/ 373450 h 373450"/>
                    <a:gd name="connsiteX4" fmla="*/ 0 w 566057"/>
                    <a:gd name="connsiteY4" fmla="*/ 363496 h 373450"/>
                    <a:gd name="connsiteX0" fmla="*/ 4891 w 566057"/>
                    <a:gd name="connsiteY0" fmla="*/ 4268 h 363596"/>
                    <a:gd name="connsiteX1" fmla="*/ 473866 w 566057"/>
                    <a:gd name="connsiteY1" fmla="*/ 0 h 363596"/>
                    <a:gd name="connsiteX2" fmla="*/ 566057 w 566057"/>
                    <a:gd name="connsiteY2" fmla="*/ 178439 h 363596"/>
                    <a:gd name="connsiteX3" fmla="*/ 508507 w 566057"/>
                    <a:gd name="connsiteY3" fmla="*/ 363596 h 363596"/>
                    <a:gd name="connsiteX4" fmla="*/ 0 w 566057"/>
                    <a:gd name="connsiteY4" fmla="*/ 363496 h 363596"/>
                    <a:gd name="connsiteX0" fmla="*/ 4891 w 566057"/>
                    <a:gd name="connsiteY0" fmla="*/ 9195 h 368523"/>
                    <a:gd name="connsiteX1" fmla="*/ 510685 w 566057"/>
                    <a:gd name="connsiteY1" fmla="*/ 0 h 368523"/>
                    <a:gd name="connsiteX2" fmla="*/ 566057 w 566057"/>
                    <a:gd name="connsiteY2" fmla="*/ 183366 h 368523"/>
                    <a:gd name="connsiteX3" fmla="*/ 508507 w 566057"/>
                    <a:gd name="connsiteY3" fmla="*/ 368523 h 368523"/>
                    <a:gd name="connsiteX4" fmla="*/ 0 w 566057"/>
                    <a:gd name="connsiteY4" fmla="*/ 368423 h 368523"/>
                    <a:gd name="connsiteX0" fmla="*/ 4891 w 566057"/>
                    <a:gd name="connsiteY0" fmla="*/ 9195 h 375053"/>
                    <a:gd name="connsiteX1" fmla="*/ 510685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66057"/>
                    <a:gd name="connsiteY0" fmla="*/ 9195 h 375053"/>
                    <a:gd name="connsiteX1" fmla="*/ 471281 w 566057"/>
                    <a:gd name="connsiteY1" fmla="*/ 0 h 375053"/>
                    <a:gd name="connsiteX2" fmla="*/ 566057 w 566057"/>
                    <a:gd name="connsiteY2" fmla="*/ 183366 h 375053"/>
                    <a:gd name="connsiteX3" fmla="*/ 475670 w 566057"/>
                    <a:gd name="connsiteY3" fmla="*/ 375053 h 375053"/>
                    <a:gd name="connsiteX4" fmla="*/ 0 w 566057"/>
                    <a:gd name="connsiteY4" fmla="*/ 368423 h 375053"/>
                    <a:gd name="connsiteX0" fmla="*/ 4891 w 552923"/>
                    <a:gd name="connsiteY0" fmla="*/ 9195 h 375053"/>
                    <a:gd name="connsiteX1" fmla="*/ 471281 w 552923"/>
                    <a:gd name="connsiteY1" fmla="*/ 0 h 375053"/>
                    <a:gd name="connsiteX2" fmla="*/ 552923 w 552923"/>
                    <a:gd name="connsiteY2" fmla="*/ 176836 h 375053"/>
                    <a:gd name="connsiteX3" fmla="*/ 475670 w 552923"/>
                    <a:gd name="connsiteY3" fmla="*/ 375053 h 375053"/>
                    <a:gd name="connsiteX4" fmla="*/ 0 w 552923"/>
                    <a:gd name="connsiteY4" fmla="*/ 368423 h 375053"/>
                    <a:gd name="connsiteX0" fmla="*/ 4891 w 552923"/>
                    <a:gd name="connsiteY0" fmla="*/ 9195 h 368423"/>
                    <a:gd name="connsiteX1" fmla="*/ 471281 w 552923"/>
                    <a:gd name="connsiteY1" fmla="*/ 0 h 368423"/>
                    <a:gd name="connsiteX2" fmla="*/ 552923 w 552923"/>
                    <a:gd name="connsiteY2" fmla="*/ 176836 h 368423"/>
                    <a:gd name="connsiteX3" fmla="*/ 475670 w 552923"/>
                    <a:gd name="connsiteY3" fmla="*/ 348933 h 368423"/>
                    <a:gd name="connsiteX4" fmla="*/ 0 w 552923"/>
                    <a:gd name="connsiteY4" fmla="*/ 368423 h 368423"/>
                    <a:gd name="connsiteX0" fmla="*/ 4891 w 552923"/>
                    <a:gd name="connsiteY0" fmla="*/ 9195 h 355364"/>
                    <a:gd name="connsiteX1" fmla="*/ 471281 w 552923"/>
                    <a:gd name="connsiteY1" fmla="*/ 0 h 355364"/>
                    <a:gd name="connsiteX2" fmla="*/ 552923 w 552923"/>
                    <a:gd name="connsiteY2" fmla="*/ 176836 h 355364"/>
                    <a:gd name="connsiteX3" fmla="*/ 475670 w 552923"/>
                    <a:gd name="connsiteY3" fmla="*/ 348933 h 355364"/>
                    <a:gd name="connsiteX4" fmla="*/ 0 w 552923"/>
                    <a:gd name="connsiteY4" fmla="*/ 355364 h 355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2923" h="355364">
                      <a:moveTo>
                        <a:pt x="4891" y="9195"/>
                      </a:moveTo>
                      <a:lnTo>
                        <a:pt x="471281" y="0"/>
                      </a:lnTo>
                      <a:lnTo>
                        <a:pt x="552923" y="176836"/>
                      </a:lnTo>
                      <a:lnTo>
                        <a:pt x="475670" y="348933"/>
                      </a:lnTo>
                      <a:lnTo>
                        <a:pt x="0" y="355364"/>
                      </a:lnTo>
                    </a:path>
                  </a:pathLst>
                </a:custGeom>
                <a:ln w="19050"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r"/>
                  <a:endParaRPr lang="en-US" sz="800"/>
                </a:p>
              </p:txBody>
            </p:sp>
          </p:grpSp>
          <p:pic>
            <p:nvPicPr>
              <p:cNvPr id="38" name="Picture 4" descr="http://abadilabel.com/kancingmurah/files/2012/09/kcg17mm-vondenim.jp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9792" b="74375" l="13363" r="4474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29" t="31637" r="55023" b="25838"/>
              <a:stretch/>
            </p:blipFill>
            <p:spPr bwMode="auto">
              <a:xfrm>
                <a:off x="1202356" y="4153449"/>
                <a:ext cx="382653" cy="382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Rectangle 2"/>
            <p:cNvSpPr/>
            <p:nvPr/>
          </p:nvSpPr>
          <p:spPr>
            <a:xfrm>
              <a:off x="1131637" y="4087867"/>
              <a:ext cx="321203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</a:t>
              </a:r>
            </a:p>
          </p:txBody>
        </p:sp>
      </p:grpSp>
      <p:sp>
        <p:nvSpPr>
          <p:cNvPr id="20" name="Right Arrow 19"/>
          <p:cNvSpPr/>
          <p:nvPr/>
        </p:nvSpPr>
        <p:spPr>
          <a:xfrm>
            <a:off x="2000672" y="3093619"/>
            <a:ext cx="1728192" cy="664162"/>
          </a:xfrm>
          <a:prstGeom prst="rightArrow">
            <a:avLst>
              <a:gd name="adj1" fmla="val 50000"/>
              <a:gd name="adj2" fmla="val 98761"/>
            </a:avLst>
          </a:prstGeom>
          <a:blipFill>
            <a:blip r:embed="rId11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609184" y="3769297"/>
            <a:ext cx="30369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863" indent="-169863">
              <a:buFont typeface="Arial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Pelanggan</a:t>
            </a:r>
            <a:r>
              <a:rPr lang="en-US" sz="1400" dirty="0">
                <a:solidFill>
                  <a:schemeClr val="bg1"/>
                </a:solidFill>
              </a:rPr>
              <a:t> / </a:t>
            </a:r>
            <a:r>
              <a:rPr lang="en-US" sz="1400" dirty="0" err="1">
                <a:solidFill>
                  <a:schemeClr val="bg1"/>
                </a:solidFill>
              </a:rPr>
              <a:t>Pemilik</a:t>
            </a:r>
            <a:r>
              <a:rPr lang="en-US" sz="1400" dirty="0">
                <a:solidFill>
                  <a:schemeClr val="bg1"/>
                </a:solidFill>
              </a:rPr>
              <a:t> Perusahaan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65151" y="3689238"/>
            <a:ext cx="21070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Proses </a:t>
            </a:r>
            <a:r>
              <a:rPr lang="en-US" sz="1600" dirty="0" err="1">
                <a:solidFill>
                  <a:schemeClr val="bg1"/>
                </a:solidFill>
              </a:rPr>
              <a:t>Penjualan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0" name="Rectangle 89"/>
          <p:cNvSpPr/>
          <p:nvPr/>
        </p:nvSpPr>
        <p:spPr>
          <a:xfrm>
            <a:off x="3907902" y="3858416"/>
            <a:ext cx="12878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Penagihan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2" name="Right Arrow 91"/>
          <p:cNvSpPr/>
          <p:nvPr/>
        </p:nvSpPr>
        <p:spPr>
          <a:xfrm>
            <a:off x="5370933" y="3123306"/>
            <a:ext cx="1728192" cy="664162"/>
          </a:xfrm>
          <a:prstGeom prst="rightArrow">
            <a:avLst>
              <a:gd name="adj1" fmla="val 50000"/>
              <a:gd name="adj2" fmla="val 98761"/>
            </a:avLst>
          </a:prstGeom>
          <a:blipFill>
            <a:blip r:embed="rId11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Arrow 92"/>
          <p:cNvSpPr/>
          <p:nvPr/>
        </p:nvSpPr>
        <p:spPr>
          <a:xfrm>
            <a:off x="2004404" y="3096483"/>
            <a:ext cx="1728192" cy="664162"/>
          </a:xfrm>
          <a:prstGeom prst="rightArrow">
            <a:avLst>
              <a:gd name="adj1" fmla="val 50000"/>
              <a:gd name="adj2" fmla="val 98761"/>
            </a:avLst>
          </a:prstGeom>
          <a:blipFill>
            <a:blip r:embed="rId12"/>
            <a:tile tx="0" ty="0" sx="100000" sy="100000" flip="none" algn="tl"/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05381" y="4941170"/>
            <a:ext cx="4953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4538" lvl="1" indent="-287338">
              <a:buFont typeface="Arial" pitchFamily="34" charset="0"/>
              <a:buChar char="•"/>
            </a:pPr>
            <a:r>
              <a:rPr lang="en-US" sz="1600" dirty="0" err="1"/>
              <a:t>Pelanggan</a:t>
            </a:r>
            <a:r>
              <a:rPr lang="en-US" sz="1600" dirty="0"/>
              <a:t> : </a:t>
            </a:r>
            <a:r>
              <a:rPr lang="en-US" sz="1600" dirty="0" err="1"/>
              <a:t>Tagihan</a:t>
            </a:r>
            <a:r>
              <a:rPr lang="en-US" sz="1600" dirty="0"/>
              <a:t> yang </a:t>
            </a:r>
            <a:r>
              <a:rPr lang="en-US" sz="1600" dirty="0" err="1"/>
              <a:t>sesuai</a:t>
            </a:r>
            <a:endParaRPr lang="en-US" sz="1600" dirty="0"/>
          </a:p>
          <a:p>
            <a:pPr marL="744538" lvl="1" indent="-287338">
              <a:buFont typeface="Arial" pitchFamily="34" charset="0"/>
              <a:buChar char="•"/>
            </a:pPr>
            <a:r>
              <a:rPr lang="en-US" sz="1600" dirty="0" err="1"/>
              <a:t>Pemilik</a:t>
            </a:r>
            <a:r>
              <a:rPr lang="en-US" sz="1600" dirty="0"/>
              <a:t> :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ada</a:t>
            </a:r>
            <a:r>
              <a:rPr lang="en-US" sz="1600" dirty="0"/>
              <a:t> yang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tertagih</a:t>
            </a:r>
            <a:r>
              <a:rPr lang="en-US" sz="1600" dirty="0"/>
              <a:t>, </a:t>
            </a:r>
            <a:r>
              <a:rPr lang="en-US" sz="1600" dirty="0" err="1"/>
              <a:t>Kredit</a:t>
            </a:r>
            <a:r>
              <a:rPr lang="en-US" sz="1600" dirty="0"/>
              <a:t> </a:t>
            </a:r>
            <a:r>
              <a:rPr lang="en-US" sz="1600" dirty="0" err="1"/>
              <a:t>Macet</a:t>
            </a:r>
            <a:r>
              <a:rPr lang="en-US" sz="1600" dirty="0"/>
              <a:t> 0, </a:t>
            </a:r>
            <a:r>
              <a:rPr lang="en-US" sz="1600" dirty="0" err="1"/>
              <a:t>Umur</a:t>
            </a:r>
            <a:r>
              <a:rPr lang="en-US" sz="1600" dirty="0"/>
              <a:t> </a:t>
            </a:r>
            <a:r>
              <a:rPr lang="en-US" sz="1600" dirty="0" err="1"/>
              <a:t>Piutang</a:t>
            </a:r>
            <a:endParaRPr lang="en-US" sz="1600" dirty="0"/>
          </a:p>
        </p:txBody>
      </p:sp>
      <p:sp>
        <p:nvSpPr>
          <p:cNvPr id="26" name="Rectangle 25"/>
          <p:cNvSpPr/>
          <p:nvPr/>
        </p:nvSpPr>
        <p:spPr>
          <a:xfrm>
            <a:off x="5028094" y="4941170"/>
            <a:ext cx="47102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4538" lvl="1" indent="-287338">
              <a:buFont typeface="Arial" pitchFamily="34" charset="0"/>
              <a:buChar char="•"/>
            </a:pP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tertagih</a:t>
            </a:r>
            <a:r>
              <a:rPr lang="en-US" sz="1600" dirty="0"/>
              <a:t>, </a:t>
            </a:r>
            <a:r>
              <a:rPr lang="en-US" sz="1600" dirty="0" err="1"/>
              <a:t>karena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ada</a:t>
            </a:r>
            <a:r>
              <a:rPr lang="en-US" sz="1600" dirty="0"/>
              <a:t> </a:t>
            </a:r>
            <a:r>
              <a:rPr lang="en-US" sz="1600" dirty="0" err="1"/>
              <a:t>informasi</a:t>
            </a:r>
            <a:r>
              <a:rPr lang="en-US" sz="1600" dirty="0"/>
              <a:t> </a:t>
            </a:r>
          </a:p>
          <a:p>
            <a:pPr marL="744538" lvl="1" indent="-287338">
              <a:buFont typeface="Arial" pitchFamily="34" charset="0"/>
              <a:buChar char="•"/>
            </a:pPr>
            <a:r>
              <a:rPr lang="en-US" sz="1600" dirty="0" err="1"/>
              <a:t>Tagihan</a:t>
            </a:r>
            <a:r>
              <a:rPr lang="en-US" sz="1600" dirty="0"/>
              <a:t> </a:t>
            </a:r>
            <a:r>
              <a:rPr lang="en-US" sz="1600" dirty="0" err="1"/>
              <a:t>Macet</a:t>
            </a:r>
            <a:endParaRPr lang="en-US" sz="1600" dirty="0"/>
          </a:p>
        </p:txBody>
      </p:sp>
      <p:sp>
        <p:nvSpPr>
          <p:cNvPr id="96" name="Rectangle 95"/>
          <p:cNvSpPr/>
          <p:nvPr/>
        </p:nvSpPr>
        <p:spPr>
          <a:xfrm>
            <a:off x="3307452" y="6324560"/>
            <a:ext cx="42378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4538" lvl="1" indent="-287338" algn="ctr">
              <a:buFont typeface="Arial" pitchFamily="34" charset="0"/>
              <a:buChar char="•"/>
            </a:pPr>
            <a:r>
              <a:rPr lang="en-US" sz="1600" dirty="0" err="1"/>
              <a:t>Persyaratan</a:t>
            </a:r>
            <a:r>
              <a:rPr lang="en-US" sz="1600" dirty="0"/>
              <a:t> ISO</a:t>
            </a:r>
            <a:r>
              <a:rPr lang="id-ID" sz="1600" dirty="0"/>
              <a:t>/IEC 17025 Pasal xxxxx</a:t>
            </a:r>
            <a:endParaRPr lang="en-US" sz="1600" dirty="0"/>
          </a:p>
        </p:txBody>
      </p:sp>
      <p:sp>
        <p:nvSpPr>
          <p:cNvPr id="97" name="Right Arrow 96"/>
          <p:cNvSpPr/>
          <p:nvPr/>
        </p:nvSpPr>
        <p:spPr>
          <a:xfrm>
            <a:off x="5356100" y="3126425"/>
            <a:ext cx="1728192" cy="664162"/>
          </a:xfrm>
          <a:prstGeom prst="rightArrow">
            <a:avLst>
              <a:gd name="adj1" fmla="val 50000"/>
              <a:gd name="adj2" fmla="val 98761"/>
            </a:avLst>
          </a:prstGeom>
          <a:blipFill>
            <a:blip r:embed="rId12"/>
            <a:tile tx="0" ty="0" sx="100000" sy="100000" flip="none" algn="tl"/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233" name="Straight Connector 95232"/>
          <p:cNvCxnSpPr/>
          <p:nvPr/>
        </p:nvCxnSpPr>
        <p:spPr>
          <a:xfrm flipH="1">
            <a:off x="-15552" y="1556792"/>
            <a:ext cx="9921552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24C805-CE0F-4D1E-9FE2-438F6A155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2953" y="6356352"/>
            <a:ext cx="3343275" cy="365125"/>
          </a:xfrm>
        </p:spPr>
        <p:txBody>
          <a:bodyPr/>
          <a:lstStyle/>
          <a:p>
            <a:r>
              <a:rPr lang="en-US" sz="1200"/>
              <a:t>Audit ISO IEC 17025:2017. 1/Rev 01 ©Copyright. Sentral Sistem Agustus 2019</a:t>
            </a:r>
            <a:endParaRPr lang="en-US" sz="120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4B8DBB9-7C95-47DD-A820-F692C1807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B15F9C-59B7-428D-B194-A4776FBF064C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2004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500"/>
                            </p:stCondLst>
                            <p:childTnLst>
                              <p:par>
                                <p:cTn id="75" presetID="22" presetClass="entr" presetSubtype="8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xit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2" presetClass="exit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22" presetClass="entr" presetSubtype="8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9" grpId="0"/>
      <p:bldP spid="16" grpId="0"/>
      <p:bldP spid="18" grpId="0"/>
      <p:bldP spid="23" grpId="0"/>
      <p:bldP spid="20" grpId="0" animBg="1"/>
      <p:bldP spid="14" grpId="0"/>
      <p:bldP spid="15" grpId="0"/>
      <p:bldP spid="90" grpId="0"/>
      <p:bldP spid="92" grpId="0" animBg="1"/>
      <p:bldP spid="93" grpId="0" animBg="1"/>
      <p:bldP spid="19" grpId="0"/>
      <p:bldP spid="26" grpId="0"/>
      <p:bldP spid="96" grpId="0"/>
      <p:bldP spid="9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857892"/>
            <a:ext cx="9906000" cy="100010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643050"/>
          </a:xfrm>
          <a:solidFill>
            <a:schemeClr val="accent5">
              <a:lumMod val="50000"/>
            </a:schemeClr>
          </a:solidFill>
        </p:spPr>
        <p:txBody>
          <a:bodyPr/>
          <a:lstStyle/>
          <a:p>
            <a:pPr eaLnBrk="1" hangingPunct="1"/>
            <a:r>
              <a:rPr lang="en-US" sz="3200" b="1" dirty="0" err="1">
                <a:solidFill>
                  <a:schemeClr val="bg1"/>
                </a:solidFill>
              </a:rPr>
              <a:t>Contoh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id-ID" sz="3200" b="1" dirty="0">
                <a:solidFill>
                  <a:schemeClr val="bg1"/>
                </a:solidFill>
              </a:rPr>
              <a:t>Kasus</a:t>
            </a:r>
            <a:r>
              <a:rPr lang="en-US" sz="3200" b="1" dirty="0">
                <a:solidFill>
                  <a:schemeClr val="bg1"/>
                </a:solidFill>
              </a:rPr>
              <a:t>: </a:t>
            </a:r>
            <a:br>
              <a:rPr lang="id-ID" sz="3200" b="1" dirty="0">
                <a:solidFill>
                  <a:schemeClr val="bg1"/>
                </a:solidFill>
              </a:rPr>
            </a:br>
            <a:r>
              <a:rPr lang="en-US" sz="3200" b="1" dirty="0">
                <a:solidFill>
                  <a:schemeClr val="bg1"/>
                </a:solidFill>
              </a:rPr>
              <a:t>Input audit </a:t>
            </a:r>
            <a:r>
              <a:rPr lang="en-US" sz="3200" b="1" dirty="0" err="1">
                <a:solidFill>
                  <a:schemeClr val="bg1"/>
                </a:solidFill>
              </a:rPr>
              <a:t>berdasarkan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Identifikasi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permasalahan</a:t>
            </a:r>
            <a:r>
              <a:rPr lang="en-US" sz="3200" b="1" dirty="0">
                <a:solidFill>
                  <a:schemeClr val="bg1"/>
                </a:solidFill>
              </a:rPr>
              <a:t>/ </a:t>
            </a:r>
            <a:r>
              <a:rPr lang="en-US" sz="3200" b="1" dirty="0" err="1">
                <a:solidFill>
                  <a:schemeClr val="bg1"/>
                </a:solidFill>
              </a:rPr>
              <a:t>kelemahan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pada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perusahaan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69635" name="Rectangle 3"/>
          <p:cNvSpPr>
            <a:spLocks noGrp="1" noChangeArrowheads="1"/>
          </p:cNvSpPr>
          <p:nvPr>
            <p:ph idx="1"/>
          </p:nvPr>
        </p:nvSpPr>
        <p:spPr>
          <a:xfrm>
            <a:off x="835649" y="1932008"/>
            <a:ext cx="8046441" cy="442595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1600" dirty="0" err="1"/>
              <a:t>Misalnya</a:t>
            </a:r>
            <a:r>
              <a:rPr lang="en-US" sz="1600" dirty="0"/>
              <a:t> : </a:t>
            </a:r>
          </a:p>
          <a:p>
            <a:pPr lvl="1" eaLnBrk="1" hangingPunct="1"/>
            <a:r>
              <a:rPr lang="id-ID" sz="1600" dirty="0"/>
              <a:t>Lab. Uji</a:t>
            </a:r>
            <a:r>
              <a:rPr lang="en-US" sz="1600" dirty="0"/>
              <a:t>: </a:t>
            </a:r>
            <a:r>
              <a:rPr lang="en-US" sz="1600" dirty="0" err="1"/>
              <a:t>Beberapa</a:t>
            </a:r>
            <a:r>
              <a:rPr lang="en-US" sz="1600" dirty="0"/>
              <a:t> </a:t>
            </a:r>
            <a:r>
              <a:rPr lang="en-US" sz="1600" dirty="0" err="1"/>
              <a:t>bulan</a:t>
            </a:r>
            <a:r>
              <a:rPr lang="en-US" sz="1600" dirty="0"/>
              <a:t> </a:t>
            </a:r>
            <a:r>
              <a:rPr lang="en-US" sz="1600" dirty="0" err="1"/>
              <a:t>ini</a:t>
            </a:r>
            <a:r>
              <a:rPr lang="en-US" sz="1600" dirty="0"/>
              <a:t> </a:t>
            </a:r>
            <a:r>
              <a:rPr lang="en-US" sz="1600" dirty="0" err="1"/>
              <a:t>sering</a:t>
            </a:r>
            <a:r>
              <a:rPr lang="en-US" sz="1600" dirty="0"/>
              <a:t> </a:t>
            </a:r>
            <a:r>
              <a:rPr lang="id-ID" sz="1600" dirty="0"/>
              <a:t>terjadi trouble pada mesin uji Impact, sering timbul pesan error di monitor.</a:t>
            </a:r>
            <a:endParaRPr lang="en-US" sz="1600" dirty="0"/>
          </a:p>
          <a:p>
            <a:pPr lvl="1" eaLnBrk="1" hangingPunct="1"/>
            <a:r>
              <a:rPr lang="id-ID" sz="1600" dirty="0"/>
              <a:t>Lab.Kalibrasi</a:t>
            </a:r>
            <a:r>
              <a:rPr lang="en-US" sz="1600" dirty="0"/>
              <a:t> : </a:t>
            </a:r>
            <a:r>
              <a:rPr lang="id-ID" sz="1600" dirty="0"/>
              <a:t>Hasil kalibrasi standard dari merek tertentu cendrung membesar driftnya.</a:t>
            </a:r>
          </a:p>
          <a:p>
            <a:pPr lvl="1" eaLnBrk="1" hangingPunct="1"/>
            <a:r>
              <a:rPr lang="en-US" sz="1600" dirty="0" err="1"/>
              <a:t>Pertambangan</a:t>
            </a:r>
            <a:r>
              <a:rPr lang="en-US" sz="1600" dirty="0"/>
              <a:t> : </a:t>
            </a:r>
            <a:r>
              <a:rPr lang="en-US" sz="1600" dirty="0" err="1"/>
              <a:t>angka</a:t>
            </a:r>
            <a:r>
              <a:rPr lang="en-US" sz="1600" dirty="0"/>
              <a:t> </a:t>
            </a:r>
            <a:r>
              <a:rPr lang="en-US" sz="1600" dirty="0" err="1"/>
              <a:t>kecelakaan</a:t>
            </a:r>
            <a:r>
              <a:rPr lang="en-US" sz="1600" dirty="0"/>
              <a:t> </a:t>
            </a:r>
            <a:r>
              <a:rPr lang="en-US" sz="1600" dirty="0" err="1"/>
              <a:t>tinggi</a:t>
            </a:r>
            <a:r>
              <a:rPr lang="en-US" sz="1600" dirty="0"/>
              <a:t>, </a:t>
            </a:r>
            <a:r>
              <a:rPr lang="en-US" sz="1600" dirty="0" err="1"/>
              <a:t>beberapa</a:t>
            </a:r>
            <a:r>
              <a:rPr lang="en-US" sz="1600" dirty="0"/>
              <a:t> </a:t>
            </a:r>
            <a:r>
              <a:rPr lang="en-US" sz="1600" dirty="0" err="1"/>
              <a:t>pengiriman</a:t>
            </a:r>
            <a:r>
              <a:rPr lang="en-US" sz="1600" dirty="0"/>
              <a:t> </a:t>
            </a:r>
            <a:r>
              <a:rPr lang="en-US" sz="1600" dirty="0" err="1"/>
              <a:t>ditolak</a:t>
            </a:r>
            <a:r>
              <a:rPr lang="en-US" sz="1600" dirty="0"/>
              <a:t> </a:t>
            </a:r>
            <a:r>
              <a:rPr lang="en-US" sz="1600" dirty="0" err="1"/>
              <a:t>karena</a:t>
            </a:r>
            <a:r>
              <a:rPr lang="en-US" sz="1600" dirty="0"/>
              <a:t> </a:t>
            </a:r>
            <a:r>
              <a:rPr lang="en-US" sz="1600" dirty="0" err="1"/>
              <a:t>kandungan</a:t>
            </a:r>
            <a:r>
              <a:rPr lang="en-US" sz="1600" dirty="0"/>
              <a:t> </a:t>
            </a:r>
            <a:r>
              <a:rPr lang="en-US" sz="1600" dirty="0" err="1"/>
              <a:t>kalori</a:t>
            </a:r>
            <a:r>
              <a:rPr lang="en-US" sz="1600" dirty="0"/>
              <a:t> </a:t>
            </a:r>
            <a:r>
              <a:rPr lang="en-US" sz="1600" dirty="0" err="1"/>
              <a:t>batubara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mencukupi</a:t>
            </a:r>
            <a:r>
              <a:rPr lang="en-US" sz="1600" dirty="0"/>
              <a:t>, </a:t>
            </a:r>
            <a:r>
              <a:rPr lang="en-US" sz="1600" dirty="0" err="1"/>
              <a:t>terjadi</a:t>
            </a:r>
            <a:r>
              <a:rPr lang="en-US" sz="1600" dirty="0"/>
              <a:t> </a:t>
            </a:r>
            <a:r>
              <a:rPr lang="en-US" sz="1600" dirty="0" err="1"/>
              <a:t>beberapa</a:t>
            </a:r>
            <a:r>
              <a:rPr lang="en-US" sz="1600" dirty="0"/>
              <a:t> </a:t>
            </a:r>
            <a:r>
              <a:rPr lang="en-US" sz="1600" dirty="0" err="1"/>
              <a:t>keterlambatan</a:t>
            </a:r>
            <a:r>
              <a:rPr lang="en-US" sz="1600" dirty="0"/>
              <a:t> </a:t>
            </a:r>
            <a:r>
              <a:rPr lang="en-US" sz="1600" dirty="0" err="1"/>
              <a:t>mengakibatkan</a:t>
            </a:r>
            <a:r>
              <a:rPr lang="en-US" sz="1600" dirty="0"/>
              <a:t> </a:t>
            </a:r>
            <a:r>
              <a:rPr lang="en-US" sz="1600" dirty="0" err="1"/>
              <a:t>biaya</a:t>
            </a:r>
            <a:r>
              <a:rPr lang="en-US" sz="1600" dirty="0"/>
              <a:t> </a:t>
            </a:r>
            <a:r>
              <a:rPr lang="en-US" sz="1600" dirty="0" err="1"/>
              <a:t>tinggi</a:t>
            </a:r>
            <a:r>
              <a:rPr lang="en-US" sz="1600" dirty="0"/>
              <a:t> </a:t>
            </a:r>
            <a:r>
              <a:rPr lang="en-US" sz="1600" dirty="0" err="1"/>
              <a:t>akibat</a:t>
            </a:r>
            <a:r>
              <a:rPr lang="en-US" sz="1600" dirty="0"/>
              <a:t> </a:t>
            </a:r>
            <a:r>
              <a:rPr lang="en-US" sz="1600" dirty="0" err="1"/>
              <a:t>sewa</a:t>
            </a:r>
            <a:r>
              <a:rPr lang="en-US" sz="1600" dirty="0"/>
              <a:t> </a:t>
            </a:r>
            <a:r>
              <a:rPr lang="en-US" sz="1600" dirty="0" err="1"/>
              <a:t>kapal</a:t>
            </a:r>
            <a:endParaRPr lang="en-US" sz="1600" dirty="0"/>
          </a:p>
          <a:p>
            <a:pPr lvl="1" eaLnBrk="1" hangingPunct="1"/>
            <a:r>
              <a:rPr lang="en-US" sz="1600" dirty="0" err="1"/>
              <a:t>Pendidikan</a:t>
            </a:r>
            <a:r>
              <a:rPr lang="en-US" sz="1600" dirty="0"/>
              <a:t> : </a:t>
            </a:r>
            <a:r>
              <a:rPr lang="en-US" sz="1600" dirty="0" err="1"/>
              <a:t>Angka</a:t>
            </a:r>
            <a:r>
              <a:rPr lang="en-US" sz="1600" dirty="0"/>
              <a:t> </a:t>
            </a:r>
            <a:r>
              <a:rPr lang="en-US" sz="1600" dirty="0" err="1"/>
              <a:t>kelulusan</a:t>
            </a:r>
            <a:r>
              <a:rPr lang="en-US" sz="1600" dirty="0"/>
              <a:t> </a:t>
            </a:r>
            <a:r>
              <a:rPr lang="en-US" sz="1600" dirty="0" err="1"/>
              <a:t>ujian</a:t>
            </a:r>
            <a:r>
              <a:rPr lang="en-US" sz="1600" dirty="0"/>
              <a:t> </a:t>
            </a:r>
            <a:r>
              <a:rPr lang="en-US" sz="1600" dirty="0" err="1"/>
              <a:t>negara</a:t>
            </a:r>
            <a:r>
              <a:rPr lang="en-US" sz="1600" dirty="0"/>
              <a:t> </a:t>
            </a:r>
            <a:r>
              <a:rPr lang="en-US" sz="1600" dirty="0" err="1"/>
              <a:t>rendah</a:t>
            </a:r>
            <a:r>
              <a:rPr lang="en-US" sz="1600" dirty="0"/>
              <a:t>, </a:t>
            </a:r>
            <a:r>
              <a:rPr lang="en-US" sz="1600" dirty="0" err="1"/>
              <a:t>prosentase</a:t>
            </a:r>
            <a:r>
              <a:rPr lang="en-US" sz="1600" dirty="0"/>
              <a:t> </a:t>
            </a:r>
            <a:r>
              <a:rPr lang="en-US" sz="1600" dirty="0" err="1"/>
              <a:t>lulusan</a:t>
            </a:r>
            <a:r>
              <a:rPr lang="en-US" sz="1600" dirty="0"/>
              <a:t> yang </a:t>
            </a:r>
            <a:r>
              <a:rPr lang="en-US" sz="1600" dirty="0" err="1"/>
              <a:t>langsung</a:t>
            </a:r>
            <a:r>
              <a:rPr lang="en-US" sz="1600" dirty="0"/>
              <a:t> </a:t>
            </a:r>
            <a:r>
              <a:rPr lang="en-US" sz="1600" dirty="0" err="1"/>
              <a:t>mendapatkan</a:t>
            </a:r>
            <a:r>
              <a:rPr lang="en-US" sz="1600" dirty="0"/>
              <a:t> </a:t>
            </a:r>
            <a:r>
              <a:rPr lang="en-US" sz="1600" dirty="0" err="1"/>
              <a:t>pekerjaan</a:t>
            </a:r>
            <a:r>
              <a:rPr lang="en-US" sz="1600" dirty="0"/>
              <a:t> </a:t>
            </a:r>
            <a:r>
              <a:rPr lang="en-US" sz="1600" dirty="0" err="1"/>
              <a:t>rendah</a:t>
            </a:r>
            <a:r>
              <a:rPr lang="en-US" sz="1600" dirty="0"/>
              <a:t>, </a:t>
            </a:r>
            <a:r>
              <a:rPr lang="en-US" sz="1600" dirty="0" err="1"/>
              <a:t>angka</a:t>
            </a:r>
            <a:r>
              <a:rPr lang="en-US" sz="1600" dirty="0"/>
              <a:t> </a:t>
            </a:r>
            <a:r>
              <a:rPr lang="en-US" sz="1600" dirty="0" err="1"/>
              <a:t>absensi</a:t>
            </a:r>
            <a:r>
              <a:rPr lang="en-US" sz="1600" dirty="0"/>
              <a:t> </a:t>
            </a:r>
            <a:r>
              <a:rPr lang="en-US" sz="1600" dirty="0" err="1"/>
              <a:t>dosen</a:t>
            </a:r>
            <a:r>
              <a:rPr lang="en-US" sz="1600" dirty="0"/>
              <a:t> </a:t>
            </a:r>
            <a:r>
              <a:rPr lang="en-US" sz="1600" dirty="0" err="1"/>
              <a:t>tinggi</a:t>
            </a:r>
            <a:r>
              <a:rPr lang="en-US" sz="1600" dirty="0"/>
              <a:t>, </a:t>
            </a:r>
            <a:r>
              <a:rPr lang="en-US" sz="1600" dirty="0" err="1"/>
              <a:t>dll</a:t>
            </a:r>
            <a:endParaRPr lang="en-US" sz="1600" dirty="0"/>
          </a:p>
          <a:p>
            <a:pPr lvl="1" eaLnBrk="1" hangingPunct="1"/>
            <a:r>
              <a:rPr lang="en-US" sz="1600" dirty="0"/>
              <a:t>Software IT : </a:t>
            </a:r>
            <a:r>
              <a:rPr lang="en-US" sz="1600" dirty="0" err="1"/>
              <a:t>Waktu</a:t>
            </a:r>
            <a:r>
              <a:rPr lang="en-US" sz="1600" dirty="0"/>
              <a:t> development software </a:t>
            </a:r>
            <a:r>
              <a:rPr lang="en-US" sz="1600" dirty="0" err="1"/>
              <a:t>sering</a:t>
            </a:r>
            <a:r>
              <a:rPr lang="en-US" sz="1600" dirty="0"/>
              <a:t> </a:t>
            </a:r>
            <a:r>
              <a:rPr lang="en-US" sz="1600" dirty="0" err="1"/>
              <a:t>mundur</a:t>
            </a:r>
            <a:r>
              <a:rPr lang="en-US" sz="1600" dirty="0"/>
              <a:t>, </a:t>
            </a:r>
            <a:r>
              <a:rPr lang="en-US" sz="1600" dirty="0" err="1"/>
              <a:t>terjadi</a:t>
            </a:r>
            <a:r>
              <a:rPr lang="en-US" sz="1600" dirty="0"/>
              <a:t> </a:t>
            </a:r>
            <a:r>
              <a:rPr lang="en-US" sz="1600" dirty="0" err="1"/>
              <a:t>beberapa</a:t>
            </a:r>
            <a:r>
              <a:rPr lang="en-US" sz="1600" dirty="0"/>
              <a:t> </a:t>
            </a:r>
            <a:r>
              <a:rPr lang="en-US" sz="1600" dirty="0" err="1"/>
              <a:t>kasus</a:t>
            </a:r>
            <a:r>
              <a:rPr lang="en-US" sz="1600" dirty="0"/>
              <a:t> customer claim </a:t>
            </a:r>
            <a:r>
              <a:rPr lang="en-US" sz="1600" dirty="0" err="1"/>
              <a:t>karena</a:t>
            </a:r>
            <a:r>
              <a:rPr lang="en-US" sz="1600" dirty="0"/>
              <a:t> program (</a:t>
            </a:r>
            <a:r>
              <a:rPr lang="en-US" sz="1600" dirty="0" err="1"/>
              <a:t>menurut</a:t>
            </a:r>
            <a:r>
              <a:rPr lang="en-US" sz="1600" dirty="0"/>
              <a:t> customer) </a:t>
            </a:r>
            <a:r>
              <a:rPr lang="en-US" sz="1600" dirty="0" err="1"/>
              <a:t>tidak</a:t>
            </a:r>
            <a:r>
              <a:rPr lang="en-US" sz="1600" dirty="0"/>
              <a:t> user friendly, </a:t>
            </a:r>
            <a:r>
              <a:rPr lang="en-US" sz="1600" dirty="0" err="1"/>
              <a:t>proses</a:t>
            </a:r>
            <a:r>
              <a:rPr lang="en-US" sz="1600" dirty="0"/>
              <a:t> </a:t>
            </a:r>
            <a:r>
              <a:rPr lang="en-US" sz="1600" dirty="0" err="1"/>
              <a:t>validasi</a:t>
            </a:r>
            <a:r>
              <a:rPr lang="en-US" sz="1600" dirty="0"/>
              <a:t>/ </a:t>
            </a:r>
            <a:r>
              <a:rPr lang="en-US" sz="1600" dirty="0" err="1"/>
              <a:t>uji</a:t>
            </a:r>
            <a:r>
              <a:rPr lang="en-US" sz="1600" dirty="0"/>
              <a:t> </a:t>
            </a:r>
            <a:r>
              <a:rPr lang="en-US" sz="1600" dirty="0" err="1"/>
              <a:t>coba</a:t>
            </a:r>
            <a:r>
              <a:rPr lang="en-US" sz="1600" dirty="0"/>
              <a:t> software </a:t>
            </a:r>
            <a:r>
              <a:rPr lang="en-US" sz="1600" dirty="0" err="1"/>
              <a:t>sering</a:t>
            </a:r>
            <a:r>
              <a:rPr lang="en-US" sz="1600" dirty="0"/>
              <a:t> </a:t>
            </a:r>
            <a:r>
              <a:rPr lang="en-US" sz="1600" dirty="0" err="1"/>
              <a:t>bermasalah</a:t>
            </a:r>
            <a:r>
              <a:rPr lang="en-US" sz="1600" dirty="0"/>
              <a:t> </a:t>
            </a:r>
            <a:r>
              <a:rPr lang="en-US" sz="1600" dirty="0" err="1"/>
              <a:t>karena</a:t>
            </a:r>
            <a:r>
              <a:rPr lang="en-US" sz="1600" dirty="0"/>
              <a:t> design software </a:t>
            </a:r>
            <a:r>
              <a:rPr lang="en-US" sz="1600" dirty="0" err="1"/>
              <a:t>kurang</a:t>
            </a:r>
            <a:r>
              <a:rPr lang="en-US" sz="1600" dirty="0"/>
              <a:t> </a:t>
            </a:r>
            <a:r>
              <a:rPr lang="en-US" sz="1600" dirty="0" err="1"/>
              <a:t>baik</a:t>
            </a:r>
            <a:r>
              <a:rPr lang="en-US" sz="1600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5732A-556D-4099-A36D-8B6BEAA3B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58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46EEB-2CA4-46A6-A2E3-0AFE0ED65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5447001" cy="36512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Audit ISO IEC 17025:2017. 1/Rev 01 ©Copyright. Sentral Sistem Agustus 2019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07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57958"/>
            <a:ext cx="9906000" cy="5000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417638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/>
            <a:r>
              <a:rPr lang="en-US" dirty="0" err="1">
                <a:solidFill>
                  <a:schemeClr val="bg1"/>
                </a:solidFill>
                <a:latin typeface="Impact" panose="020B0806030902050204" pitchFamily="34" charset="0"/>
              </a:rPr>
              <a:t>Diskusi</a:t>
            </a:r>
            <a:r>
              <a:rPr lang="en-US" dirty="0">
                <a:solidFill>
                  <a:schemeClr val="bg1"/>
                </a:solidFill>
                <a:latin typeface="Impact" panose="020B080603090205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mpact" panose="020B0806030902050204" pitchFamily="34" charset="0"/>
              </a:rPr>
              <a:t>kelompok</a:t>
            </a:r>
            <a:endParaRPr 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>
          <a:xfrm>
            <a:off x="632520" y="1700808"/>
            <a:ext cx="8541900" cy="442595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/>
            </a:pPr>
            <a:r>
              <a:rPr lang="en-US" sz="2800" dirty="0" err="1"/>
              <a:t>Pilih</a:t>
            </a:r>
            <a:r>
              <a:rPr lang="en-US" sz="2800" dirty="0"/>
              <a:t> </a:t>
            </a:r>
            <a:r>
              <a:rPr lang="en-US" sz="2800" dirty="0" err="1"/>
              <a:t>salah</a:t>
            </a:r>
            <a:r>
              <a:rPr lang="en-US" sz="2800" dirty="0"/>
              <a:t> </a:t>
            </a:r>
            <a:r>
              <a:rPr lang="en-US" sz="2800" dirty="0" err="1"/>
              <a:t>satu</a:t>
            </a:r>
            <a:r>
              <a:rPr lang="en-US" sz="2800" dirty="0"/>
              <a:t> </a:t>
            </a:r>
            <a:r>
              <a:rPr lang="en-US" sz="2800" dirty="0" err="1"/>
              <a:t>proses</a:t>
            </a:r>
            <a:r>
              <a:rPr lang="en-US" sz="2800" dirty="0"/>
              <a:t>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buat</a:t>
            </a:r>
            <a:r>
              <a:rPr lang="en-US" sz="2800" dirty="0"/>
              <a:t> SIPOCORR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proses</a:t>
            </a:r>
            <a:r>
              <a:rPr lang="en-US" sz="2800" dirty="0"/>
              <a:t> </a:t>
            </a:r>
            <a:r>
              <a:rPr lang="en-US" sz="2800" dirty="0" err="1"/>
              <a:t>tersebut</a:t>
            </a:r>
            <a:r>
              <a:rPr lang="en-US" sz="2800" dirty="0"/>
              <a:t> 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sz="2800" dirty="0" err="1"/>
              <a:t>Buat</a:t>
            </a:r>
            <a:r>
              <a:rPr lang="en-US" sz="2800" dirty="0"/>
              <a:t> check list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mempertimbangkan</a:t>
            </a:r>
            <a:r>
              <a:rPr lang="en-US" sz="2800" dirty="0"/>
              <a:t> </a:t>
            </a:r>
            <a:r>
              <a:rPr lang="en-US" sz="2800" dirty="0" err="1"/>
              <a:t>potensi</a:t>
            </a:r>
            <a:r>
              <a:rPr lang="en-US" sz="2800" dirty="0"/>
              <a:t> </a:t>
            </a:r>
            <a:r>
              <a:rPr lang="en-US" sz="2800" dirty="0" err="1"/>
              <a:t>resiko</a:t>
            </a:r>
            <a:r>
              <a:rPr lang="en-US" sz="2800" dirty="0"/>
              <a:t>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peluang</a:t>
            </a:r>
            <a:r>
              <a:rPr lang="en-US" sz="2800" dirty="0"/>
              <a:t> yang </a:t>
            </a:r>
            <a:r>
              <a:rPr lang="en-US" sz="2800" dirty="0" err="1"/>
              <a:t>mungkin</a:t>
            </a:r>
            <a:r>
              <a:rPr lang="en-US" sz="2800" dirty="0"/>
              <a:t> </a:t>
            </a:r>
            <a:r>
              <a:rPr lang="en-US" sz="2800" dirty="0" err="1"/>
              <a:t>terjadi</a:t>
            </a:r>
            <a:r>
              <a:rPr lang="en-US" sz="2800" dirty="0"/>
              <a:t> </a:t>
            </a:r>
            <a:r>
              <a:rPr lang="en-US" sz="2800" dirty="0" err="1"/>
              <a:t>pada</a:t>
            </a:r>
            <a:r>
              <a:rPr lang="en-US" sz="2800" dirty="0"/>
              <a:t> </a:t>
            </a:r>
            <a:r>
              <a:rPr lang="en-US" sz="2800" dirty="0" err="1"/>
              <a:t>proses</a:t>
            </a:r>
            <a:r>
              <a:rPr lang="en-US" sz="2800" dirty="0"/>
              <a:t> </a:t>
            </a:r>
            <a:r>
              <a:rPr lang="en-US" sz="2800" dirty="0" err="1"/>
              <a:t>tersebut</a:t>
            </a:r>
            <a:r>
              <a:rPr lang="en-US" sz="2800" dirty="0"/>
              <a:t> </a:t>
            </a:r>
          </a:p>
          <a:p>
            <a:pPr marL="0" indent="0" eaLnBrk="1" hangingPunct="1"/>
            <a:endParaRPr lang="en-US" sz="2800" dirty="0"/>
          </a:p>
          <a:p>
            <a:pPr marL="0" indent="0" eaLnBrk="1" hangingPunct="1">
              <a:buFont typeface="Wingdings" pitchFamily="2" charset="2"/>
              <a:buNone/>
            </a:pPr>
            <a:endParaRPr lang="en-US" sz="2800" dirty="0"/>
          </a:p>
          <a:p>
            <a:pPr lvl="1" eaLnBrk="1" hangingPunct="1"/>
            <a:endParaRPr lang="en-US" dirty="0"/>
          </a:p>
          <a:p>
            <a:pPr lvl="1" eaLnBrk="1" hangingPunct="1">
              <a:buClr>
                <a:schemeClr val="tx1"/>
              </a:buClr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5FA4B1-FCEB-47F7-938A-6DB4275CD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59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1" descr="C:\Users\Agus Wahyudi\Pictures\3D man\3d-man-standing-near-red-watch-1406465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74484" y="4293096"/>
            <a:ext cx="1810846" cy="1810846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119918" y="5929330"/>
            <a:ext cx="2786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000" dirty="0">
                <a:solidFill>
                  <a:srgbClr val="0000CC"/>
                </a:solidFill>
                <a:latin typeface="Century Gothic" pitchFamily="34" charset="0"/>
              </a:rPr>
              <a:t>Waktu : 15 Menit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E651A-5DEE-4B75-9B91-22CC2170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33056" y="6409928"/>
            <a:ext cx="6610782" cy="36512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Audit ISO IEC 17025:2017. 1/Rev 01 ©Copyright. Sentral Sistem Agustus 2019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9562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5"/>
          <p:cNvSpPr>
            <a:spLocks noChangeArrowheads="1"/>
          </p:cNvSpPr>
          <p:nvPr/>
        </p:nvSpPr>
        <p:spPr bwMode="auto">
          <a:xfrm>
            <a:off x="-14461" y="6172200"/>
            <a:ext cx="9906000" cy="6858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/>
            <a:r>
              <a:rPr lang="en-US" i="1" dirty="0" err="1">
                <a:solidFill>
                  <a:schemeClr val="bg1">
                    <a:lumMod val="95000"/>
                  </a:schemeClr>
                </a:solidFill>
                <a:latin typeface="Century Gothic" pitchFamily="34" charset="0"/>
              </a:rPr>
              <a:t>Sumber</a:t>
            </a:r>
            <a:r>
              <a:rPr lang="en-US" i="1" dirty="0">
                <a:solidFill>
                  <a:schemeClr val="bg1">
                    <a:lumMod val="95000"/>
                  </a:schemeClr>
                </a:solidFill>
                <a:latin typeface="Century Gothic" pitchFamily="34" charset="0"/>
              </a:rPr>
              <a:t> ISO 19011 : </a:t>
            </a:r>
            <a:r>
              <a:rPr lang="en-US" i="1" dirty="0">
                <a:solidFill>
                  <a:srgbClr val="FF0000"/>
                </a:solidFill>
                <a:latin typeface="Century Gothic" pitchFamily="34" charset="0"/>
              </a:rPr>
              <a:t>2018</a:t>
            </a:r>
            <a:endParaRPr lang="id-ID" dirty="0">
              <a:solidFill>
                <a:srgbClr val="FF0000"/>
              </a:solidFill>
            </a:endParaRPr>
          </a:p>
        </p:txBody>
      </p:sp>
      <p:pic>
        <p:nvPicPr>
          <p:cNvPr id="28674" name="Picture 2" descr="http://www.tfs-initiative.com/pic/slider/writ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61" y="-13186"/>
            <a:ext cx="9891074" cy="618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22" name="Text Box 3"/>
          <p:cNvSpPr txBox="1">
            <a:spLocks noChangeArrowheads="1"/>
          </p:cNvSpPr>
          <p:nvPr/>
        </p:nvSpPr>
        <p:spPr bwMode="auto">
          <a:xfrm>
            <a:off x="-14461" y="2664293"/>
            <a:ext cx="9906000" cy="3506791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>
              <a:lnSpc>
                <a:spcPct val="16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id-ID" sz="4800" b="1" dirty="0">
                <a:solidFill>
                  <a:schemeClr val="tx1"/>
                </a:solidFill>
                <a:effectLst>
                  <a:glow rad="76200">
                    <a:schemeClr val="bg1">
                      <a:alpha val="99000"/>
                    </a:schemeClr>
                  </a:glow>
                </a:effectLst>
                <a:latin typeface="Impact" panose="020B0806030902050204" pitchFamily="34" charset="0"/>
              </a:rPr>
              <a:t>Definisi </a:t>
            </a:r>
            <a:r>
              <a:rPr lang="en-US" sz="4800" b="1" dirty="0">
                <a:solidFill>
                  <a:schemeClr val="tx1"/>
                </a:solidFill>
                <a:effectLst>
                  <a:glow rad="76200">
                    <a:schemeClr val="bg1">
                      <a:alpha val="99000"/>
                    </a:schemeClr>
                  </a:glow>
                </a:effectLst>
                <a:latin typeface="Impact" panose="020B0806030902050204" pitchFamily="34" charset="0"/>
              </a:rPr>
              <a:t>AUDIT</a:t>
            </a:r>
          </a:p>
          <a:p>
            <a:pPr algn="ctr">
              <a:lnSpc>
                <a:spcPct val="16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 b="1" i="1" u="sng" dirty="0" err="1">
                <a:solidFill>
                  <a:schemeClr val="tx1"/>
                </a:solidFill>
                <a:effectLst>
                  <a:glow rad="76200">
                    <a:schemeClr val="bg1">
                      <a:alpha val="99000"/>
                    </a:schemeClr>
                  </a:glow>
                </a:effectLst>
                <a:latin typeface="Century Gothic" pitchFamily="34" charset="0"/>
              </a:rPr>
              <a:t>Pengujian</a:t>
            </a:r>
            <a:r>
              <a:rPr lang="en-US" sz="2000" b="1" dirty="0">
                <a:solidFill>
                  <a:schemeClr val="tx1"/>
                </a:solidFill>
                <a:effectLst>
                  <a:glow rad="76200">
                    <a:schemeClr val="bg1">
                      <a:alpha val="99000"/>
                    </a:schemeClr>
                  </a:glow>
                </a:effectLst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>
                  <a:glow rad="76200">
                    <a:schemeClr val="bg1">
                      <a:alpha val="99000"/>
                    </a:schemeClr>
                  </a:glow>
                </a:effectLst>
                <a:latin typeface="Century Gothic" pitchFamily="34" charset="0"/>
              </a:rPr>
              <a:t>sistimatis</a:t>
            </a:r>
            <a:r>
              <a:rPr lang="en-US" sz="2000" b="1" dirty="0">
                <a:solidFill>
                  <a:schemeClr val="tx1"/>
                </a:solidFill>
                <a:effectLst>
                  <a:glow rad="76200">
                    <a:schemeClr val="bg1">
                      <a:alpha val="99000"/>
                    </a:schemeClr>
                  </a:glow>
                </a:effectLst>
                <a:latin typeface="Century Gothic" pitchFamily="34" charset="0"/>
              </a:rPr>
              <a:t>, </a:t>
            </a:r>
            <a:r>
              <a:rPr lang="en-US" sz="2000" b="1" dirty="0" err="1">
                <a:solidFill>
                  <a:schemeClr val="tx1"/>
                </a:solidFill>
                <a:effectLst>
                  <a:glow rad="76200">
                    <a:schemeClr val="bg1">
                      <a:alpha val="99000"/>
                    </a:schemeClr>
                  </a:glow>
                </a:effectLst>
                <a:latin typeface="Century Gothic" pitchFamily="34" charset="0"/>
              </a:rPr>
              <a:t>mandiri</a:t>
            </a:r>
            <a:r>
              <a:rPr lang="en-US" sz="2000" b="1" dirty="0">
                <a:solidFill>
                  <a:schemeClr val="tx1"/>
                </a:solidFill>
                <a:effectLst>
                  <a:glow rad="76200">
                    <a:schemeClr val="bg1">
                      <a:alpha val="99000"/>
                    </a:schemeClr>
                  </a:glow>
                </a:effectLst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>
                  <a:glow rad="76200">
                    <a:schemeClr val="bg1">
                      <a:alpha val="99000"/>
                    </a:schemeClr>
                  </a:glow>
                </a:effectLst>
                <a:latin typeface="Century Gothic" pitchFamily="34" charset="0"/>
              </a:rPr>
              <a:t>dan</a:t>
            </a:r>
            <a:r>
              <a:rPr lang="en-US" sz="2000" b="1" dirty="0">
                <a:solidFill>
                  <a:schemeClr val="tx1"/>
                </a:solidFill>
                <a:effectLst>
                  <a:glow rad="76200">
                    <a:schemeClr val="bg1">
                      <a:alpha val="99000"/>
                    </a:schemeClr>
                  </a:glow>
                </a:effectLst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>
                  <a:glow rad="76200">
                    <a:schemeClr val="bg1">
                      <a:alpha val="99000"/>
                    </a:schemeClr>
                  </a:glow>
                </a:effectLst>
                <a:latin typeface="Century Gothic" pitchFamily="34" charset="0"/>
              </a:rPr>
              <a:t>terdokumentasi</a:t>
            </a:r>
            <a:r>
              <a:rPr lang="en-US" sz="2000" b="1" dirty="0">
                <a:solidFill>
                  <a:schemeClr val="tx1"/>
                </a:solidFill>
                <a:effectLst>
                  <a:glow rad="76200">
                    <a:schemeClr val="bg1">
                      <a:alpha val="99000"/>
                    </a:schemeClr>
                  </a:glow>
                </a:effectLst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>
                  <a:glow rad="76200">
                    <a:schemeClr val="bg1">
                      <a:alpha val="99000"/>
                    </a:schemeClr>
                  </a:glow>
                </a:effectLst>
                <a:latin typeface="Century Gothic" pitchFamily="34" charset="0"/>
              </a:rPr>
              <a:t>untuk</a:t>
            </a:r>
            <a:r>
              <a:rPr lang="en-US" sz="2000" b="1" dirty="0">
                <a:solidFill>
                  <a:schemeClr val="tx1"/>
                </a:solidFill>
                <a:effectLst>
                  <a:glow rad="76200">
                    <a:schemeClr val="bg1">
                      <a:alpha val="99000"/>
                    </a:schemeClr>
                  </a:glow>
                </a:effectLst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>
                  <a:glow rad="76200">
                    <a:schemeClr val="bg1">
                      <a:alpha val="99000"/>
                    </a:schemeClr>
                  </a:glow>
                </a:effectLst>
                <a:latin typeface="Century Gothic" pitchFamily="34" charset="0"/>
              </a:rPr>
              <a:t>memperoleh</a:t>
            </a:r>
            <a:endParaRPr lang="en-US" sz="2000" b="1" dirty="0">
              <a:solidFill>
                <a:schemeClr val="tx1"/>
              </a:solidFill>
              <a:effectLst>
                <a:glow rad="76200">
                  <a:schemeClr val="bg1">
                    <a:alpha val="99000"/>
                  </a:schemeClr>
                </a:glow>
              </a:effectLst>
              <a:latin typeface="Century Gothic" pitchFamily="34" charset="0"/>
            </a:endParaRPr>
          </a:p>
          <a:p>
            <a:pPr algn="ctr">
              <a:lnSpc>
                <a:spcPct val="16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 b="1" dirty="0">
                <a:solidFill>
                  <a:schemeClr val="tx1"/>
                </a:solidFill>
                <a:effectLst>
                  <a:glow rad="76200">
                    <a:schemeClr val="bg1">
                      <a:alpha val="99000"/>
                    </a:schemeClr>
                  </a:glow>
                </a:effectLst>
                <a:latin typeface="Century Gothic" pitchFamily="34" charset="0"/>
              </a:rPr>
              <a:t> </a:t>
            </a:r>
            <a:r>
              <a:rPr lang="en-US" sz="2000" b="1" i="1" u="sng" dirty="0" err="1">
                <a:solidFill>
                  <a:schemeClr val="tx1"/>
                </a:solidFill>
                <a:effectLst>
                  <a:glow rad="76200">
                    <a:schemeClr val="bg1">
                      <a:alpha val="99000"/>
                    </a:schemeClr>
                  </a:glow>
                </a:effectLst>
                <a:latin typeface="Century Gothic" pitchFamily="34" charset="0"/>
              </a:rPr>
              <a:t>bukti</a:t>
            </a:r>
            <a:r>
              <a:rPr lang="en-US" sz="2000" b="1" i="1" u="sng" dirty="0">
                <a:solidFill>
                  <a:schemeClr val="tx1"/>
                </a:solidFill>
                <a:effectLst>
                  <a:glow rad="76200">
                    <a:schemeClr val="bg1">
                      <a:alpha val="99000"/>
                    </a:schemeClr>
                  </a:glow>
                </a:effectLst>
                <a:latin typeface="Century Gothic" pitchFamily="34" charset="0"/>
              </a:rPr>
              <a:t> audit</a:t>
            </a:r>
            <a:r>
              <a:rPr lang="en-US" sz="2000" b="1" dirty="0">
                <a:solidFill>
                  <a:schemeClr val="tx1"/>
                </a:solidFill>
                <a:effectLst>
                  <a:glow rad="76200">
                    <a:schemeClr val="bg1">
                      <a:alpha val="99000"/>
                    </a:schemeClr>
                  </a:glow>
                </a:effectLst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>
                  <a:glow rad="76200">
                    <a:schemeClr val="bg1">
                      <a:alpha val="99000"/>
                    </a:schemeClr>
                  </a:glow>
                </a:effectLst>
                <a:latin typeface="Century Gothic" pitchFamily="34" charset="0"/>
              </a:rPr>
              <a:t>dan</a:t>
            </a:r>
            <a:r>
              <a:rPr lang="en-US" sz="2000" b="1" dirty="0">
                <a:solidFill>
                  <a:schemeClr val="tx1"/>
                </a:solidFill>
                <a:effectLst>
                  <a:glow rad="76200">
                    <a:schemeClr val="bg1">
                      <a:alpha val="99000"/>
                    </a:schemeClr>
                  </a:glow>
                </a:effectLst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>
                  <a:glow rad="76200">
                    <a:schemeClr val="bg1">
                      <a:alpha val="99000"/>
                    </a:schemeClr>
                  </a:glow>
                </a:effectLst>
                <a:latin typeface="Century Gothic" pitchFamily="34" charset="0"/>
              </a:rPr>
              <a:t>mengevaluasinya</a:t>
            </a:r>
            <a:r>
              <a:rPr lang="en-US" sz="2000" b="1" dirty="0">
                <a:solidFill>
                  <a:schemeClr val="tx1"/>
                </a:solidFill>
                <a:effectLst>
                  <a:glow rad="76200">
                    <a:schemeClr val="bg1">
                      <a:alpha val="99000"/>
                    </a:schemeClr>
                  </a:glow>
                </a:effectLst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>
                  <a:glow rad="76200">
                    <a:schemeClr val="bg1">
                      <a:alpha val="99000"/>
                    </a:schemeClr>
                  </a:glow>
                </a:effectLst>
                <a:latin typeface="Century Gothic" pitchFamily="34" charset="0"/>
              </a:rPr>
              <a:t>secara</a:t>
            </a:r>
            <a:r>
              <a:rPr lang="en-US" sz="2000" b="1" dirty="0">
                <a:solidFill>
                  <a:schemeClr val="tx1"/>
                </a:solidFill>
                <a:effectLst>
                  <a:glow rad="76200">
                    <a:schemeClr val="bg1">
                      <a:alpha val="99000"/>
                    </a:schemeClr>
                  </a:glow>
                </a:effectLst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>
                  <a:glow rad="76200">
                    <a:schemeClr val="bg1">
                      <a:alpha val="99000"/>
                    </a:schemeClr>
                  </a:glow>
                </a:effectLst>
                <a:latin typeface="Century Gothic" pitchFamily="34" charset="0"/>
              </a:rPr>
              <a:t>obyektif</a:t>
            </a:r>
            <a:r>
              <a:rPr lang="en-US" sz="2000" b="1" dirty="0">
                <a:solidFill>
                  <a:schemeClr val="tx1"/>
                </a:solidFill>
                <a:effectLst>
                  <a:glow rad="76200">
                    <a:schemeClr val="bg1">
                      <a:alpha val="99000"/>
                    </a:schemeClr>
                  </a:glow>
                </a:effectLst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>
                  <a:glow rad="76200">
                    <a:schemeClr val="bg1">
                      <a:alpha val="99000"/>
                    </a:schemeClr>
                  </a:glow>
                </a:effectLst>
                <a:latin typeface="Century Gothic" pitchFamily="34" charset="0"/>
              </a:rPr>
              <a:t>untuk</a:t>
            </a:r>
            <a:r>
              <a:rPr lang="en-US" sz="2000" b="1" dirty="0">
                <a:solidFill>
                  <a:schemeClr val="tx1"/>
                </a:solidFill>
                <a:effectLst>
                  <a:glow rad="76200">
                    <a:schemeClr val="bg1">
                      <a:alpha val="99000"/>
                    </a:schemeClr>
                  </a:glow>
                </a:effectLst>
                <a:latin typeface="Century Gothic" pitchFamily="34" charset="0"/>
              </a:rPr>
              <a:t> </a:t>
            </a:r>
          </a:p>
          <a:p>
            <a:pPr algn="ctr">
              <a:lnSpc>
                <a:spcPct val="16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 b="1" dirty="0" err="1">
                <a:solidFill>
                  <a:schemeClr val="tx1"/>
                </a:solidFill>
                <a:effectLst>
                  <a:glow rad="76200">
                    <a:schemeClr val="bg1">
                      <a:alpha val="99000"/>
                    </a:schemeClr>
                  </a:glow>
                </a:effectLst>
                <a:latin typeface="Century Gothic" pitchFamily="34" charset="0"/>
              </a:rPr>
              <a:t>menentukan</a:t>
            </a:r>
            <a:r>
              <a:rPr lang="en-US" sz="2000" b="1" dirty="0">
                <a:solidFill>
                  <a:schemeClr val="tx1"/>
                </a:solidFill>
                <a:effectLst>
                  <a:glow rad="76200">
                    <a:schemeClr val="bg1">
                      <a:alpha val="99000"/>
                    </a:schemeClr>
                  </a:glow>
                </a:effectLst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>
                  <a:glow rad="76200">
                    <a:schemeClr val="bg1">
                      <a:alpha val="99000"/>
                    </a:schemeClr>
                  </a:glow>
                </a:effectLst>
                <a:latin typeface="Century Gothic" pitchFamily="34" charset="0"/>
              </a:rPr>
              <a:t>sejauh</a:t>
            </a:r>
            <a:r>
              <a:rPr lang="en-US" sz="2000" b="1" dirty="0">
                <a:solidFill>
                  <a:schemeClr val="tx1"/>
                </a:solidFill>
                <a:effectLst>
                  <a:glow rad="76200">
                    <a:schemeClr val="bg1">
                      <a:alpha val="99000"/>
                    </a:schemeClr>
                  </a:glow>
                </a:effectLst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>
                  <a:glow rad="76200">
                    <a:schemeClr val="bg1">
                      <a:alpha val="99000"/>
                    </a:schemeClr>
                  </a:glow>
                </a:effectLst>
                <a:latin typeface="Century Gothic" pitchFamily="34" charset="0"/>
              </a:rPr>
              <a:t>mana</a:t>
            </a:r>
            <a:r>
              <a:rPr lang="en-US" sz="2000" b="1" dirty="0">
                <a:solidFill>
                  <a:schemeClr val="tx1"/>
                </a:solidFill>
                <a:effectLst>
                  <a:glow rad="76200">
                    <a:schemeClr val="bg1">
                      <a:alpha val="99000"/>
                    </a:schemeClr>
                  </a:glow>
                </a:effectLst>
                <a:latin typeface="Century Gothic" pitchFamily="34" charset="0"/>
              </a:rPr>
              <a:t> </a:t>
            </a:r>
            <a:r>
              <a:rPr lang="en-US" sz="2000" b="1" i="1" u="sng" dirty="0" err="1">
                <a:solidFill>
                  <a:schemeClr val="tx1"/>
                </a:solidFill>
                <a:effectLst>
                  <a:glow rad="76200">
                    <a:schemeClr val="bg1">
                      <a:alpha val="99000"/>
                    </a:schemeClr>
                  </a:glow>
                </a:effectLst>
                <a:latin typeface="Century Gothic" pitchFamily="34" charset="0"/>
              </a:rPr>
              <a:t>kriteria</a:t>
            </a:r>
            <a:r>
              <a:rPr lang="en-US" sz="2000" b="1" i="1" u="sng" dirty="0">
                <a:solidFill>
                  <a:schemeClr val="tx1"/>
                </a:solidFill>
                <a:effectLst>
                  <a:glow rad="76200">
                    <a:schemeClr val="bg1">
                      <a:alpha val="99000"/>
                    </a:schemeClr>
                  </a:glow>
                </a:effectLst>
                <a:latin typeface="Century Gothic" pitchFamily="34" charset="0"/>
              </a:rPr>
              <a:t> audit</a:t>
            </a:r>
            <a:r>
              <a:rPr lang="en-US" sz="2000" b="1" dirty="0">
                <a:solidFill>
                  <a:schemeClr val="tx1"/>
                </a:solidFill>
                <a:effectLst>
                  <a:glow rad="76200">
                    <a:schemeClr val="bg1">
                      <a:alpha val="99000"/>
                    </a:schemeClr>
                  </a:glow>
                </a:effectLst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ffectLst>
                  <a:glow rad="76200">
                    <a:schemeClr val="bg1">
                      <a:alpha val="99000"/>
                    </a:schemeClr>
                  </a:glow>
                </a:effectLst>
                <a:latin typeface="Century Gothic" pitchFamily="34" charset="0"/>
              </a:rPr>
              <a:t>dipenuhi</a:t>
            </a:r>
            <a:endParaRPr lang="en-US" sz="2000" b="1" i="1" u="sng" dirty="0">
              <a:solidFill>
                <a:schemeClr val="tx1"/>
              </a:solidFill>
              <a:effectLst>
                <a:glow rad="76200">
                  <a:schemeClr val="bg1">
                    <a:alpha val="99000"/>
                  </a:schemeClr>
                </a:glow>
              </a:effectLst>
              <a:latin typeface="Century Gothic" pitchFamily="34" charset="0"/>
            </a:endParaRPr>
          </a:p>
          <a:p>
            <a:pPr algn="ctr">
              <a:lnSpc>
                <a:spcPct val="16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 b="1" i="1" u="sng" dirty="0">
                <a:solidFill>
                  <a:schemeClr val="tx1"/>
                </a:solidFill>
                <a:effectLst>
                  <a:glow rad="76200">
                    <a:schemeClr val="bg1">
                      <a:alpha val="99000"/>
                    </a:schemeClr>
                  </a:glow>
                </a:effectLst>
                <a:latin typeface="Century Gothic" pitchFamily="34" charset="0"/>
              </a:rPr>
              <a:t> </a:t>
            </a:r>
          </a:p>
          <a:p>
            <a:pPr algn="ctr">
              <a:lnSpc>
                <a:spcPct val="16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 sz="2000" b="1" i="1" u="sng" dirty="0">
              <a:solidFill>
                <a:schemeClr val="tx1"/>
              </a:solidFill>
              <a:effectLst>
                <a:glow rad="76200">
                  <a:schemeClr val="bg1">
                    <a:alpha val="99000"/>
                  </a:schemeClr>
                </a:glow>
              </a:effectLst>
              <a:latin typeface="Century Gothic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D1FCF8-77E4-40D4-B255-74DF5EC65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22586" y="6549884"/>
            <a:ext cx="2228850" cy="365125"/>
          </a:xfrm>
        </p:spPr>
        <p:txBody>
          <a:bodyPr/>
          <a:lstStyle/>
          <a:p>
            <a:pPr>
              <a:defRPr/>
            </a:pPr>
            <a:fld id="{841ECF00-6640-4B42-A490-1528FA283F84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045323-264E-4747-92BC-A191F2BCF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85455" y="6356352"/>
            <a:ext cx="5597236" cy="36512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Audit ISO IEC 17025:2017. 1/Rev 01 ©Copyright. Sentral Sistem Agustus 2019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241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3"/>
          <p:cNvSpPr txBox="1">
            <a:spLocks noChangeArrowheads="1"/>
          </p:cNvSpPr>
          <p:nvPr/>
        </p:nvSpPr>
        <p:spPr bwMode="auto">
          <a:xfrm>
            <a:off x="0" y="0"/>
            <a:ext cx="9906000" cy="76944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endParaRPr lang="en-US" sz="800" b="0" dirty="0">
              <a:latin typeface="Arial" charset="0"/>
            </a:endParaRPr>
          </a:p>
          <a:p>
            <a:pPr algn="ctr"/>
            <a:r>
              <a:rPr lang="en-US" sz="2800" b="0" dirty="0" err="1">
                <a:latin typeface="Impact" panose="020B0806030902050204" pitchFamily="34" charset="0"/>
              </a:rPr>
              <a:t>Contoh</a:t>
            </a:r>
            <a:r>
              <a:rPr lang="en-US" sz="2800" b="0" dirty="0">
                <a:latin typeface="Impact" panose="020B0806030902050204" pitchFamily="34" charset="0"/>
              </a:rPr>
              <a:t> Form </a:t>
            </a:r>
            <a:r>
              <a:rPr lang="en-US" sz="2800" b="0" dirty="0" err="1">
                <a:latin typeface="Impact" panose="020B0806030902050204" pitchFamily="34" charset="0"/>
              </a:rPr>
              <a:t>Che</a:t>
            </a:r>
            <a:r>
              <a:rPr lang="id-ID" sz="2800" b="0" dirty="0">
                <a:latin typeface="Impact" panose="020B0806030902050204" pitchFamily="34" charset="0"/>
              </a:rPr>
              <a:t>c</a:t>
            </a:r>
            <a:r>
              <a:rPr lang="en-US" sz="2800" b="0" dirty="0">
                <a:latin typeface="Impact" panose="020B0806030902050204" pitchFamily="34" charset="0"/>
              </a:rPr>
              <a:t>k List Audit</a:t>
            </a:r>
          </a:p>
          <a:p>
            <a:pPr algn="ctr"/>
            <a:endParaRPr lang="en-US" sz="800" b="0" dirty="0">
              <a:latin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5B4F6E-1C82-4FA5-B49C-DF9838A31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8E07AF-0D2D-43AB-A82D-1317EFDEA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08909" y="6356352"/>
            <a:ext cx="5846618" cy="365125"/>
          </a:xfrm>
        </p:spPr>
        <p:txBody>
          <a:bodyPr/>
          <a:lstStyle/>
          <a:p>
            <a:r>
              <a:rPr lang="en-US"/>
              <a:t>Audit ISO IEC 17025:2017. 1/Rev 01 ©Copyright. Sentral Sistem Agustus 2019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2EF875-7A8C-4D09-8B63-FEC7F3F01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2" y="859952"/>
            <a:ext cx="9421091" cy="540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048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ChangeArrowheads="1"/>
          </p:cNvSpPr>
          <p:nvPr/>
        </p:nvSpPr>
        <p:spPr bwMode="auto">
          <a:xfrm>
            <a:off x="630440" y="490106"/>
            <a:ext cx="8789629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0" hangingPunct="0"/>
            <a:r>
              <a:rPr kumimoji="1" lang="en-US" sz="6000" dirty="0" err="1">
                <a:latin typeface="Impact" panose="020B0806030902050204" pitchFamily="34" charset="0"/>
              </a:rPr>
              <a:t>Fase</a:t>
            </a:r>
            <a:r>
              <a:rPr kumimoji="1" lang="en-US" sz="6000" dirty="0">
                <a:latin typeface="Impact" panose="020B0806030902050204" pitchFamily="34" charset="0"/>
              </a:rPr>
              <a:t> II : </a:t>
            </a:r>
            <a:r>
              <a:rPr kumimoji="1" lang="en-US" sz="6000" dirty="0" err="1">
                <a:latin typeface="Impact" panose="020B0806030902050204" pitchFamily="34" charset="0"/>
              </a:rPr>
              <a:t>Pelaksanaan</a:t>
            </a:r>
            <a:r>
              <a:rPr kumimoji="1" lang="en-US" sz="6000" dirty="0">
                <a:latin typeface="Impact" panose="020B0806030902050204" pitchFamily="34" charset="0"/>
              </a:rPr>
              <a:t> Audit</a:t>
            </a:r>
            <a:endParaRPr kumimoji="1" lang="en-GB" sz="6000" dirty="0">
              <a:latin typeface="Impact" panose="020B0806030902050204" pitchFamily="34" charset="0"/>
            </a:endParaRPr>
          </a:p>
        </p:txBody>
      </p:sp>
      <p:sp>
        <p:nvSpPr>
          <p:cNvPr id="77827" name="Text Box 3"/>
          <p:cNvSpPr txBox="1">
            <a:spLocks noChangeArrowheads="1"/>
          </p:cNvSpPr>
          <p:nvPr/>
        </p:nvSpPr>
        <p:spPr bwMode="auto">
          <a:xfrm>
            <a:off x="0" y="1357298"/>
            <a:ext cx="731913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eaLnBrk="0" hangingPunct="0">
              <a:buFont typeface="Monotype Sorts" charset="2"/>
              <a:buNone/>
            </a:pPr>
            <a:r>
              <a:rPr lang="en-US" sz="2400" b="0" dirty="0" err="1">
                <a:latin typeface="Times New Roman" pitchFamily="18" charset="0"/>
              </a:rPr>
              <a:t>Meliputi</a:t>
            </a:r>
            <a:r>
              <a:rPr lang="en-US" sz="2400" b="0" dirty="0">
                <a:latin typeface="Times New Roman" pitchFamily="18" charset="0"/>
              </a:rPr>
              <a:t> </a:t>
            </a:r>
            <a:r>
              <a:rPr lang="en-US" sz="2400" b="0" dirty="0" err="1">
                <a:latin typeface="Times New Roman" pitchFamily="18" charset="0"/>
              </a:rPr>
              <a:t>a.l</a:t>
            </a:r>
            <a:r>
              <a:rPr lang="en-US" sz="2400" b="0" dirty="0">
                <a:latin typeface="Times New Roman" pitchFamily="18" charset="0"/>
              </a:rPr>
              <a:t>:</a:t>
            </a:r>
          </a:p>
          <a:p>
            <a:pPr marL="457200" indent="-457200" eaLnBrk="0" hangingPunct="0">
              <a:buFont typeface="Monotype Sorts" charset="2"/>
              <a:buNone/>
            </a:pPr>
            <a:endParaRPr lang="en-US" sz="3200" b="0" dirty="0">
              <a:latin typeface="Times New Roman" pitchFamily="18" charset="0"/>
            </a:endParaRPr>
          </a:p>
          <a:p>
            <a:pPr marL="457200" indent="-457200" algn="ctr" eaLnBrk="0" hangingPunct="0">
              <a:buFont typeface="Monotype Sorts" charset="2"/>
              <a:buChar char="¬"/>
            </a:pPr>
            <a:endParaRPr lang="en-GB" sz="3200" b="0" dirty="0">
              <a:latin typeface="Times New Roman" pitchFamily="18" charset="0"/>
            </a:endParaRPr>
          </a:p>
        </p:txBody>
      </p:sp>
      <p:sp>
        <p:nvSpPr>
          <p:cNvPr id="116742" name="AutoShape 6" descr="Green marble"/>
          <p:cNvSpPr>
            <a:spLocks noChangeArrowheads="1"/>
          </p:cNvSpPr>
          <p:nvPr/>
        </p:nvSpPr>
        <p:spPr bwMode="auto">
          <a:xfrm>
            <a:off x="0" y="1928802"/>
            <a:ext cx="9906000" cy="4219587"/>
          </a:xfrm>
          <a:prstGeom prst="foldedCorner">
            <a:avLst>
              <a:gd name="adj" fmla="val 12500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marL="2628900" indent="628650" eaLnBrk="0" hangingPunct="0">
              <a:lnSpc>
                <a:spcPct val="160000"/>
              </a:lnSpc>
              <a:buFont typeface="Monotype Sorts" charset="2"/>
              <a:buChar char="¬"/>
              <a:defRPr/>
            </a:pPr>
            <a:r>
              <a:rPr lang="en-US" sz="3200" b="0" dirty="0">
                <a:solidFill>
                  <a:schemeClr val="bg1"/>
                </a:solidFill>
                <a:latin typeface="Times New Roman" pitchFamily="18" charset="0"/>
              </a:rPr>
              <a:t>Opening meeting</a:t>
            </a:r>
          </a:p>
          <a:p>
            <a:pPr marL="2628900" indent="628650" eaLnBrk="0" hangingPunct="0">
              <a:lnSpc>
                <a:spcPct val="160000"/>
              </a:lnSpc>
              <a:buFont typeface="Monotype Sorts" charset="2"/>
              <a:buChar char="­"/>
              <a:defRPr/>
            </a:pPr>
            <a:r>
              <a:rPr lang="en-US" sz="3200" b="0" dirty="0" err="1">
                <a:solidFill>
                  <a:schemeClr val="bg1"/>
                </a:solidFill>
                <a:latin typeface="Times New Roman" pitchFamily="18" charset="0"/>
              </a:rPr>
              <a:t>Pelaksanaan</a:t>
            </a:r>
            <a:r>
              <a:rPr lang="en-US" sz="3200" b="0" dirty="0">
                <a:solidFill>
                  <a:schemeClr val="bg1"/>
                </a:solidFill>
                <a:latin typeface="Times New Roman" pitchFamily="18" charset="0"/>
              </a:rPr>
              <a:t> audit</a:t>
            </a:r>
          </a:p>
          <a:p>
            <a:pPr marL="2628900" indent="628650" eaLnBrk="0" hangingPunct="0">
              <a:lnSpc>
                <a:spcPct val="160000"/>
              </a:lnSpc>
              <a:buFont typeface="Monotype Sorts" charset="2"/>
              <a:buChar char="®"/>
              <a:defRPr/>
            </a:pPr>
            <a:r>
              <a:rPr lang="en-US" sz="3200" b="0" dirty="0" err="1">
                <a:solidFill>
                  <a:schemeClr val="bg1"/>
                </a:solidFill>
                <a:latin typeface="Times New Roman" pitchFamily="18" charset="0"/>
              </a:rPr>
              <a:t>Membuat</a:t>
            </a:r>
            <a:r>
              <a:rPr lang="en-US" sz="3200" b="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sz="3200" b="0" dirty="0" err="1">
                <a:solidFill>
                  <a:schemeClr val="bg1"/>
                </a:solidFill>
                <a:latin typeface="Times New Roman" pitchFamily="18" charset="0"/>
              </a:rPr>
              <a:t>Laporan</a:t>
            </a:r>
            <a:r>
              <a:rPr lang="en-US" sz="3200" b="0" dirty="0">
                <a:solidFill>
                  <a:schemeClr val="bg1"/>
                </a:solidFill>
                <a:latin typeface="Times New Roman" pitchFamily="18" charset="0"/>
              </a:rPr>
              <a:t> audit</a:t>
            </a:r>
          </a:p>
          <a:p>
            <a:pPr marL="2628900" indent="628650" eaLnBrk="0" hangingPunct="0">
              <a:lnSpc>
                <a:spcPct val="160000"/>
              </a:lnSpc>
              <a:buFont typeface="Monotype Sorts" charset="2"/>
              <a:buChar char="¯"/>
              <a:defRPr/>
            </a:pPr>
            <a:r>
              <a:rPr lang="en-US" sz="3200" b="0" dirty="0">
                <a:solidFill>
                  <a:schemeClr val="bg1"/>
                </a:solidFill>
                <a:latin typeface="Times New Roman" pitchFamily="18" charset="0"/>
              </a:rPr>
              <a:t>Closing meeting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64" y="2636912"/>
            <a:ext cx="3840048" cy="259726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9E9906-89BB-4412-98EB-FA38CE68C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1927" y="6356352"/>
            <a:ext cx="5721928" cy="365125"/>
          </a:xfrm>
        </p:spPr>
        <p:txBody>
          <a:bodyPr/>
          <a:lstStyle/>
          <a:p>
            <a:r>
              <a:rPr lang="en-US" sz="1200"/>
              <a:t>Audit ISO IEC 17025:2017. 1/Rev 01 ©Copyright. Sentral Sistem Agustus 2019</a:t>
            </a:r>
            <a:endParaRPr lang="en-US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DBD92-649B-4985-9E16-BA235E223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2039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3368824" y="476672"/>
            <a:ext cx="6215106" cy="549275"/>
          </a:xfrm>
        </p:spPr>
        <p:txBody>
          <a:bodyPr anchorCtr="1">
            <a:normAutofit fontScale="90000"/>
          </a:bodyPr>
          <a:lstStyle/>
          <a:p>
            <a:pPr algn="l" eaLnBrk="1" hangingPunct="1">
              <a:buFont typeface="Monotype Sorts" charset="2"/>
              <a:buChar char="¬"/>
              <a:defRPr/>
            </a:pPr>
            <a:r>
              <a:rPr lang="en-US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4900" b="0" dirty="0"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</a:rPr>
              <a:t>Opening meeting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idx="1"/>
          </p:nvPr>
        </p:nvSpPr>
        <p:spPr>
          <a:xfrm>
            <a:off x="4223230" y="1554089"/>
            <a:ext cx="5000660" cy="4681537"/>
          </a:xfrm>
          <a:noFill/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dipimpin</a:t>
            </a:r>
            <a:r>
              <a:rPr lang="en-US" sz="1800" dirty="0"/>
              <a:t> </a:t>
            </a:r>
            <a:r>
              <a:rPr lang="en-US" sz="1800" dirty="0" err="1"/>
              <a:t>oleh</a:t>
            </a:r>
            <a:r>
              <a:rPr lang="en-US" sz="1800" dirty="0"/>
              <a:t> Lead Auditor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oleh</a:t>
            </a:r>
            <a:r>
              <a:rPr lang="en-US" sz="1800" dirty="0"/>
              <a:t> Auditor </a:t>
            </a:r>
            <a:r>
              <a:rPr lang="en-US" sz="1800" dirty="0" err="1"/>
              <a:t>itu</a:t>
            </a:r>
            <a:r>
              <a:rPr lang="en-US" sz="1800" dirty="0"/>
              <a:t> </a:t>
            </a:r>
            <a:r>
              <a:rPr lang="en-US" sz="1800" dirty="0" err="1"/>
              <a:t>sendiri</a:t>
            </a:r>
            <a:r>
              <a:rPr lang="en-US" sz="1800" dirty="0"/>
              <a:t>:</a:t>
            </a:r>
          </a:p>
          <a:p>
            <a:pPr lvl="1" eaLnBrk="1" hangingPunct="1">
              <a:lnSpc>
                <a:spcPct val="70000"/>
              </a:lnSpc>
            </a:pPr>
            <a:r>
              <a:rPr lang="en-US" sz="1800" dirty="0" err="1"/>
              <a:t>Memperkenalkan</a:t>
            </a:r>
            <a:r>
              <a:rPr lang="en-US" sz="1800" dirty="0"/>
              <a:t> team audit</a:t>
            </a:r>
          </a:p>
          <a:p>
            <a:pPr lvl="1" eaLnBrk="1" hangingPunct="1">
              <a:lnSpc>
                <a:spcPct val="130000"/>
              </a:lnSpc>
            </a:pPr>
            <a:r>
              <a:rPr lang="en-US" sz="1800" dirty="0" err="1"/>
              <a:t>Menguraikan</a:t>
            </a:r>
            <a:r>
              <a:rPr lang="en-US" sz="1800" dirty="0"/>
              <a:t> </a:t>
            </a:r>
            <a:r>
              <a:rPr lang="en-US" sz="1800" dirty="0" err="1"/>
              <a:t>ruang</a:t>
            </a:r>
            <a:r>
              <a:rPr lang="en-US" sz="1800" dirty="0"/>
              <a:t> </a:t>
            </a:r>
            <a:r>
              <a:rPr lang="en-US" sz="1800" dirty="0" err="1"/>
              <a:t>lingkup</a:t>
            </a:r>
            <a:endParaRPr lang="en-US" sz="1800" dirty="0"/>
          </a:p>
          <a:p>
            <a:pPr lvl="1" eaLnBrk="1" hangingPunct="1">
              <a:lnSpc>
                <a:spcPct val="130000"/>
              </a:lnSpc>
            </a:pPr>
            <a:r>
              <a:rPr lang="en-US" sz="1800" dirty="0" err="1"/>
              <a:t>Menguraikan</a:t>
            </a:r>
            <a:r>
              <a:rPr lang="en-US" sz="1800" dirty="0"/>
              <a:t> </a:t>
            </a:r>
            <a:r>
              <a:rPr lang="en-US" sz="1800" dirty="0" err="1"/>
              <a:t>tujuan</a:t>
            </a:r>
            <a:r>
              <a:rPr lang="en-US" sz="1800" dirty="0"/>
              <a:t> audit </a:t>
            </a:r>
            <a:r>
              <a:rPr lang="en-US" sz="1800" dirty="0">
                <a:sym typeface="Wingdings" pitchFamily="2" charset="2"/>
              </a:rPr>
              <a:t> </a:t>
            </a:r>
            <a:r>
              <a:rPr lang="en-US" sz="1800" u="sng" dirty="0">
                <a:sym typeface="Wingdings" pitchFamily="2" charset="2"/>
              </a:rPr>
              <a:t>audit </a:t>
            </a:r>
            <a:r>
              <a:rPr lang="en-US" sz="1800" u="sng" dirty="0" err="1">
                <a:sym typeface="Wingdings" pitchFamily="2" charset="2"/>
              </a:rPr>
              <a:t>adalah</a:t>
            </a:r>
            <a:r>
              <a:rPr lang="en-US" sz="1800" u="sng" dirty="0">
                <a:sym typeface="Wingdings" pitchFamily="2" charset="2"/>
              </a:rPr>
              <a:t> audit sistem </a:t>
            </a:r>
            <a:r>
              <a:rPr lang="en-US" sz="1800" u="sng" dirty="0" err="1">
                <a:sym typeface="Wingdings" pitchFamily="2" charset="2"/>
              </a:rPr>
              <a:t>bukan</a:t>
            </a:r>
            <a:r>
              <a:rPr lang="en-US" sz="1800" u="sng" dirty="0">
                <a:sym typeface="Wingdings" pitchFamily="2" charset="2"/>
              </a:rPr>
              <a:t> audit </a:t>
            </a:r>
            <a:r>
              <a:rPr lang="en-US" sz="1800" u="sng" dirty="0" err="1">
                <a:sym typeface="Wingdings" pitchFamily="2" charset="2"/>
              </a:rPr>
              <a:t>orang</a:t>
            </a:r>
            <a:r>
              <a:rPr lang="en-US" sz="1800" u="sng" dirty="0">
                <a:sym typeface="Wingdings" pitchFamily="2" charset="2"/>
              </a:rPr>
              <a:t>, </a:t>
            </a:r>
            <a:r>
              <a:rPr lang="en-US" sz="1800" u="sng" dirty="0" err="1">
                <a:sym typeface="Wingdings" pitchFamily="2" charset="2"/>
              </a:rPr>
              <a:t>penyimpangan</a:t>
            </a:r>
            <a:r>
              <a:rPr lang="en-US" sz="1800" u="sng" dirty="0">
                <a:sym typeface="Wingdings" pitchFamily="2" charset="2"/>
              </a:rPr>
              <a:t> </a:t>
            </a:r>
            <a:r>
              <a:rPr lang="en-US" sz="1800" u="sng" dirty="0" err="1">
                <a:sym typeface="Wingdings" pitchFamily="2" charset="2"/>
              </a:rPr>
              <a:t>mengindikasikan</a:t>
            </a:r>
            <a:r>
              <a:rPr lang="en-US" sz="1800" u="sng" dirty="0">
                <a:sym typeface="Wingdings" pitchFamily="2" charset="2"/>
              </a:rPr>
              <a:t> </a:t>
            </a:r>
            <a:r>
              <a:rPr lang="en-US" sz="1800" u="sng" dirty="0" err="1">
                <a:sym typeface="Wingdings" pitchFamily="2" charset="2"/>
              </a:rPr>
              <a:t>adanya</a:t>
            </a:r>
            <a:r>
              <a:rPr lang="en-US" sz="1800" u="sng" dirty="0">
                <a:sym typeface="Wingdings" pitchFamily="2" charset="2"/>
              </a:rPr>
              <a:t> </a:t>
            </a:r>
            <a:r>
              <a:rPr lang="en-US" sz="1800" u="sng" dirty="0" err="1">
                <a:sym typeface="Wingdings" pitchFamily="2" charset="2"/>
              </a:rPr>
              <a:t>kelemahan</a:t>
            </a:r>
            <a:r>
              <a:rPr lang="en-US" sz="1800" u="sng" dirty="0">
                <a:sym typeface="Wingdings" pitchFamily="2" charset="2"/>
              </a:rPr>
              <a:t> </a:t>
            </a:r>
            <a:r>
              <a:rPr lang="en-US" sz="1800" u="sng" dirty="0" err="1">
                <a:sym typeface="Wingdings" pitchFamily="2" charset="2"/>
              </a:rPr>
              <a:t>pada</a:t>
            </a:r>
            <a:r>
              <a:rPr lang="en-US" sz="1800" u="sng" dirty="0">
                <a:sym typeface="Wingdings" pitchFamily="2" charset="2"/>
              </a:rPr>
              <a:t> sistem, </a:t>
            </a:r>
            <a:r>
              <a:rPr lang="en-US" sz="1800" u="sng" dirty="0" err="1">
                <a:sym typeface="Wingdings" pitchFamily="2" charset="2"/>
              </a:rPr>
              <a:t>bukan</a:t>
            </a:r>
            <a:r>
              <a:rPr lang="en-US" sz="1800" u="sng" dirty="0">
                <a:sym typeface="Wingdings" pitchFamily="2" charset="2"/>
              </a:rPr>
              <a:t> </a:t>
            </a:r>
            <a:r>
              <a:rPr lang="en-US" sz="1800" u="sng" dirty="0" err="1">
                <a:sym typeface="Wingdings" pitchFamily="2" charset="2"/>
              </a:rPr>
              <a:t>kesalahan</a:t>
            </a:r>
            <a:r>
              <a:rPr lang="en-US" sz="1800" u="sng" dirty="0">
                <a:sym typeface="Wingdings" pitchFamily="2" charset="2"/>
              </a:rPr>
              <a:t> </a:t>
            </a:r>
            <a:r>
              <a:rPr lang="en-US" sz="1800" u="sng" dirty="0" err="1">
                <a:sym typeface="Wingdings" pitchFamily="2" charset="2"/>
              </a:rPr>
              <a:t>pada</a:t>
            </a:r>
            <a:r>
              <a:rPr lang="en-US" sz="1800" u="sng" dirty="0">
                <a:sym typeface="Wingdings" pitchFamily="2" charset="2"/>
              </a:rPr>
              <a:t> </a:t>
            </a:r>
            <a:r>
              <a:rPr lang="en-US" sz="1800" u="sng" dirty="0" err="1">
                <a:sym typeface="Wingdings" pitchFamily="2" charset="2"/>
              </a:rPr>
              <a:t>orang</a:t>
            </a:r>
            <a:endParaRPr lang="en-US" sz="1800" u="sng" dirty="0"/>
          </a:p>
          <a:p>
            <a:pPr lvl="1" eaLnBrk="1" hangingPunct="1">
              <a:lnSpc>
                <a:spcPct val="130000"/>
              </a:lnSpc>
            </a:pPr>
            <a:r>
              <a:rPr lang="en-US" sz="1800" dirty="0" err="1"/>
              <a:t>Rincian</a:t>
            </a:r>
            <a:r>
              <a:rPr lang="en-US" sz="1800" dirty="0"/>
              <a:t> </a:t>
            </a:r>
            <a:r>
              <a:rPr lang="en-US" sz="1800" dirty="0" err="1"/>
              <a:t>proses</a:t>
            </a:r>
            <a:r>
              <a:rPr lang="en-US" sz="1800" dirty="0"/>
              <a:t> audit </a:t>
            </a:r>
          </a:p>
          <a:p>
            <a:pPr lvl="1"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en-US" sz="1800" dirty="0"/>
              <a:t>	(</a:t>
            </a:r>
            <a:r>
              <a:rPr lang="en-US" sz="1800" dirty="0" err="1"/>
              <a:t>apa</a:t>
            </a:r>
            <a:r>
              <a:rPr lang="en-US" sz="1800" dirty="0"/>
              <a:t>, </a:t>
            </a:r>
            <a:r>
              <a:rPr lang="en-US" sz="1800" dirty="0" err="1"/>
              <a:t>siapa</a:t>
            </a:r>
            <a:r>
              <a:rPr lang="en-US" sz="1800" dirty="0"/>
              <a:t>, </a:t>
            </a:r>
            <a:r>
              <a:rPr lang="en-US" sz="1800" dirty="0" err="1"/>
              <a:t>kapan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dimana</a:t>
            </a:r>
            <a:r>
              <a:rPr lang="en-US" sz="1800" dirty="0"/>
              <a:t>) </a:t>
            </a:r>
            <a:r>
              <a:rPr lang="en-US" sz="1800" dirty="0" err="1"/>
              <a:t>dan</a:t>
            </a:r>
            <a:r>
              <a:rPr lang="en-US" sz="1800" dirty="0"/>
              <a:t> Lain-lain.</a:t>
            </a:r>
          </a:p>
          <a:p>
            <a:pPr marL="0" indent="0" eaLnBrk="1" hangingPunct="1">
              <a:lnSpc>
                <a:spcPct val="130000"/>
              </a:lnSpc>
              <a:buFont typeface="Wingdings" pitchFamily="2" charset="2"/>
              <a:buNone/>
            </a:pPr>
            <a:endParaRPr lang="en-US" sz="1800" dirty="0"/>
          </a:p>
          <a:p>
            <a:pPr lvl="2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1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D043BC-BCF5-4F11-9B64-B810307A1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39424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11F187-C739-47E3-AAF4-89FFAD834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4940" y="6356351"/>
            <a:ext cx="3343275" cy="365125"/>
          </a:xfrm>
        </p:spPr>
        <p:txBody>
          <a:bodyPr/>
          <a:lstStyle/>
          <a:p>
            <a:r>
              <a:rPr lang="en-US"/>
              <a:t>Audit ISO IEC 17025:2017. 1/Rev 01 ©Copyright. Sentral Sistem Agustus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8343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470150" y="188720"/>
            <a:ext cx="6478683" cy="1668643"/>
          </a:xfrm>
        </p:spPr>
        <p:txBody>
          <a:bodyPr anchorCtr="1">
            <a:noAutofit/>
          </a:bodyPr>
          <a:lstStyle/>
          <a:p>
            <a:pPr marL="571500" indent="-571500" algn="l" eaLnBrk="1" hangingPunct="1">
              <a:buFont typeface="Wingdings" panose="05000000000000000000" pitchFamily="2" charset="2"/>
              <a:buChar char="v"/>
              <a:defRPr/>
            </a:pPr>
            <a:r>
              <a:rPr lang="en-US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</a:rPr>
              <a:t>Pelaksanaan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</a:rPr>
              <a:t> Audit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952736" y="1857364"/>
            <a:ext cx="6822912" cy="4392612"/>
          </a:xfrm>
          <a:noFill/>
        </p:spPr>
        <p:txBody>
          <a:bodyPr/>
          <a:lstStyle/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en-US" sz="2100" b="1" dirty="0" err="1"/>
              <a:t>Proses</a:t>
            </a:r>
            <a:r>
              <a:rPr lang="en-US" sz="2100" b="1" dirty="0"/>
              <a:t> audit </a:t>
            </a:r>
            <a:r>
              <a:rPr lang="en-US" sz="2100" b="1" dirty="0" err="1"/>
              <a:t>dilakukan</a:t>
            </a:r>
            <a:r>
              <a:rPr lang="en-US" sz="2100" b="1" dirty="0"/>
              <a:t> </a:t>
            </a:r>
            <a:r>
              <a:rPr lang="en-US" sz="2100" b="1" dirty="0" err="1"/>
              <a:t>dalam</a:t>
            </a:r>
            <a:r>
              <a:rPr lang="en-US" sz="2100" b="1" dirty="0"/>
              <a:t> </a:t>
            </a:r>
            <a:r>
              <a:rPr lang="en-US" sz="2100" b="1" dirty="0" err="1"/>
              <a:t>usaha</a:t>
            </a:r>
            <a:r>
              <a:rPr lang="en-US" sz="2100" b="1" dirty="0"/>
              <a:t> </a:t>
            </a:r>
            <a:r>
              <a:rPr lang="en-US" sz="2100" b="1" dirty="0" err="1"/>
              <a:t>untuk</a:t>
            </a:r>
            <a:r>
              <a:rPr lang="en-US" sz="2100" b="1" dirty="0"/>
              <a:t> </a:t>
            </a:r>
            <a:r>
              <a:rPr lang="en-US" sz="2100" b="1" dirty="0" err="1"/>
              <a:t>memeriksa</a:t>
            </a:r>
            <a:r>
              <a:rPr lang="en-US" sz="2100" b="1" dirty="0"/>
              <a:t> </a:t>
            </a:r>
          </a:p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en-US" sz="2100" b="1" dirty="0" err="1"/>
              <a:t>Kesesuaian</a:t>
            </a:r>
            <a:r>
              <a:rPr lang="en-US" sz="2100" b="1" dirty="0"/>
              <a:t>, </a:t>
            </a:r>
            <a:r>
              <a:rPr lang="en-US" sz="2100" b="1" dirty="0" err="1"/>
              <a:t>Ketidaksesuaian</a:t>
            </a:r>
            <a:r>
              <a:rPr lang="en-US" sz="2100" b="1" dirty="0"/>
              <a:t> dan </a:t>
            </a:r>
            <a:r>
              <a:rPr lang="en-US" sz="2100" b="1" dirty="0" err="1"/>
              <a:t>observasi</a:t>
            </a:r>
            <a:endParaRPr lang="en-US" sz="2100" b="1" dirty="0"/>
          </a:p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en-US" sz="2100" b="1" dirty="0" err="1"/>
              <a:t>dengan</a:t>
            </a:r>
            <a:r>
              <a:rPr lang="en-US" sz="2100" b="1" dirty="0"/>
              <a:t> </a:t>
            </a:r>
            <a:r>
              <a:rPr lang="en-US" sz="2100" b="1" dirty="0" err="1"/>
              <a:t>didukung</a:t>
            </a:r>
            <a:r>
              <a:rPr lang="en-US" sz="2100" b="1" dirty="0"/>
              <a:t> </a:t>
            </a:r>
            <a:r>
              <a:rPr lang="en-US" sz="2100" b="1" dirty="0" err="1"/>
              <a:t>oleh</a:t>
            </a:r>
            <a:r>
              <a:rPr lang="en-US" sz="2100" b="1" dirty="0"/>
              <a:t> </a:t>
            </a:r>
            <a:r>
              <a:rPr lang="en-US" sz="2100" b="1" dirty="0" err="1"/>
              <a:t>bukti-bukti</a:t>
            </a:r>
            <a:r>
              <a:rPr lang="en-US" sz="2100" b="1" dirty="0"/>
              <a:t> objective</a:t>
            </a:r>
          </a:p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cara</a:t>
            </a:r>
            <a:r>
              <a:rPr lang="en-US" sz="1600" dirty="0"/>
              <a:t> </a:t>
            </a:r>
            <a:r>
              <a:rPr lang="en-US" sz="1600" dirty="0" err="1"/>
              <a:t>a.l</a:t>
            </a:r>
            <a:r>
              <a:rPr lang="en-US" sz="1600" dirty="0"/>
              <a:t>:</a:t>
            </a:r>
          </a:p>
          <a:p>
            <a:pPr eaLnBrk="1" hangingPunct="1">
              <a:lnSpc>
                <a:spcPct val="30000"/>
              </a:lnSpc>
              <a:buFont typeface="Wingdings" pitchFamily="2" charset="2"/>
              <a:buNone/>
            </a:pPr>
            <a:endParaRPr lang="en-US" sz="1600" dirty="0"/>
          </a:p>
          <a:p>
            <a:pPr lvl="1" eaLnBrk="1" hangingPunct="1">
              <a:lnSpc>
                <a:spcPct val="130000"/>
              </a:lnSpc>
            </a:pPr>
            <a:r>
              <a:rPr lang="en-US" sz="1600" dirty="0" err="1"/>
              <a:t>mewawancarai</a:t>
            </a:r>
            <a:r>
              <a:rPr lang="en-US" sz="1600" dirty="0"/>
              <a:t> </a:t>
            </a:r>
            <a:r>
              <a:rPr lang="en-US" sz="1600" dirty="0" err="1"/>
              <a:t>personil</a:t>
            </a:r>
            <a:r>
              <a:rPr lang="en-US" sz="1600" dirty="0"/>
              <a:t> yang </a:t>
            </a:r>
            <a:r>
              <a:rPr lang="en-US" sz="1600" dirty="0" err="1"/>
              <a:t>bertanggung</a:t>
            </a:r>
            <a:r>
              <a:rPr lang="en-US" sz="1600" dirty="0"/>
              <a:t> </a:t>
            </a:r>
            <a:r>
              <a:rPr lang="en-US" sz="1600" dirty="0" err="1"/>
              <a:t>jawab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pelaksana</a:t>
            </a:r>
            <a:r>
              <a:rPr lang="en-US" sz="1600" dirty="0"/>
              <a:t> </a:t>
            </a:r>
            <a:r>
              <a:rPr lang="en-US" sz="1600" dirty="0" err="1"/>
              <a:t>langsung</a:t>
            </a:r>
            <a:r>
              <a:rPr lang="en-US" sz="1600" dirty="0"/>
              <a:t>  </a:t>
            </a:r>
            <a:r>
              <a:rPr lang="en-US" sz="1600" dirty="0" err="1"/>
              <a:t>operasi</a:t>
            </a:r>
            <a:r>
              <a:rPr lang="en-US" sz="1600" dirty="0"/>
              <a:t> </a:t>
            </a:r>
            <a:r>
              <a:rPr lang="en-US" sz="1600" dirty="0" err="1"/>
              <a:t>tersebut</a:t>
            </a:r>
            <a:r>
              <a:rPr lang="en-US" sz="1600" dirty="0"/>
              <a:t> </a:t>
            </a:r>
          </a:p>
          <a:p>
            <a:pPr lvl="1" eaLnBrk="1" hangingPunct="1">
              <a:lnSpc>
                <a:spcPct val="130000"/>
              </a:lnSpc>
            </a:pPr>
            <a:r>
              <a:rPr lang="en-US" sz="1600" dirty="0" err="1"/>
              <a:t>mengobservasi</a:t>
            </a:r>
            <a:r>
              <a:rPr lang="en-US" sz="1600" dirty="0"/>
              <a:t> </a:t>
            </a:r>
            <a:r>
              <a:rPr lang="en-US" sz="1600" dirty="0" err="1"/>
              <a:t>praktek</a:t>
            </a:r>
            <a:r>
              <a:rPr lang="en-US" sz="1600" dirty="0"/>
              <a:t> </a:t>
            </a:r>
            <a:r>
              <a:rPr lang="en-US" sz="1600" dirty="0" err="1"/>
              <a:t>operasi</a:t>
            </a:r>
            <a:r>
              <a:rPr lang="en-US" sz="1600" dirty="0"/>
              <a:t> </a:t>
            </a:r>
            <a:r>
              <a:rPr lang="en-US" sz="1600" dirty="0" err="1"/>
              <a:t>terhadap</a:t>
            </a:r>
            <a:r>
              <a:rPr lang="en-US" sz="1600" dirty="0"/>
              <a:t> </a:t>
            </a:r>
            <a:r>
              <a:rPr lang="en-US" sz="1600" dirty="0" err="1"/>
              <a:t>dokumen</a:t>
            </a:r>
            <a:endParaRPr lang="en-US" sz="1600" dirty="0"/>
          </a:p>
          <a:p>
            <a:pPr lvl="1" eaLnBrk="1" hangingPunct="1">
              <a:lnSpc>
                <a:spcPct val="130000"/>
              </a:lnSpc>
            </a:pPr>
            <a:r>
              <a:rPr lang="en-US" sz="1600" dirty="0" err="1"/>
              <a:t>memeriksa</a:t>
            </a:r>
            <a:r>
              <a:rPr lang="en-US" sz="1600" dirty="0"/>
              <a:t> </a:t>
            </a:r>
            <a:r>
              <a:rPr lang="en-US" sz="1600" dirty="0" err="1"/>
              <a:t>bukti</a:t>
            </a:r>
            <a:r>
              <a:rPr lang="en-US" sz="1600" dirty="0"/>
              <a:t> </a:t>
            </a:r>
            <a:r>
              <a:rPr lang="en-US" sz="1600" dirty="0" err="1"/>
              <a:t>dokumentasi</a:t>
            </a:r>
            <a:r>
              <a:rPr lang="en-US" sz="1600" dirty="0"/>
              <a:t> </a:t>
            </a:r>
            <a:r>
              <a:rPr lang="en-US" sz="1600" dirty="0" err="1"/>
              <a:t>seperti</a:t>
            </a:r>
            <a:r>
              <a:rPr lang="en-US" sz="1600" dirty="0"/>
              <a:t> </a:t>
            </a:r>
            <a:r>
              <a:rPr lang="en-US" sz="1600" dirty="0" err="1"/>
              <a:t>prosedur</a:t>
            </a:r>
            <a:r>
              <a:rPr lang="en-US" sz="1600" dirty="0"/>
              <a:t>, </a:t>
            </a:r>
            <a:r>
              <a:rPr lang="en-US" sz="1600" dirty="0" err="1"/>
              <a:t>perencanaan</a:t>
            </a:r>
            <a:r>
              <a:rPr lang="en-US" sz="1600" dirty="0"/>
              <a:t>, </a:t>
            </a:r>
            <a:r>
              <a:rPr lang="en-US" sz="1600" dirty="0" err="1"/>
              <a:t>spesifikasi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catatan</a:t>
            </a:r>
            <a:endParaRPr lang="en-US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A71F9-BD2E-4748-AD41-09CD95B87E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63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E6C60-726C-4026-A502-A8250650AA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97446" y="6270048"/>
            <a:ext cx="6251387" cy="476250"/>
          </a:xfrm>
        </p:spPr>
        <p:txBody>
          <a:bodyPr/>
          <a:lstStyle/>
          <a:p>
            <a:r>
              <a:rPr lang="en-US" sz="1200"/>
              <a:t>Audit ISO IEC 17025:2017. 1/Rev 01 ©Copyright. Sentral Sistem Agustus 2019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541528" cy="32400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626" name="AutoShape 2" descr="data:image/jpeg;base64,/9j/4AAQSkZJRgABAQAAAQABAAD/2wCEAAkGBxQSEhUUEhQWFhUVGBwXGBcXGBcfFxwdHRgXFx4aHBgeHCggGBolHBcfITIkJSkrLy4uFx8zODMsNygtLiwBCgoKDg0OGxAQGywkHyQsLCwsLCwsLCwsLCwsLCwsLCwsLCwsLCwsLCwsLCwsLCwsLCwsLCwsLCwsLCwsLCwsLP/AABEIAPAAwgMBIgACEQEDEQH/xAAcAAABBAMBAAAAAAAAAAAAAAAGAAQFBwECAwj/xABJEAACAQIDBQUFBQcBBgMJAAABAhEAAwQhMQUGEkFREyJhcYEHMpGhsUJSwdHwFCNicpKi4fEVJIKywtIzY6MIFhdDRFNUc4P/xAAaAQACAwEBAAAAAAAAAAAAAAACAwABBAUG/8QALBEAAgIBBAAEBQQDAAAAAAAAAAECEQMEEiExEyJBURQyQmGhI2KR8AVScf/aAAwDAQACEQMRAD8AvGlSpVCCpUqVQgqVKlUIKlSpVCCpUqVQgqVKlUIKlSpVCCpUqwWjWoQzSrVXB0IPlW1QgqVKlUIKlSpVCCrS4K3rV6hGNCtKtzWKsGh3SpUqoIVKlSqEFSpVEb17QuYfC3b1oKzoJAaY1z0qEJaazVBYnf3GOSS8eAyHwFddm734pmILzP61JotpC+KVCvs9xpuWXkyQ/WTmAaKaEhmlWKVQhmsE1gtTTGXwAc/OrohnF4zhHdzP0oZ2jjw8yxrtjMV0OVCu2VbiDJqPeXkw/A1aRRnG457bSrGeRFTWw9+Z7t9SQMu0Uacu8KELeK4gR0kyeXgQMz0qGx+10QOCJ4VlgjHWe6okZEtGZ0AqpSS4CjGy39qb44eyvEbikCNPezmIXU6TQY3tkTtgvYqtoHO4zuZ5AQtshOskn8ap59pG43EFMZiSc/j0jL1Fcf8AaLK8hQeDPiyjPlBEaUNhUj1lsvaKYi0t20wZHEhlMg+tPK8u7vb6YmwCtq86EuXOhSSc+7ESRrFXV7Od87m0O0W7bVTbA7yEw0kjQ6aT61LBaDitLhrauN56so5E1iuBuUqgJKUqwagt5t6bOCUcZBuN7qTmfE5GB4xVN0EuSdmlNVFjvalfLAJbS2mcsZbTpnFNx7TsQr8TcLL92ABHnrVbkGoMuao/b9sPhry6zbYR6GoDdvfrDYpTJNp1zKPHxVhkR8612rvNh0LOL6FCokBgTIJ0HiD8qp5Ego4pSdFHnZ16Y7J58jThcLdw7obicJY5Axn6UXbR3vNwkWF4Rpxt73oOVCO2gWcMWBMZlm50Mczb5NE9MkuOy0fZtiQly92kAlAxM5ALM093i3xWOC3cFvMd77RHOBynrVXYTENaQsXDG5Gmgg8+o5x1itMVfAkavzOUz0nrGp0A60LnudIFYdnZNbT2k5eePPxJ/On+yN9cTZgEh1HImR8dRQXc/eIWX37evRl6z1B+Rrjbv8Kg/Sq2svjpoP8AbW/V6JHuMcmGoOvCfH61F2t7GuMG4j451B4TGI4KsJRxDjnH3h0YfhNDe0Dcwlwo8x9lho68mHnr8adjyXwxOXFXKLhwGML6a6EcjTx8MekZZTp8elVNs7fEoB3lmp7au9Fz9ntPMtdm5/8AzHdHlxEE+QXrTJOkKirZ329tW0jOisJg8RXMnKIHQA59SaFcQBwgFhmJPUiBAPISYmmeO2txkFiJzjLlry1zmmmGs3LxK9RGugB188qz3XLNKg3xE747FISEtrJGUgwPHlAFcWsFRnp+viKkMHu5dEgCSc/9fCm+N2fdtOUugrIkDOCI5GrjNPgk8Uly0RyIAQMoJy/I/nRhuJt58HjEIJ4GIS4s5Mpyg+IkMD4RzNCt2OHTIaHTP9fGnWHfQiZkQfEf6UYn7HqdMRWl25VcYf2mYVFAfj4wBxAKdYz+dYv+1fDDS3db0ofFig1p8j5SDwtSqvv/AIkA5jBYiD4Cs1XixJ8Nk9vyix959tLg8LdxDCeBe6sxxMclWfFiBXnK/te7euNcuHju3DJJyHjl90dPTxq0Pb3i2XDYe2PduXGZvHhUQPi0+gqkmvnJRq+sdOg86uTt0VBcWS/7SxeXbiC5kZRloIGVdLmOVjJ4s+QGnzrlsi4VbJQwjhI5GeXnT3EbvXFMpbDq2YmZA/Ogc0nTHRxylG0dMBiwCCGnwORj9fo0tsLIV1ghRwe6FK58/wA60GAeJewyjqpk/wCaYtiiuRhlMgHkR90+NLmoy6G43LG/MuDe3jQuRPoPzrbF4yeHuCCYqOuZHuCAef60rqtpoknM6T6UtTaZry4042iXxGJ4eEiO4gI6SRIy8z8q57Hw5uZ5xoAPec9J5Z6nwpptZ4Dfyr8Ioq9m+HDOzEe7AH41bnthZljDdOmTGx9zrmbuwEqVCgZQRBnr8qF9vbsXrIgAsoMyBVz4Y8q4Yq9bVwjGWP2QJaPIZgUEZy7DlGPRQrOLdsXJEoZIzzHMeBow2Lbw+Kt8N4cQCyhH3ZMr6H5NXff7dcWCbttZsXPeX7hPPyNBm7GJNtjbJyViNeRhT8oPmtPk+Ny7EqPO30DNtzdnjM2mfwJqN322KQ1g4a3FsqlgLOh4jBA55NH/AA11Gxbt14Enpy+dEmz9y2tFbzGShDRr4UPxE5LoY9Ljx87iEw+5NtRJALHU+edSuA3Wtr19MqnbbU5sCsrk5GteVcHLAbMS3koj6/Goze/d39otdwd5Rl50SWEI151udaJXHkXJ32ec8TgijMjqUYe8rD1kVMbmbt/tjv3mW1bEuVA4ieSLMgE+9JBiNDNWD7TNkG5YDqO8rASBnmfpWd2sC2Cwq96XuDtApUyZAlVzzatDzeWzPHAnMDr26B/aEtJckXMlZwARGRDRkSMtImRpVmbB3Ew2FAJXtbnN2A/tHIVFY/ZwuvmBIAYicwzAHrkYUV0WziLYAt4u6oHJuFx8WE/OkY80Yye8bqYSktuN8Bd2Q/QpUH9vjP8A8v8A9JKVaPi8f9Rh+En/AFjT2/NP7IoJmbhj+iD8YqmUcAu3kg8ufyq2Pb0/+84Wcgtu4f7kM/KqfttKCfvfU031ZUekHm52DDlXbQEwOVWngcOhXMVXm5LhbQYgkEnICTM8hRmm0bg9zDNlzZ0X5ZmsLtyOqklBJD3EYJSpUCqo9oOyhZPGpA4x3k5kffj6mrRt4lrlt2AhlGmv+tCmL2ffu8du3ZVFeDcvseJ7ngdCBGQE0UJU7AyRuNMrbY+OnumJ1Hn/AKVN4GyGOeZJ/U0Pbf2S2BxRtE8gykdDp8xRZutjhdvIFtsVgSwMAH8RV6iP1LorTT4cZdoY74oEdwNAqj4CPrU7uLtAWw3FiLVqc+G4DJ8jxCKgd5nDvcI0DifIEGpH2eW0uMvGoLCIJ8DVRf6fJSj+pwWpgsZ2iuJhkgGPHmKjbJv23KWcPaUNmbpJnzOUvPia77GyxF4EahR8qlmYiYWVHQ/hS4uhslTocvh+1w9y254i6FT5kRXnuzK3GnJgSCOpTI+RjL0q/sLihnFULt/Fg4m6yaG9cI8e9/g/GtOPlGbIqZam5+37SoiOhZ+bSPGjLHbw4VFKs/2cwM4BkZnQa15wOLZQSpORifA5j5/Wmt7abnVjLZt+X1+NXDdVIVkUW7ZeGH3gsFuz7wgxxFTwnybSnb33APBHmfy51We7D3b+FJtsC1tihDgkcJHEpieUkeMDpRluFbuKLyuZEgqOQ6wOQ8KzyW2VG2DuNiG2yHIvXgY5Eqij1Jz8qINk4w3M1WF69fKeVMsdsK21wXSi8eWfCOVTOz7MDOpywpVVjm4gYQwBB1B08q4vaDOrcJJQNw8gJEHwmMvKnPaZRXSxc1FEq6MzbQAbj3XvriL90965fI4eShAEAB8gPhUxtIcKmNaGt6MNeweKe3hWKB0GIt257h4iRcQDQEOOOf44qGwG+txmK347vvEiIp0tI3KzMtVxRP8AGep+NKmY2xb6UqZ4P2Eb/uCvtI3guYspcuhZClBwg6Eg0EYcggAmBOtF3tD2d2KWSNG4h6iDQSDkRQaV78SkzXq0seZqK4La9m3etshOasfPM0RX90TduBmv3YDBuGe7lygDMedVPuHts4fECT3XyPh0NXnY2kOGQJy5UrJHZM04p+LBUdcLaSyQq8gBE8vGu2IYWmgjunMHp5iohMahJBUi5/H3AZ6E6jymtHunjVJmJZ1EkAAd3vEAsSc+WnPM0rmjRs5sqz2m4sXtomBlbRLfrBb/AKqINgWmsbNtOgDXbiEqCQFUFmAZjqctBFBWJZsXizEceIvBV/4mCD5RRbvtZbBXUw2fDbsoAM8/eEnzg5+FacmNTUYv/v8ABzseVwlKSfLBzEkm26/aObHrzP0rlsPaTYZ0urmFPfH8Mj6U3w2KPaZ5zJ+Gv40/weGHfXUEH4VVVwwlJvlFkWtsBmt3FcNbcR2igmPBkBBOfj6VNXMbxKLNm6zu2RYJwKo5kAyWNVn7N7JGKNme6wIIOY8Gjn0MZx5VZ2D2jatyoSHXusvDmCPHSKXKGzro1Y80ZLntDHfTav7FhHKTxsOBDzlhHEfLM1TLRKAHQa1ZPtIBuYVm6GfDTSqvQkcJ9fw/CixKoiMq83JM7Ge2MQgukC23cckTAzEx1pb27Ft2W7TDP2lhueZ4G+4z6EnXqNCOvHY1+2uIQ3hNuQGPMA/a9NY51c2OXDWsNdPZo9rsz3dVIIyXyJ6dRToIRN0iqfZvtJ0vuOEtacQ5Gike6fwjxq1t3r47RgSO8cvLrVZYXEC2iqgCjoP1malsBj+LuaXAJtsdDzKkdaHNi+pDdNm+iRZd4q54Qx6GPw8aa2tqG3cFpjxTzGoBkDijIaHzioHZe0bvurZAZjm73OJR4i2EXjy5FsvGiFcGoSJ4iSGZjqSNPQaDpWd1Vo2Ti49jxr2dOcEpdlUanXyqNJgznyAHMk6AetFWwtnG0sv77Znw/hHXzosMHJ2Ys2RQRXftjPDiMIRqLdwT4FreXyquMeqtLQJiMtSKOfa3iePHKnK3aAPmxJ/KgTEPE11q4RzUyE7S8Mg2Q0yOlZri+OgkQ2WVKlkLh9rW7yJs4l247qFWDDhAEe93Z0I8zkKoi8n+lepd7dli5ZuJwhhcUry4pP1+vnXmvbWC7G4bbTIiZBBz6g6HrQvGoRW3obGbm/MR2GsktlqMx6VcW7WMfsl55Zg/gfwqs90B/vlhW0Zwh8myq2bWzjh7jW9V95D/AAnKPTSsuri9ikbdHKKbiS1nGW37rwPBoiliMTbFi8bAQi2CGKkZEj6waY3LUqWj3QT8qh9mThdmYprg72I/eoOZLEqFA5nIH1HSl6TEssuekO1eWWOHHqCnsy2elzauHttJCM1zxJQSvlnn6CjL267NIbD4nlBssf71+Zb40K+zwnBbaS3eILmbZPIMyhh+VXlvXhcLewly3jHVLJ1csAUI0YHkwOldOK8px5ye6zy4CQ4PQ/LIUQ4dteq/hUXtLCpbe4lu6LwVuFbqggXBkQyqdNc/EVKYZgvAWZZucRiRIz5+dY8y5N2F2iY3QUviUKZOrAg+Oo8x/mrF3v2dxWv2q0pDgfvUGURkXHkB8PKq73IcW8fbSfebhBOmeQ/5hV/fsQYKNCq5ZZ8/1BpkIqUKFzm4TsobfDHTZdJIIMMpPlnlyoKsQAAdA0+hiasD2r7q3MLde8AWsX+Y+w0e74KQoI8o6UB7OwrXXtp95lU9feg/Kk+Ht4H+L4nmCXEbjYhGRl71t041dRIEECHHjIIjrTG1t0IHwiM7KxjMQFKmcgc9eX4VbGI3us7J2fZF9S+INvhSyIBMZcTfdSQM/OJrz/isebmIN4gBnfjYDQEmTHhT1BJmaWZvgJFfuA09QSARquf6NMUzt5cqdYB8460wAN9g7VW6AhyukQqxJZvDrMTU/tDE3MNa7W5ZuRIUADvEnTLWCcp5VWQvtaupctmHQyp6HhYA+YmofaYu3L6M9647mGDl2LA5DIz3T5UOPQqb7GZNbJKmejd1dmuFF6+oW43uoMxbU+PNyNTymB4khNU57O95ca+IFpr/ABWLYljcHE56KrTPETzJIAHOrObbIAzUn+UifgYp0tO8boyeLvdlLb9XuLH3ide78xP40K4tsiflU7vpiJx98iYlcjr7in8aHsWwYZUUi0QbXUnNZPM0qbvfSTmfl+dKgLPWWJBYMhzBkcpB1BB58iKpH20bIK3lxABjhVGygTGTeRzEeFXoYLEfeH0/1qv/AGt7OZsK+ZKmDGUAg6mmNeVpgRfJQ+ExBtulxNUYMPAgzXofY1+3j8LbvKRmNfunQg15xViCT8RRFuntrE4dmOFZgGALoBIIHPh1kdRnWeLVOMumaXfDTpouJsI6ubTCC5Cr0M5SPCifGbGsjsi4HDZACzpAEDzNQW5u8i4xVNx7ZdDlHDIMQYzBFEoHaEFiDGgGg8fE+NHp9OsLbT7K1OpllpNcopj2i7um3dW7h1PEpN1mM8RcspGXIBUHxon9quKnZIYiDde1l8CR6EUdPgw5LMJBn5iPpVWe2Ta1s2LOGUniW6WI/hXiWfDvZDrBrQ6SbM120iqbLgMCBmJI8/KtGPe+FbunMU93f2ct/FYe0xZRdv2rbFYmHuKhInQweYrI482aIzaVCwWLYPDEnPXzFGO7ftNx+GuDjf8AaEEdy6c4/hcCVMeBqA3p2D+x4q5hi6syZqy/aU5gkcm6ioy0M8/1zoYxphSakkegtj7/AOC2sjYS9ba09xCCjwVMDPhcakcpCnLShPc/cq4uOY5Gzh24uMjJzBKLI5zBMdDVYYXGNZupdT3rbBx6GY8iJHqa9H7ubRW5at3bMdncUOq8o+0vgQfpTHjT59gFkcVSPO+/z3f26/2zFn4tT92BAA5KBlFDBNWB7abIG0ONdLlsT/MrOpHwCn1qvqjAC3Y13itRrFOMO0QRrURu9egx1y/KpRRDHzqkMRK4ZS5zzgMT5BGk+mvpXHEx26rzCT5e98esZZc86ebKJmRqAxA6wjGPUTUThcStzFuRmvujyAj6+H5Vu0vzIy5+mWj7Hcda7G6jgBxcktzIYCCT0kEVYmKlBxQHWNOceB51S24d3scfbByW6TbM6HiHEsjnLgCfHTnVu4i6bQKkSnLqP8VephWSwMMriUhvrcDY/EkAgFlyOo/dpQvilkef0oo38b/f75Gh4D/6a0OOvhWVmgif9lr1b5UqkopVW1Es9K429wNbY6F1Sf5jwD5kVz3o2cMRhrqRMqYrnvZils4W7cIyReMxrCsrGDyaAQPGKkrd8MP5h6QR/mmPqwDzNjdhhRbuCeEu1i6fuOD3SfBgQajMM9zCYiPtI2YmNNCG5edXZvFsm3hr1w3kLYLGKFvkf/KuA8K3T0UzBblA6VC7V3Be9CPw9vaEW70fu8Ta5K8e7cGnjM88lOHqh6n7hFujgMNjLa3msW7jc2ZF4pGoJjMjyowSwE7igLPICIHlVRbsbs7Qw2IhO1tSR3gwZSo5MDlcA5HI1brMV4eJgzFQCQIGXOOUzTk2+xUuzuwgfKvLG+GPOIx+IczHaMqidFU8I8tJ9TXp7GP3fwry3vC1v9svm20qbjEHkSTJjqOKY8KDJ0ioDFvM/r0rtsvEG3iLTqP/AAnW5l/Cwb8K5OZ0Io09ke6lvH4srechbSi6QkS0OsLJGQMZxnSWxhd2ytyrD4DsMSgdr/728/2u0YTxBtQVGQ8BXnneHAHC4q9hnMtacqCftDUHzINeuBVA/wDtEbCKYi1i1928vZt4OkkH1U/2UPRafuVfcf5VZfsc3lClsG595u1syftR30HmBI8QaqYXjW2HxTI6uphkYMpGoIMgjxkUxSoFlqe3G0rdi41BPwYAeuaiqkom3n2+cWikvpmUiIPP0oZqpVfBS6JLZ2kgwVOfSNfTnU/OYPWhTC3IMH3TkfKiHAtNsDmpihQ2PRN4fEcCcfQkfFGX8aH93bxFyTMkk8+cz+vOpXFicJdHr8qgdlZODl+v8/St2m+ZMz5uYsOO1KnjTVSGEZ5ghuWpkfHqYq9O1F60GH2lVvQgGfnXn4XZAnyz05CJP8LR5GNIq5dz8Z2mAsPnKqbZ8eFiv4Vo1keFIyaZ03Eq/f7DcOPujqlo/FAPwoYuJFGntFE44NHvWUPwa4v/AE0I4kdKwm0Zx+v0aVZ4KVQov7fu3xYK+P8Ay3HhmpzPgNak8LjbVyTZdHX+EjIcgRqMqb7UZHR7bnuupQ+TAqfrQfsV7lslTbVWQxxlokdRJyB1psY2hcnTLDIBEEAjMeh5RWiBUWFWBoByGuXlUHY2yQO/wv8AyTP0itrmO7QGAy6ax+BqthdjzHbRC5AcR6DQeJNcAzEaZn9elc8PYUQVzM6n50tqbRWwkxxO3urzY9T0WiS9EQgt/wDbpwuFuMM34YUDlxd0E9Ymf0a8416A25sRr2AxRuniu3Qbh8OASqr4AfU1QNqZypGbsZDozJHL5V6U9jO6WGw2HGLs3HutiUGbqF4QNU4QTnxTnXnmwxRlaA0EHhbNWgzwkcwYg+des9ycXavYHD3LFtbVtrYItqIVeRA9azhtE3Vce1++l/DthOHiYgueq8ALzPKAJPoOdHm0sTwIzAgQCc+Xj6VXO8WGFnA4rE3DNy8vZLJ0VyAQPEiST+VEivU8+Y3ZzW8+WtMqJtsDitnhoZNUWxTWKVZqFDjBAEkEgSOdSmAuFTwmM86Y7MsBjn5frpXa/a7JgQsQef6iqDXASok4e8vUfUUOYEkQaJdnNNtvGPxFC1lYYjoSPgYrbp3TQrIgjw97KR8R6jl5/XxqyfZvtxFsXLTGO/xr6qAfWVqsMEvEv6+s9I/WhHubZV7xttlxIxU85WDl1y4j5Ka6OZbsZihxkJj2guGvWWUzNt1J/ldSP+c0J3lmibefDwLc6qzL8QD8O7Q5iViuWbGNBbalXO5egnz/AFypVYJeeN2gELObVwhRJZo4emQGc+lB1nEM917ztbBuNIESY6COgq1MRsq3cHAyAqORzn8vWoS9uQisDZIXqpUkfGZo45YorayGwt4tzgenEfTPhqXwdgE5THnJNMsXsnFWzCWrfD94Euf6IBFcn2djs442DCMoXh0z4ZM86vcn6l0PMZjkT3CIXmfdHUz9ryHSm+wcN2957rmeGOEGeIyPfM/Z5COhqC2kl2yQqYS/eaRoj8JOUDjg5cyeQHWpm3iMQjJcuBAyLHCiMIXUrJJ4o9JHLIUjLqIQrkbjwSnyid28nDYc/dRj/aTXnvc7cDG7Qt9pYtqLcxx3G4VJGvDlLR10q895tsI+AxLoYKWXkE5qShjzBBkHQihr2D7yo2E/ZbndewxK9GRzxfEMSP6aGbvoqKaIA+xDGhZ7bDkxPDLz5cURVq+zPZ97D7Pt2MQvDctF0iQcgxjPnkdaKppntLHLZtvcc5IpP68yYpIVgTb3FtWsaLv7TibgB4zauXOK2pMkeJ1MA6ZdBQt7Y9uC5dTDIe5ZXiaObtMD/hX/AJqNMPtZOwu4guCFVrjmegJ/CK8/bW2txFrjmblwlyPE55+A09KJdFepyxOJUKZOunWh1znUwmysTdtG+ti66GZuLbcoANe8BAAqHihuy2jEVLbAwYuMSRIXrp+ophgsI911t2lLu54VVQSSTyA51Yqbq38DaHbWXScy5A4ZPiCQPAHpRJERGGwqjJV9AAag9rL3W8KI7tCu28RnAqNBWS+79+bD/wAMfWoRl/eP5t+NPN37sWrw592mRbvt5n6/nWjA+hUyS2XiI8P8/DkTRDsq4UvWnBj94ufKGPAfLJ49R1FB2HaDUzgsZEH7SkMPMGR88/j1MdSEk4NGTJFqSZaG+mGJw5uEd626Ex0J4D8mJ9KBsS1WRtTFpi8FdKd0vaJKNlBgNl6iqwLyuXMfhXLfZq7I8tOdKtwv6msVCj1ELkZD1NdVun08cv8AWq8u+0pbV98PiLIwzIY4i3aLmARLAAIYIkQYnWivZOLF3vLdtvOhDg5a6TS+GrDcWvQnUeTXaKZjEomUgnwpHaA5ULi30VY7uEAEkwAJJ8KGtrbSaOLhJSMx4azFa76Y8/sbgZdo1u1lrD3FQx0ME1AYu64djabiz90kj0mD9Kw6ubjSOhosSn5mK3ZtwxXhuWmBDW25yxaOImCJaQpiD50EYJbGB2vbW1xraxAZCjpw9mzEQA0w68WnSeeVEW2NoLwkvbKtHvDLPxIkH1oI2ntTFXke3aXjhl4HYCQAQwZYMI4Ya9OmdJwZJbvsas+CGy/Utu5vZm9iwRNo8DNmTxRJCjSBpPWelR+1TexVi5ZuXIW4rKSRJQ6q40zDQYkAiRlQjubi/wB1eItlcQrdo6HNnEywTqYkjxyoq/aB2iLKm3iV7hnKQCSPHiUhvQ1WSc97aZMeHHsporjbG7eLwSXUD9thuz7S4w7kqrKCjLJgyQYBzAOeVCWw9lHaGNCKAiM3E5GQRAcz5xp1Jq48Jb47d7DYleM2rhS2zZi4qhGBI58PGoPWoTYOxTs/tDdtqqYuHtgMS4RTOkSIYg+op61D2tPszy0kd6a6Cfb+2UwCWbFlO8VC2kUZwIUR16f613xm6eFxnexNhOLU8Pdfrmy6UwwG27IuA3+FuyUizcGebSDP3TAqB3i3ixFy4BZUCypzUNLN4k5fAVmjfzXybni3LbXHuEG7G6GF2ffuPaLEvkrMRKr90GPnzo6weMW8r2rgDAqQQeYORBqqP/elgoNxezC83yH+fKoge0S2jMwYkcDRA7zE5RGi+p/zpwOTnb6MWphCMK9SO3vw37Lib1gNIttkf4SAyz/wsB5g0BYy7xMadbS2tcv3Lly4ZZzJ6DkAPCAB6VHVtk/Y53oPtn4zgVhAMkGeeunlXLDtLGedNwcq7YRoajxPzJFS6HAyPT1p5baRnqNMvTx/XpOr4bmo+f4RW9rC6z+X58/1yrpwjJMzylFlwbu2xf2fYuLBYIUYdeElCD4wJ9arwjhZl04GKwdcjFGHsvwDHC3GR81ucJXlmqnMaNM+By1NQW9+FKYx2IjtVDkcuIfu2A8IVWn+OsOTiTHRfBCG2OppVoX8KxQkLL2hug91muZM7ks54lMsczzyEk5chFQl72eYgMLlm2yupkMhAIPUEGQagv8AbNznw/AVr/tZ/up/Sv5Vzajd2zpqc6qkG/Z7bVf/AA2b+I21Lf2kD5Vwu47bwECw38wsDi+tCS7YcfZX+kflXa3t+4NAPTKmeI/9mL2ftX5CXF7V2zctm2+BZmyZXCMhDKwZWiSDBA86k0v4u4s39mXix1A7MqPESwP6FB6704hfcuOn8txx8pg06TfvHj/6l/UIf+mgybZ/NyHjlPH8qSO+27GMu3FS1g7oUjNGYEnyTjMDrHhXB9i40QpwtwCc+FY+lYxG+2MuLwvebzWFb+pQCPjWcPvvjEHCt+5A6sSfiZNDshVJjPHyXbSN8HsXGWrouWrVwtbOUqSCNeEgHKpbCPjER0v4S5cLtx23tqVFti0yRqFBz0OTEUyw/tDxaCFZBzJ4FkkmSSdSac2vaZip7xQjwQTVRwwXr+C3qcj7iiRexevYjtrCXbN/CWmHDezs3WLAMqJPRZlczCzpQ/tbBXb0G+LxuiSCt1lRSTnw2yjBRpoRpU2vtIYjvcfpwR8OGt19oa8+P4J/2UUsKaVSoXHUSTdx7APHbOu/evT425+YEn1rnbw98ZBnB6lD+X41ZA9oi82ufBP+2t13/tffb+hfyqvh/wB34GrWtKtn5Ku2tulirkM11WHIMSseh51HHcXG/ZtFvBcyfKKuO3vvhwfeAn/yl/KsHenCMZPZE9TYSnRhNfUv4Ms5wk72P+SisXu9irUm5h7yAalrbgfEiuu62yBicXZsXGFtbjwzllHCoBZjJymAYB1MCrvv7xYUKOFEcl1XuqU4QSAWlTyB0omGy7ZyKmOnHc/7qPkS1Gujzdvlsi1hMXcsWL3bqkS8AZkSQIYho61Dpkav7e/Ztkh0a3xLKwC7ZESZUmeH01qv7+7uGJ0dZPUEfSaVPUxxS2sfh0cssXKLBHD7QjXT/Ecx+vgQ8XHgiCP1qfP9eMyt/dS19m4fUR+dczuZcAlHU/8AEAfhW3F/k49Nisn+Nyd0Fvsu3gs4db9u6wQuysnER3jBUgaQRl8ac792r99FudmpVJIZJPdOon5+lB2z9g3EPFesi6q5cBZgOR4uJQYiNKkWxmFQZYN08bGL+qMNaKefFJtpiPh8sOGgb/aPEfr1pVJtcwZM9ni/jb/7qVBuXuitsvY0vWirFWEFSVI6EGDWkVa3tc3Sj/fLI/8A2qB/d6c/8VVVc6Sp0dGElJWKsisVsKGwjIrIrFZqEFSmsUqsEyDSmsClNWQ2mszXPirM0RDoKyTXPirM1CmbUprWkKhB5hj3WA1iR5xV9YBw9q24zDorT5gGqBwTQ3nRpsnffEWrdm0q2ylsKmYPEQDGs5ZUzH2JzLhBRisWoxVuy6cYxTta8uG2bnF/b855UH7y7GbD3XABKwHUnmvPzIqX3ox4sY7COwPcGIcDqxt9kB4CTr4UP7V2i9652jE8XLoB0HSsWunG69TfoISVNdMjjc7wOoGZqdRbZXiWTOeVQtpOJokCeulTGD3efVnAGsLP1rLiuXSN+Wl2yF2iRIjkfhTO7iXOrE/zHi/5pqX29hOBwMyIyJ1qBxdxUEswUcp56fnRRxzeTZFcgvJCMN0nwam5/Cv9K0qZHaNn/wC4Pg35Uq1/B6j2/KM3xuD3/B6txNgOpVhIIg152323aOBxBSP3bSbZ5R930+nlXo+h7fXdxcbh2tnJhmh6NyNbMkbRyMU9rPOMVkU4xeFa27I4hlMEeP5VwisptMVik1azVkM1mtJrM1ZRtSrXirPFUKsVZrWa2BqyGayKVak1CrNjWBWJrIqyG9p4Iqe2HZ7TEWk+9etj0Z0mh0mi7cZOLG2Og4n/AKbb/iRRR7AycxO+/wDcL460CI4bUkfzMx/CmQsznXbfJ+LaVz+FLa/2T+Na4bz+NcrWu8rOvpVWKJoLMVJYDaLWxB7y9DqPWmxcEwK0A18BP0UfNhSdOpPIlH1GahxjByl6Hbb+1EdRlpzPvT0UDWq63rBcqy+6qcJGUjvMZI6GdeoI5VYbYJQDdOcKSD0Ay+LEE1Ut7FMbhaSDP6FemWBY+V2+2eZlqJZe+kNJpVI9oeif0ilReGxe9H//2Q=="/>
          <p:cNvSpPr>
            <a:spLocks noChangeAspect="1" noChangeArrowheads="1"/>
          </p:cNvSpPr>
          <p:nvPr/>
        </p:nvSpPr>
        <p:spPr bwMode="auto">
          <a:xfrm>
            <a:off x="155575" y="-1371600"/>
            <a:ext cx="2314575" cy="285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628" name="AutoShape 4" descr="data:image/jpeg;base64,/9j/4AAQSkZJRgABAQAAAQABAAD/2wCEAAkGBxQSEhUUEhQWFhUVGBwXGBcXGBcfFxwdHRgXFx4aHBgeHCggGBolHBcfITIkJSkrLy4uFx8zODMsNygtLiwBCgoKDg0OGxAQGywkHyQsLCwsLCwsLCwsLCwsLCwsLCwsLCwsLCwsLCwsLCwsLCwsLCwsLCwsLCwsLCwsLCwsLP/AABEIAPAAwgMBIgACEQEDEQH/xAAcAAABBAMBAAAAAAAAAAAAAAAGAAQFBwECAwj/xABJEAACAQIDBQUFBQcBBgMJAAABAhEAAwQhMQUGEkFREyJhcYEHMpGhsUJSwdHwFCNicpKi4fEVJIKywtIzY6MIFhdDRFNUc4P/xAAaAQACAwEBAAAAAAAAAAAAAAACAwABBAUG/8QALBEAAgIBBAAEBQQDAAAAAAAAAAECEQMEEiExEyJBURQyQmGhI2KR8AVScf/aAAwDAQACEQMRAD8AvGlSpVCCpUqVQgqVKlUIKlSpVCCpUqVQgqVKlUIKlSpVCCpUqwWjWoQzSrVXB0IPlW1QgqVKlUIKlSpVCCrS4K3rV6hGNCtKtzWKsGh3SpUqoIVKlSqEFSpVEb17QuYfC3b1oKzoJAaY1z0qEJaazVBYnf3GOSS8eAyHwFddm734pmILzP61JotpC+KVCvs9xpuWXkyQ/WTmAaKaEhmlWKVQhmsE1gtTTGXwAc/OrohnF4zhHdzP0oZ2jjw8yxrtjMV0OVCu2VbiDJqPeXkw/A1aRRnG457bSrGeRFTWw9+Z7t9SQMu0Uacu8KELeK4gR0kyeXgQMz0qGx+10QOCJ4VlgjHWe6okZEtGZ0AqpSS4CjGy39qb44eyvEbikCNPezmIXU6TQY3tkTtgvYqtoHO4zuZ5AQtshOskn8ap59pG43EFMZiSc/j0jL1Fcf8AaLK8hQeDPiyjPlBEaUNhUj1lsvaKYi0t20wZHEhlMg+tPK8u7vb6YmwCtq86EuXOhSSc+7ESRrFXV7Od87m0O0W7bVTbA7yEw0kjQ6aT61LBaDitLhrauN56so5E1iuBuUqgJKUqwagt5t6bOCUcZBuN7qTmfE5GB4xVN0EuSdmlNVFjvalfLAJbS2mcsZbTpnFNx7TsQr8TcLL92ABHnrVbkGoMuao/b9sPhry6zbYR6GoDdvfrDYpTJNp1zKPHxVhkR8612rvNh0LOL6FCokBgTIJ0HiD8qp5Ego4pSdFHnZ16Y7J58jThcLdw7obicJY5Axn6UXbR3vNwkWF4Rpxt73oOVCO2gWcMWBMZlm50Mczb5NE9MkuOy0fZtiQly92kAlAxM5ALM093i3xWOC3cFvMd77RHOBynrVXYTENaQsXDG5Gmgg8+o5x1itMVfAkavzOUz0nrGp0A60LnudIFYdnZNbT2k5eePPxJ/On+yN9cTZgEh1HImR8dRQXc/eIWX37evRl6z1B+Rrjbv8Kg/Sq2svjpoP8AbW/V6JHuMcmGoOvCfH61F2t7GuMG4j451B4TGI4KsJRxDjnH3h0YfhNDe0Dcwlwo8x9lho68mHnr8adjyXwxOXFXKLhwGML6a6EcjTx8MekZZTp8elVNs7fEoB3lmp7au9Fz9ntPMtdm5/8AzHdHlxEE+QXrTJOkKirZ329tW0jOisJg8RXMnKIHQA59SaFcQBwgFhmJPUiBAPISYmmeO2txkFiJzjLlry1zmmmGs3LxK9RGugB188qz3XLNKg3xE747FISEtrJGUgwPHlAFcWsFRnp+viKkMHu5dEgCSc/9fCm+N2fdtOUugrIkDOCI5GrjNPgk8Uly0RyIAQMoJy/I/nRhuJt58HjEIJ4GIS4s5Mpyg+IkMD4RzNCt2OHTIaHTP9fGnWHfQiZkQfEf6UYn7HqdMRWl25VcYf2mYVFAfj4wBxAKdYz+dYv+1fDDS3db0ofFig1p8j5SDwtSqvv/AIkA5jBYiD4Cs1XixJ8Nk9vyix959tLg8LdxDCeBe6sxxMclWfFiBXnK/te7euNcuHju3DJJyHjl90dPTxq0Pb3i2XDYe2PduXGZvHhUQPi0+gqkmvnJRq+sdOg86uTt0VBcWS/7SxeXbiC5kZRloIGVdLmOVjJ4s+QGnzrlsi4VbJQwjhI5GeXnT3EbvXFMpbDq2YmZA/Ogc0nTHRxylG0dMBiwCCGnwORj9fo0tsLIV1ghRwe6FK58/wA60GAeJewyjqpk/wCaYtiiuRhlMgHkR90+NLmoy6G43LG/MuDe3jQuRPoPzrbF4yeHuCCYqOuZHuCAef60rqtpoknM6T6UtTaZry4042iXxGJ4eEiO4gI6SRIy8z8q57Hw5uZ5xoAPec9J5Z6nwpptZ4Dfyr8Ioq9m+HDOzEe7AH41bnthZljDdOmTGx9zrmbuwEqVCgZQRBnr8qF9vbsXrIgAsoMyBVz4Y8q4Yq9bVwjGWP2QJaPIZgUEZy7DlGPRQrOLdsXJEoZIzzHMeBow2Lbw+Kt8N4cQCyhH3ZMr6H5NXff7dcWCbttZsXPeX7hPPyNBm7GJNtjbJyViNeRhT8oPmtPk+Ny7EqPO30DNtzdnjM2mfwJqN322KQ1g4a3FsqlgLOh4jBA55NH/AA11Gxbt14Enpy+dEmz9y2tFbzGShDRr4UPxE5LoY9Ljx87iEw+5NtRJALHU+edSuA3Wtr19MqnbbU5sCsrk5GteVcHLAbMS3koj6/Goze/d39otdwd5Rl50SWEI151udaJXHkXJ32ec8TgijMjqUYe8rD1kVMbmbt/tjv3mW1bEuVA4ieSLMgE+9JBiNDNWD7TNkG5YDqO8rASBnmfpWd2sC2Cwq96XuDtApUyZAlVzzatDzeWzPHAnMDr26B/aEtJckXMlZwARGRDRkSMtImRpVmbB3Ew2FAJXtbnN2A/tHIVFY/ZwuvmBIAYicwzAHrkYUV0WziLYAt4u6oHJuFx8WE/OkY80Yye8bqYSktuN8Bd2Q/QpUH9vjP8A8v8A9JKVaPi8f9Rh+En/AFjT2/NP7IoJmbhj+iD8YqmUcAu3kg8ufyq2Pb0/+84Wcgtu4f7kM/KqfttKCfvfU031ZUekHm52DDlXbQEwOVWngcOhXMVXm5LhbQYgkEnICTM8hRmm0bg9zDNlzZ0X5ZmsLtyOqklBJD3EYJSpUCqo9oOyhZPGpA4x3k5kffj6mrRt4lrlt2AhlGmv+tCmL2ffu8du3ZVFeDcvseJ7ngdCBGQE0UJU7AyRuNMrbY+OnumJ1Hn/AKVN4GyGOeZJ/U0Pbf2S2BxRtE8gykdDp8xRZutjhdvIFtsVgSwMAH8RV6iP1LorTT4cZdoY74oEdwNAqj4CPrU7uLtAWw3FiLVqc+G4DJ8jxCKgd5nDvcI0DifIEGpH2eW0uMvGoLCIJ8DVRf6fJSj+pwWpgsZ2iuJhkgGPHmKjbJv23KWcPaUNmbpJnzOUvPia77GyxF4EahR8qlmYiYWVHQ/hS4uhslTocvh+1w9y254i6FT5kRXnuzK3GnJgSCOpTI+RjL0q/sLihnFULt/Fg4m6yaG9cI8e9/g/GtOPlGbIqZam5+37SoiOhZ+bSPGjLHbw4VFKs/2cwM4BkZnQa15wOLZQSpORifA5j5/Wmt7abnVjLZt+X1+NXDdVIVkUW7ZeGH3gsFuz7wgxxFTwnybSnb33APBHmfy51We7D3b+FJtsC1tihDgkcJHEpieUkeMDpRluFbuKLyuZEgqOQ6wOQ8KzyW2VG2DuNiG2yHIvXgY5Eqij1Jz8qINk4w3M1WF69fKeVMsdsK21wXSi8eWfCOVTOz7MDOpywpVVjm4gYQwBB1B08q4vaDOrcJJQNw8gJEHwmMvKnPaZRXSxc1FEq6MzbQAbj3XvriL90965fI4eShAEAB8gPhUxtIcKmNaGt6MNeweKe3hWKB0GIt257h4iRcQDQEOOOf44qGwG+txmK347vvEiIp0tI3KzMtVxRP8AGep+NKmY2xb6UqZ4P2Eb/uCvtI3guYspcuhZClBwg6Eg0EYcggAmBOtF3tD2d2KWSNG4h6iDQSDkRQaV78SkzXq0seZqK4La9m3etshOasfPM0RX90TduBmv3YDBuGe7lygDMedVPuHts4fECT3XyPh0NXnY2kOGQJy5UrJHZM04p+LBUdcLaSyQq8gBE8vGu2IYWmgjunMHp5iohMahJBUi5/H3AZ6E6jymtHunjVJmJZ1EkAAd3vEAsSc+WnPM0rmjRs5sqz2m4sXtomBlbRLfrBb/AKqINgWmsbNtOgDXbiEqCQFUFmAZjqctBFBWJZsXizEceIvBV/4mCD5RRbvtZbBXUw2fDbsoAM8/eEnzg5+FacmNTUYv/v8ABzseVwlKSfLBzEkm26/aObHrzP0rlsPaTYZ0urmFPfH8Mj6U3w2KPaZ5zJ+Gv40/weGHfXUEH4VVVwwlJvlFkWtsBmt3FcNbcR2igmPBkBBOfj6VNXMbxKLNm6zu2RYJwKo5kAyWNVn7N7JGKNme6wIIOY8Gjn0MZx5VZ2D2jatyoSHXusvDmCPHSKXKGzro1Y80ZLntDHfTav7FhHKTxsOBDzlhHEfLM1TLRKAHQa1ZPtIBuYVm6GfDTSqvQkcJ9fw/CixKoiMq83JM7Ge2MQgukC23cckTAzEx1pb27Ft2W7TDP2lhueZ4G+4z6EnXqNCOvHY1+2uIQ3hNuQGPMA/a9NY51c2OXDWsNdPZo9rsz3dVIIyXyJ6dRToIRN0iqfZvtJ0vuOEtacQ5Gike6fwjxq1t3r47RgSO8cvLrVZYXEC2iqgCjoP1malsBj+LuaXAJtsdDzKkdaHNi+pDdNm+iRZd4q54Qx6GPw8aa2tqG3cFpjxTzGoBkDijIaHzioHZe0bvurZAZjm73OJR4i2EXjy5FsvGiFcGoSJ4iSGZjqSNPQaDpWd1Vo2Ti49jxr2dOcEpdlUanXyqNJgznyAHMk6AetFWwtnG0sv77Znw/hHXzosMHJ2Ys2RQRXftjPDiMIRqLdwT4FreXyquMeqtLQJiMtSKOfa3iePHKnK3aAPmxJ/KgTEPE11q4RzUyE7S8Mg2Q0yOlZri+OgkQ2WVKlkLh9rW7yJs4l247qFWDDhAEe93Z0I8zkKoi8n+lepd7dli5ZuJwhhcUry4pP1+vnXmvbWC7G4bbTIiZBBz6g6HrQvGoRW3obGbm/MR2GsktlqMx6VcW7WMfsl55Zg/gfwqs90B/vlhW0Zwh8myq2bWzjh7jW9V95D/AAnKPTSsuri9ikbdHKKbiS1nGW37rwPBoiliMTbFi8bAQi2CGKkZEj6waY3LUqWj3QT8qh9mThdmYprg72I/eoOZLEqFA5nIH1HSl6TEssuekO1eWWOHHqCnsy2elzauHttJCM1zxJQSvlnn6CjL267NIbD4nlBssf71+Zb40K+zwnBbaS3eILmbZPIMyhh+VXlvXhcLewly3jHVLJ1csAUI0YHkwOldOK8px5ye6zy4CQ4PQ/LIUQ4dteq/hUXtLCpbe4lu6LwVuFbqggXBkQyqdNc/EVKYZgvAWZZucRiRIz5+dY8y5N2F2iY3QUviUKZOrAg+Oo8x/mrF3v2dxWv2q0pDgfvUGURkXHkB8PKq73IcW8fbSfebhBOmeQ/5hV/fsQYKNCq5ZZ8/1BpkIqUKFzm4TsobfDHTZdJIIMMpPlnlyoKsQAAdA0+hiasD2r7q3MLde8AWsX+Y+w0e74KQoI8o6UB7OwrXXtp95lU9feg/Kk+Ht4H+L4nmCXEbjYhGRl71t041dRIEECHHjIIjrTG1t0IHwiM7KxjMQFKmcgc9eX4VbGI3us7J2fZF9S+INvhSyIBMZcTfdSQM/OJrz/isebmIN4gBnfjYDQEmTHhT1BJmaWZvgJFfuA09QSARquf6NMUzt5cqdYB8460wAN9g7VW6AhyukQqxJZvDrMTU/tDE3MNa7W5ZuRIUADvEnTLWCcp5VWQvtaupctmHQyp6HhYA+YmofaYu3L6M9647mGDl2LA5DIz3T5UOPQqb7GZNbJKmejd1dmuFF6+oW43uoMxbU+PNyNTymB4khNU57O95ca+IFpr/ABWLYljcHE56KrTPETzJIAHOrObbIAzUn+UifgYp0tO8boyeLvdlLb9XuLH3ide78xP40K4tsiflU7vpiJx98iYlcjr7in8aHsWwYZUUi0QbXUnNZPM0qbvfSTmfl+dKgLPWWJBYMhzBkcpB1BB58iKpH20bIK3lxABjhVGygTGTeRzEeFXoYLEfeH0/1qv/AGt7OZsK+ZKmDGUAg6mmNeVpgRfJQ+ExBtulxNUYMPAgzXofY1+3j8LbvKRmNfunQg15xViCT8RRFuntrE4dmOFZgGALoBIIHPh1kdRnWeLVOMumaXfDTpouJsI6ubTCC5Cr0M5SPCifGbGsjsi4HDZACzpAEDzNQW5u8i4xVNx7ZdDlHDIMQYzBFEoHaEFiDGgGg8fE+NHp9OsLbT7K1OpllpNcopj2i7um3dW7h1PEpN1mM8RcspGXIBUHxon9quKnZIYiDde1l8CR6EUdPgw5LMJBn5iPpVWe2Ta1s2LOGUniW6WI/hXiWfDvZDrBrQ6SbM120iqbLgMCBmJI8/KtGPe+FbunMU93f2ct/FYe0xZRdv2rbFYmHuKhInQweYrI482aIzaVCwWLYPDEnPXzFGO7ftNx+GuDjf8AaEEdy6c4/hcCVMeBqA3p2D+x4q5hi6syZqy/aU5gkcm6ioy0M8/1zoYxphSakkegtj7/AOC2sjYS9ba09xCCjwVMDPhcakcpCnLShPc/cq4uOY5Gzh24uMjJzBKLI5zBMdDVYYXGNZupdT3rbBx6GY8iJHqa9H7ubRW5at3bMdncUOq8o+0vgQfpTHjT59gFkcVSPO+/z3f26/2zFn4tT92BAA5KBlFDBNWB7abIG0ONdLlsT/MrOpHwCn1qvqjAC3Y13itRrFOMO0QRrURu9egx1y/KpRRDHzqkMRK4ZS5zzgMT5BGk+mvpXHEx26rzCT5e98esZZc86ebKJmRqAxA6wjGPUTUThcStzFuRmvujyAj6+H5Vu0vzIy5+mWj7Hcda7G6jgBxcktzIYCCT0kEVYmKlBxQHWNOceB51S24d3scfbByW6TbM6HiHEsjnLgCfHTnVu4i6bQKkSnLqP8VephWSwMMriUhvrcDY/EkAgFlyOo/dpQvilkef0oo38b/f75Gh4D/6a0OOvhWVmgif9lr1b5UqkopVW1Es9K429wNbY6F1Sf5jwD5kVz3o2cMRhrqRMqYrnvZils4W7cIyReMxrCsrGDyaAQPGKkrd8MP5h6QR/mmPqwDzNjdhhRbuCeEu1i6fuOD3SfBgQajMM9zCYiPtI2YmNNCG5edXZvFsm3hr1w3kLYLGKFvkf/KuA8K3T0UzBblA6VC7V3Be9CPw9vaEW70fu8Ta5K8e7cGnjM88lOHqh6n7hFujgMNjLa3msW7jc2ZF4pGoJjMjyowSwE7igLPICIHlVRbsbs7Qw2IhO1tSR3gwZSo5MDlcA5HI1brMV4eJgzFQCQIGXOOUzTk2+xUuzuwgfKvLG+GPOIx+IczHaMqidFU8I8tJ9TXp7GP3fwry3vC1v9svm20qbjEHkSTJjqOKY8KDJ0ioDFvM/r0rtsvEG3iLTqP/AAnW5l/Cwb8K5OZ0Io09ke6lvH4srechbSi6QkS0OsLJGQMZxnSWxhd2ytyrD4DsMSgdr/728/2u0YTxBtQVGQ8BXnneHAHC4q9hnMtacqCftDUHzINeuBVA/wDtEbCKYi1i1928vZt4OkkH1U/2UPRafuVfcf5VZfsc3lClsG595u1syftR30HmBI8QaqYXjW2HxTI6uphkYMpGoIMgjxkUxSoFlqe3G0rdi41BPwYAeuaiqkom3n2+cWikvpmUiIPP0oZqpVfBS6JLZ2kgwVOfSNfTnU/OYPWhTC3IMH3TkfKiHAtNsDmpihQ2PRN4fEcCcfQkfFGX8aH93bxFyTMkk8+cz+vOpXFicJdHr8qgdlZODl+v8/St2m+ZMz5uYsOO1KnjTVSGEZ5ghuWpkfHqYq9O1F60GH2lVvQgGfnXn4XZAnyz05CJP8LR5GNIq5dz8Z2mAsPnKqbZ8eFiv4Vo1keFIyaZ03Eq/f7DcOPujqlo/FAPwoYuJFGntFE44NHvWUPwa4v/AE0I4kdKwm0Zx+v0aVZ4KVQov7fu3xYK+P8Ay3HhmpzPgNak8LjbVyTZdHX+EjIcgRqMqb7UZHR7bnuupQ+TAqfrQfsV7lslTbVWQxxlokdRJyB1psY2hcnTLDIBEEAjMeh5RWiBUWFWBoByGuXlUHY2yQO/wv8AyTP0itrmO7QGAy6ax+BqthdjzHbRC5AcR6DQeJNcAzEaZn9elc8PYUQVzM6n50tqbRWwkxxO3urzY9T0WiS9EQgt/wDbpwuFuMM34YUDlxd0E9Ymf0a8416A25sRr2AxRuniu3Qbh8OASqr4AfU1QNqZypGbsZDozJHL5V6U9jO6WGw2HGLs3HutiUGbqF4QNU4QTnxTnXnmwxRlaA0EHhbNWgzwkcwYg+des9ycXavYHD3LFtbVtrYItqIVeRA9azhtE3Vce1++l/DthOHiYgueq8ALzPKAJPoOdHm0sTwIzAgQCc+Xj6VXO8WGFnA4rE3DNy8vZLJ0VyAQPEiST+VEivU8+Y3ZzW8+WtMqJtsDitnhoZNUWxTWKVZqFDjBAEkEgSOdSmAuFTwmM86Y7MsBjn5frpXa/a7JgQsQef6iqDXASok4e8vUfUUOYEkQaJdnNNtvGPxFC1lYYjoSPgYrbp3TQrIgjw97KR8R6jl5/XxqyfZvtxFsXLTGO/xr6qAfWVqsMEvEv6+s9I/WhHubZV7xttlxIxU85WDl1y4j5Ka6OZbsZihxkJj2guGvWWUzNt1J/ldSP+c0J3lmibefDwLc6qzL8QD8O7Q5iViuWbGNBbalXO5egnz/AFypVYJeeN2gELObVwhRJZo4emQGc+lB1nEM917ztbBuNIESY6COgq1MRsq3cHAyAqORzn8vWoS9uQisDZIXqpUkfGZo45YorayGwt4tzgenEfTPhqXwdgE5THnJNMsXsnFWzCWrfD94Euf6IBFcn2djs442DCMoXh0z4ZM86vcn6l0PMZjkT3CIXmfdHUz9ryHSm+wcN2957rmeGOEGeIyPfM/Z5COhqC2kl2yQqYS/eaRoj8JOUDjg5cyeQHWpm3iMQjJcuBAyLHCiMIXUrJJ4o9JHLIUjLqIQrkbjwSnyid28nDYc/dRj/aTXnvc7cDG7Qt9pYtqLcxx3G4VJGvDlLR10q895tsI+AxLoYKWXkE5qShjzBBkHQihr2D7yo2E/ZbndewxK9GRzxfEMSP6aGbvoqKaIA+xDGhZ7bDkxPDLz5cURVq+zPZ97D7Pt2MQvDctF0iQcgxjPnkdaKppntLHLZtvcc5IpP68yYpIVgTb3FtWsaLv7TibgB4zauXOK2pMkeJ1MA6ZdBQt7Y9uC5dTDIe5ZXiaObtMD/hX/AJqNMPtZOwu4guCFVrjmegJ/CK8/bW2txFrjmblwlyPE55+A09KJdFepyxOJUKZOunWh1znUwmysTdtG+ti66GZuLbcoANe8BAAqHihuy2jEVLbAwYuMSRIXrp+ophgsI911t2lLu54VVQSSTyA51Yqbq38DaHbWXScy5A4ZPiCQPAHpRJERGGwqjJV9AAag9rL3W8KI7tCu28RnAqNBWS+79+bD/wAMfWoRl/eP5t+NPN37sWrw592mRbvt5n6/nWjA+hUyS2XiI8P8/DkTRDsq4UvWnBj94ufKGPAfLJ49R1FB2HaDUzgsZEH7SkMPMGR88/j1MdSEk4NGTJFqSZaG+mGJw5uEd626Ex0J4D8mJ9KBsS1WRtTFpi8FdKd0vaJKNlBgNl6iqwLyuXMfhXLfZq7I8tOdKtwv6msVCj1ELkZD1NdVun08cv8AWq8u+0pbV98PiLIwzIY4i3aLmARLAAIYIkQYnWivZOLF3vLdtvOhDg5a6TS+GrDcWvQnUeTXaKZjEomUgnwpHaA5ULi30VY7uEAEkwAJJ8KGtrbSaOLhJSMx4azFa76Y8/sbgZdo1u1lrD3FQx0ME1AYu64djabiz90kj0mD9Kw6ubjSOhosSn5mK3ZtwxXhuWmBDW25yxaOImCJaQpiD50EYJbGB2vbW1xraxAZCjpw9mzEQA0w68WnSeeVEW2NoLwkvbKtHvDLPxIkH1oI2ntTFXke3aXjhl4HYCQAQwZYMI4Ya9OmdJwZJbvsas+CGy/Utu5vZm9iwRNo8DNmTxRJCjSBpPWelR+1TexVi5ZuXIW4rKSRJQ6q40zDQYkAiRlQjubi/wB1eItlcQrdo6HNnEywTqYkjxyoq/aB2iLKm3iV7hnKQCSPHiUhvQ1WSc97aZMeHHsporjbG7eLwSXUD9thuz7S4w7kqrKCjLJgyQYBzAOeVCWw9lHaGNCKAiM3E5GQRAcz5xp1Jq48Jb47d7DYleM2rhS2zZi4qhGBI58PGoPWoTYOxTs/tDdtqqYuHtgMS4RTOkSIYg+op61D2tPszy0kd6a6Cfb+2UwCWbFlO8VC2kUZwIUR16f613xm6eFxnexNhOLU8Pdfrmy6UwwG27IuA3+FuyUizcGebSDP3TAqB3i3ixFy4BZUCypzUNLN4k5fAVmjfzXybni3LbXHuEG7G6GF2ffuPaLEvkrMRKr90GPnzo6weMW8r2rgDAqQQeYORBqqP/elgoNxezC83yH+fKoge0S2jMwYkcDRA7zE5RGi+p/zpwOTnb6MWphCMK9SO3vw37Lib1gNIttkf4SAyz/wsB5g0BYy7xMadbS2tcv3Lly4ZZzJ6DkAPCAB6VHVtk/Y53oPtn4zgVhAMkGeeunlXLDtLGedNwcq7YRoajxPzJFS6HAyPT1p5baRnqNMvTx/XpOr4bmo+f4RW9rC6z+X58/1yrpwjJMzylFlwbu2xf2fYuLBYIUYdeElCD4wJ9arwjhZl04GKwdcjFGHsvwDHC3GR81ucJXlmqnMaNM+By1NQW9+FKYx2IjtVDkcuIfu2A8IVWn+OsOTiTHRfBCG2OppVoX8KxQkLL2hug91muZM7ks54lMsczzyEk5chFQl72eYgMLlm2yupkMhAIPUEGQagv8AbNznw/AVr/tZ/up/Sv5Vzajd2zpqc6qkG/Z7bVf/AA2b+I21Lf2kD5Vwu47bwECw38wsDi+tCS7YcfZX+kflXa3t+4NAPTKmeI/9mL2ftX5CXF7V2zctm2+BZmyZXCMhDKwZWiSDBA86k0v4u4s39mXix1A7MqPESwP6FB6704hfcuOn8txx8pg06TfvHj/6l/UIf+mgybZ/NyHjlPH8qSO+27GMu3FS1g7oUjNGYEnyTjMDrHhXB9i40QpwtwCc+FY+lYxG+2MuLwvebzWFb+pQCPjWcPvvjEHCt+5A6sSfiZNDshVJjPHyXbSN8HsXGWrouWrVwtbOUqSCNeEgHKpbCPjER0v4S5cLtx23tqVFti0yRqFBz0OTEUyw/tDxaCFZBzJ4FkkmSSdSac2vaZip7xQjwQTVRwwXr+C3qcj7iiRexevYjtrCXbN/CWmHDezs3WLAMqJPRZlczCzpQ/tbBXb0G+LxuiSCt1lRSTnw2yjBRpoRpU2vtIYjvcfpwR8OGt19oa8+P4J/2UUsKaVSoXHUSTdx7APHbOu/evT425+YEn1rnbw98ZBnB6lD+X41ZA9oi82ufBP+2t13/tffb+hfyqvh/wB34GrWtKtn5Ku2tulirkM11WHIMSseh51HHcXG/ZtFvBcyfKKuO3vvhwfeAn/yl/KsHenCMZPZE9TYSnRhNfUv4Ms5wk72P+SisXu9irUm5h7yAalrbgfEiuu62yBicXZsXGFtbjwzllHCoBZjJymAYB1MCrvv7xYUKOFEcl1XuqU4QSAWlTyB0omGy7ZyKmOnHc/7qPkS1Gujzdvlsi1hMXcsWL3bqkS8AZkSQIYho61Dpkav7e/Ztkh0a3xLKwC7ZESZUmeH01qv7+7uGJ0dZPUEfSaVPUxxS2sfh0cssXKLBHD7QjXT/Ecx+vgQ8XHgiCP1qfP9eMyt/dS19m4fUR+dczuZcAlHU/8AEAfhW3F/k49Nisn+Nyd0Fvsu3gs4db9u6wQuysnER3jBUgaQRl8ac792r99FudmpVJIZJPdOon5+lB2z9g3EPFesi6q5cBZgOR4uJQYiNKkWxmFQZYN08bGL+qMNaKefFJtpiPh8sOGgb/aPEfr1pVJtcwZM9ni/jb/7qVBuXuitsvY0vWirFWEFSVI6EGDWkVa3tc3Sj/fLI/8A2qB/d6c/8VVVc6Sp0dGElJWKsisVsKGwjIrIrFZqEFSmsUqsEyDSmsClNWQ2mszXPirM0RDoKyTXPirM1CmbUprWkKhB5hj3WA1iR5xV9YBw9q24zDorT5gGqBwTQ3nRpsnffEWrdm0q2ylsKmYPEQDGs5ZUzH2JzLhBRisWoxVuy6cYxTta8uG2bnF/b855UH7y7GbD3XABKwHUnmvPzIqX3ox4sY7COwPcGIcDqxt9kB4CTr4UP7V2i9652jE8XLoB0HSsWunG69TfoISVNdMjjc7wOoGZqdRbZXiWTOeVQtpOJokCeulTGD3efVnAGsLP1rLiuXSN+Wl2yF2iRIjkfhTO7iXOrE/zHi/5pqX29hOBwMyIyJ1qBxdxUEswUcp56fnRRxzeTZFcgvJCMN0nwam5/Cv9K0qZHaNn/wC4Pg35Uq1/B6j2/KM3xuD3/B6txNgOpVhIIg152323aOBxBSP3bSbZ5R930+nlXo+h7fXdxcbh2tnJhmh6NyNbMkbRyMU9rPOMVkU4xeFa27I4hlMEeP5VwisptMVik1azVkM1mtJrM1ZRtSrXirPFUKsVZrWa2BqyGayKVak1CrNjWBWJrIqyG9p4Iqe2HZ7TEWk+9etj0Z0mh0mi7cZOLG2Og4n/AKbb/iRRR7AycxO+/wDcL460CI4bUkfzMx/CmQsznXbfJ+LaVz+FLa/2T+Na4bz+NcrWu8rOvpVWKJoLMVJYDaLWxB7y9DqPWmxcEwK0A18BP0UfNhSdOpPIlH1GahxjByl6Hbb+1EdRlpzPvT0UDWq63rBcqy+6qcJGUjvMZI6GdeoI5VYbYJQDdOcKSD0Ay+LEE1Ut7FMbhaSDP6FemWBY+V2+2eZlqJZe+kNJpVI9oeif0ilReGxe9H//2Q=="/>
          <p:cNvSpPr>
            <a:spLocks noChangeAspect="1" noChangeArrowheads="1"/>
          </p:cNvSpPr>
          <p:nvPr/>
        </p:nvSpPr>
        <p:spPr bwMode="auto">
          <a:xfrm>
            <a:off x="155575" y="-1371600"/>
            <a:ext cx="2314575" cy="285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630" name="AutoShape 6" descr="data:image/jpeg;base64,/9j/4AAQSkZJRgABAQAAAQABAAD/2wCEAAkGBxQSEhUUEhQWFhUVGBwXGBcXGBcfFxwdHRgXFx4aHBgeHCggGBolHBcfITIkJSkrLy4uFx8zODMsNygtLiwBCgoKDg0OGxAQGywkHyQsLCwsLCwsLCwsLCwsLCwsLCwsLCwsLCwsLCwsLCwsLCwsLCwsLCwsLCwsLCwsLCwsLP/AABEIAPAAwgMBIgACEQEDEQH/xAAcAAABBAMBAAAAAAAAAAAAAAAGAAQFBwECAwj/xABJEAACAQIDBQUFBQcBBgMJAAABAhEAAwQhMQUGEkFREyJhcYEHMpGhsUJSwdHwFCNicpKi4fEVJIKywtIzY6MIFhdDRFNUc4P/xAAaAQACAwEBAAAAAAAAAAAAAAACAwABBAUG/8QALBEAAgIBBAAEBQQDAAAAAAAAAAECEQMEEiExEyJBURQyQmGhI2KR8AVScf/aAAwDAQACEQMRAD8AvGlSpVCCpUqVQgqVKlUIKlSpVCCpUqVQgqVKlUIKlSpVCCpUqwWjWoQzSrVXB0IPlW1QgqVKlUIKlSpVCCrS4K3rV6hGNCtKtzWKsGh3SpUqoIVKlSqEFSpVEb17QuYfC3b1oKzoJAaY1z0qEJaazVBYnf3GOSS8eAyHwFddm734pmILzP61JotpC+KVCvs9xpuWXkyQ/WTmAaKaEhmlWKVQhmsE1gtTTGXwAc/OrohnF4zhHdzP0oZ2jjw8yxrtjMV0OVCu2VbiDJqPeXkw/A1aRRnG457bSrGeRFTWw9+Z7t9SQMu0Uacu8KELeK4gR0kyeXgQMz0qGx+10QOCJ4VlgjHWe6okZEtGZ0AqpSS4CjGy39qb44eyvEbikCNPezmIXU6TQY3tkTtgvYqtoHO4zuZ5AQtshOskn8ap59pG43EFMZiSc/j0jL1Fcf8AaLK8hQeDPiyjPlBEaUNhUj1lsvaKYi0t20wZHEhlMg+tPK8u7vb6YmwCtq86EuXOhSSc+7ESRrFXV7Od87m0O0W7bVTbA7yEw0kjQ6aT61LBaDitLhrauN56so5E1iuBuUqgJKUqwagt5t6bOCUcZBuN7qTmfE5GB4xVN0EuSdmlNVFjvalfLAJbS2mcsZbTpnFNx7TsQr8TcLL92ABHnrVbkGoMuao/b9sPhry6zbYR6GoDdvfrDYpTJNp1zKPHxVhkR8612rvNh0LOL6FCokBgTIJ0HiD8qp5Ego4pSdFHnZ16Y7J58jThcLdw7obicJY5Axn6UXbR3vNwkWF4Rpxt73oOVCO2gWcMWBMZlm50Mczb5NE9MkuOy0fZtiQly92kAlAxM5ALM093i3xWOC3cFvMd77RHOBynrVXYTENaQsXDG5Gmgg8+o5x1itMVfAkavzOUz0nrGp0A60LnudIFYdnZNbT2k5eePPxJ/On+yN9cTZgEh1HImR8dRQXc/eIWX37evRl6z1B+Rrjbv8Kg/Sq2svjpoP8AbW/V6JHuMcmGoOvCfH61F2t7GuMG4j451B4TGI4KsJRxDjnH3h0YfhNDe0Dcwlwo8x9lho68mHnr8adjyXwxOXFXKLhwGML6a6EcjTx8MekZZTp8elVNs7fEoB3lmp7au9Fz9ntPMtdm5/8AzHdHlxEE+QXrTJOkKirZ329tW0jOisJg8RXMnKIHQA59SaFcQBwgFhmJPUiBAPISYmmeO2txkFiJzjLlry1zmmmGs3LxK9RGugB188qz3XLNKg3xE747FISEtrJGUgwPHlAFcWsFRnp+viKkMHu5dEgCSc/9fCm+N2fdtOUugrIkDOCI5GrjNPgk8Uly0RyIAQMoJy/I/nRhuJt58HjEIJ4GIS4s5Mpyg+IkMD4RzNCt2OHTIaHTP9fGnWHfQiZkQfEf6UYn7HqdMRWl25VcYf2mYVFAfj4wBxAKdYz+dYv+1fDDS3db0ofFig1p8j5SDwtSqvv/AIkA5jBYiD4Cs1XixJ8Nk9vyix959tLg8LdxDCeBe6sxxMclWfFiBXnK/te7euNcuHju3DJJyHjl90dPTxq0Pb3i2XDYe2PduXGZvHhUQPi0+gqkmvnJRq+sdOg86uTt0VBcWS/7SxeXbiC5kZRloIGVdLmOVjJ4s+QGnzrlsi4VbJQwjhI5GeXnT3EbvXFMpbDq2YmZA/Ogc0nTHRxylG0dMBiwCCGnwORj9fo0tsLIV1ghRwe6FK58/wA60GAeJewyjqpk/wCaYtiiuRhlMgHkR90+NLmoy6G43LG/MuDe3jQuRPoPzrbF4yeHuCCYqOuZHuCAef60rqtpoknM6T6UtTaZry4042iXxGJ4eEiO4gI6SRIy8z8q57Hw5uZ5xoAPec9J5Z6nwpptZ4Dfyr8Ioq9m+HDOzEe7AH41bnthZljDdOmTGx9zrmbuwEqVCgZQRBnr8qF9vbsXrIgAsoMyBVz4Y8q4Yq9bVwjGWP2QJaPIZgUEZy7DlGPRQrOLdsXJEoZIzzHMeBow2Lbw+Kt8N4cQCyhH3ZMr6H5NXff7dcWCbttZsXPeX7hPPyNBm7GJNtjbJyViNeRhT8oPmtPk+Ny7EqPO30DNtzdnjM2mfwJqN322KQ1g4a3FsqlgLOh4jBA55NH/AA11Gxbt14Enpy+dEmz9y2tFbzGShDRr4UPxE5LoY9Ljx87iEw+5NtRJALHU+edSuA3Wtr19MqnbbU5sCsrk5GteVcHLAbMS3koj6/Goze/d39otdwd5Rl50SWEI151udaJXHkXJ32ec8TgijMjqUYe8rD1kVMbmbt/tjv3mW1bEuVA4ieSLMgE+9JBiNDNWD7TNkG5YDqO8rASBnmfpWd2sC2Cwq96XuDtApUyZAlVzzatDzeWzPHAnMDr26B/aEtJckXMlZwARGRDRkSMtImRpVmbB3Ew2FAJXtbnN2A/tHIVFY/ZwuvmBIAYicwzAHrkYUV0WziLYAt4u6oHJuFx8WE/OkY80Yye8bqYSktuN8Bd2Q/QpUH9vjP8A8v8A9JKVaPi8f9Rh+En/AFjT2/NP7IoJmbhj+iD8YqmUcAu3kg8ufyq2Pb0/+84Wcgtu4f7kM/KqfttKCfvfU031ZUekHm52DDlXbQEwOVWngcOhXMVXm5LhbQYgkEnICTM8hRmm0bg9zDNlzZ0X5ZmsLtyOqklBJD3EYJSpUCqo9oOyhZPGpA4x3k5kffj6mrRt4lrlt2AhlGmv+tCmL2ffu8du3ZVFeDcvseJ7ngdCBGQE0UJU7AyRuNMrbY+OnumJ1Hn/AKVN4GyGOeZJ/U0Pbf2S2BxRtE8gykdDp8xRZutjhdvIFtsVgSwMAH8RV6iP1LorTT4cZdoY74oEdwNAqj4CPrU7uLtAWw3FiLVqc+G4DJ8jxCKgd5nDvcI0DifIEGpH2eW0uMvGoLCIJ8DVRf6fJSj+pwWpgsZ2iuJhkgGPHmKjbJv23KWcPaUNmbpJnzOUvPia77GyxF4EahR8qlmYiYWVHQ/hS4uhslTocvh+1w9y254i6FT5kRXnuzK3GnJgSCOpTI+RjL0q/sLihnFULt/Fg4m6yaG9cI8e9/g/GtOPlGbIqZam5+37SoiOhZ+bSPGjLHbw4VFKs/2cwM4BkZnQa15wOLZQSpORifA5j5/Wmt7abnVjLZt+X1+NXDdVIVkUW7ZeGH3gsFuz7wgxxFTwnybSnb33APBHmfy51We7D3b+FJtsC1tihDgkcJHEpieUkeMDpRluFbuKLyuZEgqOQ6wOQ8KzyW2VG2DuNiG2yHIvXgY5Eqij1Jz8qINk4w3M1WF69fKeVMsdsK21wXSi8eWfCOVTOz7MDOpywpVVjm4gYQwBB1B08q4vaDOrcJJQNw8gJEHwmMvKnPaZRXSxc1FEq6MzbQAbj3XvriL90965fI4eShAEAB8gPhUxtIcKmNaGt6MNeweKe3hWKB0GIt257h4iRcQDQEOOOf44qGwG+txmK347vvEiIp0tI3KzMtVxRP8AGep+NKmY2xb6UqZ4P2Eb/uCvtI3guYspcuhZClBwg6Eg0EYcggAmBOtF3tD2d2KWSNG4h6iDQSDkRQaV78SkzXq0seZqK4La9m3etshOasfPM0RX90TduBmv3YDBuGe7lygDMedVPuHts4fECT3XyPh0NXnY2kOGQJy5UrJHZM04p+LBUdcLaSyQq8gBE8vGu2IYWmgjunMHp5iohMahJBUi5/H3AZ6E6jymtHunjVJmJZ1EkAAd3vEAsSc+WnPM0rmjRs5sqz2m4sXtomBlbRLfrBb/AKqINgWmsbNtOgDXbiEqCQFUFmAZjqctBFBWJZsXizEceIvBV/4mCD5RRbvtZbBXUw2fDbsoAM8/eEnzg5+FacmNTUYv/v8ABzseVwlKSfLBzEkm26/aObHrzP0rlsPaTYZ0urmFPfH8Mj6U3w2KPaZ5zJ+Gv40/weGHfXUEH4VVVwwlJvlFkWtsBmt3FcNbcR2igmPBkBBOfj6VNXMbxKLNm6zu2RYJwKo5kAyWNVn7N7JGKNme6wIIOY8Gjn0MZx5VZ2D2jatyoSHXusvDmCPHSKXKGzro1Y80ZLntDHfTav7FhHKTxsOBDzlhHEfLM1TLRKAHQa1ZPtIBuYVm6GfDTSqvQkcJ9fw/CixKoiMq83JM7Ge2MQgukC23cckTAzEx1pb27Ft2W7TDP2lhueZ4G+4z6EnXqNCOvHY1+2uIQ3hNuQGPMA/a9NY51c2OXDWsNdPZo9rsz3dVIIyXyJ6dRToIRN0iqfZvtJ0vuOEtacQ5Gike6fwjxq1t3r47RgSO8cvLrVZYXEC2iqgCjoP1malsBj+LuaXAJtsdDzKkdaHNi+pDdNm+iRZd4q54Qx6GPw8aa2tqG3cFpjxTzGoBkDijIaHzioHZe0bvurZAZjm73OJR4i2EXjy5FsvGiFcGoSJ4iSGZjqSNPQaDpWd1Vo2Ti49jxr2dOcEpdlUanXyqNJgznyAHMk6AetFWwtnG0sv77Znw/hHXzosMHJ2Ys2RQRXftjPDiMIRqLdwT4FreXyquMeqtLQJiMtSKOfa3iePHKnK3aAPmxJ/KgTEPE11q4RzUyE7S8Mg2Q0yOlZri+OgkQ2WVKlkLh9rW7yJs4l247qFWDDhAEe93Z0I8zkKoi8n+lepd7dli5ZuJwhhcUry4pP1+vnXmvbWC7G4bbTIiZBBz6g6HrQvGoRW3obGbm/MR2GsktlqMx6VcW7WMfsl55Zg/gfwqs90B/vlhW0Zwh8myq2bWzjh7jW9V95D/AAnKPTSsuri9ikbdHKKbiS1nGW37rwPBoiliMTbFi8bAQi2CGKkZEj6waY3LUqWj3QT8qh9mThdmYprg72I/eoOZLEqFA5nIH1HSl6TEssuekO1eWWOHHqCnsy2elzauHttJCM1zxJQSvlnn6CjL267NIbD4nlBssf71+Zb40K+zwnBbaS3eILmbZPIMyhh+VXlvXhcLewly3jHVLJ1csAUI0YHkwOldOK8px5ye6zy4CQ4PQ/LIUQ4dteq/hUXtLCpbe4lu6LwVuFbqggXBkQyqdNc/EVKYZgvAWZZucRiRIz5+dY8y5N2F2iY3QUviUKZOrAg+Oo8x/mrF3v2dxWv2q0pDgfvUGURkXHkB8PKq73IcW8fbSfebhBOmeQ/5hV/fsQYKNCq5ZZ8/1BpkIqUKFzm4TsobfDHTZdJIIMMpPlnlyoKsQAAdA0+hiasD2r7q3MLde8AWsX+Y+w0e74KQoI8o6UB7OwrXXtp95lU9feg/Kk+Ht4H+L4nmCXEbjYhGRl71t041dRIEECHHjIIjrTG1t0IHwiM7KxjMQFKmcgc9eX4VbGI3us7J2fZF9S+INvhSyIBMZcTfdSQM/OJrz/isebmIN4gBnfjYDQEmTHhT1BJmaWZvgJFfuA09QSARquf6NMUzt5cqdYB8460wAN9g7VW6AhyukQqxJZvDrMTU/tDE3MNa7W5ZuRIUADvEnTLWCcp5VWQvtaupctmHQyp6HhYA+YmofaYu3L6M9647mGDl2LA5DIz3T5UOPQqb7GZNbJKmejd1dmuFF6+oW43uoMxbU+PNyNTymB4khNU57O95ca+IFpr/ABWLYljcHE56KrTPETzJIAHOrObbIAzUn+UifgYp0tO8boyeLvdlLb9XuLH3ide78xP40K4tsiflU7vpiJx98iYlcjr7in8aHsWwYZUUi0QbXUnNZPM0qbvfSTmfl+dKgLPWWJBYMhzBkcpB1BB58iKpH20bIK3lxABjhVGygTGTeRzEeFXoYLEfeH0/1qv/AGt7OZsK+ZKmDGUAg6mmNeVpgRfJQ+ExBtulxNUYMPAgzXofY1+3j8LbvKRmNfunQg15xViCT8RRFuntrE4dmOFZgGALoBIIHPh1kdRnWeLVOMumaXfDTpouJsI6ubTCC5Cr0M5SPCifGbGsjsi4HDZACzpAEDzNQW5u8i4xVNx7ZdDlHDIMQYzBFEoHaEFiDGgGg8fE+NHp9OsLbT7K1OpllpNcopj2i7um3dW7h1PEpN1mM8RcspGXIBUHxon9quKnZIYiDde1l8CR6EUdPgw5LMJBn5iPpVWe2Ta1s2LOGUniW6WI/hXiWfDvZDrBrQ6SbM120iqbLgMCBmJI8/KtGPe+FbunMU93f2ct/FYe0xZRdv2rbFYmHuKhInQweYrI482aIzaVCwWLYPDEnPXzFGO7ftNx+GuDjf8AaEEdy6c4/hcCVMeBqA3p2D+x4q5hi6syZqy/aU5gkcm6ioy0M8/1zoYxphSakkegtj7/AOC2sjYS9ba09xCCjwVMDPhcakcpCnLShPc/cq4uOY5Gzh24uMjJzBKLI5zBMdDVYYXGNZupdT3rbBx6GY8iJHqa9H7ubRW5at3bMdncUOq8o+0vgQfpTHjT59gFkcVSPO+/z3f26/2zFn4tT92BAA5KBlFDBNWB7abIG0ONdLlsT/MrOpHwCn1qvqjAC3Y13itRrFOMO0QRrURu9egx1y/KpRRDHzqkMRK4ZS5zzgMT5BGk+mvpXHEx26rzCT5e98esZZc86ebKJmRqAxA6wjGPUTUThcStzFuRmvujyAj6+H5Vu0vzIy5+mWj7Hcda7G6jgBxcktzIYCCT0kEVYmKlBxQHWNOceB51S24d3scfbByW6TbM6HiHEsjnLgCfHTnVu4i6bQKkSnLqP8VephWSwMMriUhvrcDY/EkAgFlyOo/dpQvilkef0oo38b/f75Gh4D/6a0OOvhWVmgif9lr1b5UqkopVW1Es9K429wNbY6F1Sf5jwD5kVz3o2cMRhrqRMqYrnvZils4W7cIyReMxrCsrGDyaAQPGKkrd8MP5h6QR/mmPqwDzNjdhhRbuCeEu1i6fuOD3SfBgQajMM9zCYiPtI2YmNNCG5edXZvFsm3hr1w3kLYLGKFvkf/KuA8K3T0UzBblA6VC7V3Be9CPw9vaEW70fu8Ta5K8e7cGnjM88lOHqh6n7hFujgMNjLa3msW7jc2ZF4pGoJjMjyowSwE7igLPICIHlVRbsbs7Qw2IhO1tSR3gwZSo5MDlcA5HI1brMV4eJgzFQCQIGXOOUzTk2+xUuzuwgfKvLG+GPOIx+IczHaMqidFU8I8tJ9TXp7GP3fwry3vC1v9svm20qbjEHkSTJjqOKY8KDJ0ioDFvM/r0rtsvEG3iLTqP/AAnW5l/Cwb8K5OZ0Io09ke6lvH4srechbSi6QkS0OsLJGQMZxnSWxhd2ytyrD4DsMSgdr/728/2u0YTxBtQVGQ8BXnneHAHC4q9hnMtacqCftDUHzINeuBVA/wDtEbCKYi1i1928vZt4OkkH1U/2UPRafuVfcf5VZfsc3lClsG595u1syftR30HmBI8QaqYXjW2HxTI6uphkYMpGoIMgjxkUxSoFlqe3G0rdi41BPwYAeuaiqkom3n2+cWikvpmUiIPP0oZqpVfBS6JLZ2kgwVOfSNfTnU/OYPWhTC3IMH3TkfKiHAtNsDmpihQ2PRN4fEcCcfQkfFGX8aH93bxFyTMkk8+cz+vOpXFicJdHr8qgdlZODl+v8/St2m+ZMz5uYsOO1KnjTVSGEZ5ghuWpkfHqYq9O1F60GH2lVvQgGfnXn4XZAnyz05CJP8LR5GNIq5dz8Z2mAsPnKqbZ8eFiv4Vo1keFIyaZ03Eq/f7DcOPujqlo/FAPwoYuJFGntFE44NHvWUPwa4v/AE0I4kdKwm0Zx+v0aVZ4KVQov7fu3xYK+P8Ay3HhmpzPgNak8LjbVyTZdHX+EjIcgRqMqb7UZHR7bnuupQ+TAqfrQfsV7lslTbVWQxxlokdRJyB1psY2hcnTLDIBEEAjMeh5RWiBUWFWBoByGuXlUHY2yQO/wv8AyTP0itrmO7QGAy6ax+BqthdjzHbRC5AcR6DQeJNcAzEaZn9elc8PYUQVzM6n50tqbRWwkxxO3urzY9T0WiS9EQgt/wDbpwuFuMM34YUDlxd0E9Ymf0a8416A25sRr2AxRuniu3Qbh8OASqr4AfU1QNqZypGbsZDozJHL5V6U9jO6WGw2HGLs3HutiUGbqF4QNU4QTnxTnXnmwxRlaA0EHhbNWgzwkcwYg+des9ycXavYHD3LFtbVtrYItqIVeRA9azhtE3Vce1++l/DthOHiYgueq8ALzPKAJPoOdHm0sTwIzAgQCc+Xj6VXO8WGFnA4rE3DNy8vZLJ0VyAQPEiST+VEivU8+Y3ZzW8+WtMqJtsDitnhoZNUWxTWKVZqFDjBAEkEgSOdSmAuFTwmM86Y7MsBjn5frpXa/a7JgQsQef6iqDXASok4e8vUfUUOYEkQaJdnNNtvGPxFC1lYYjoSPgYrbp3TQrIgjw97KR8R6jl5/XxqyfZvtxFsXLTGO/xr6qAfWVqsMEvEv6+s9I/WhHubZV7xttlxIxU85WDl1y4j5Ka6OZbsZihxkJj2guGvWWUzNt1J/ldSP+c0J3lmibefDwLc6qzL8QD8O7Q5iViuWbGNBbalXO5egnz/AFypVYJeeN2gELObVwhRJZo4emQGc+lB1nEM917ztbBuNIESY6COgq1MRsq3cHAyAqORzn8vWoS9uQisDZIXqpUkfGZo45YorayGwt4tzgenEfTPhqXwdgE5THnJNMsXsnFWzCWrfD94Euf6IBFcn2djs442DCMoXh0z4ZM86vcn6l0PMZjkT3CIXmfdHUz9ryHSm+wcN2957rmeGOEGeIyPfM/Z5COhqC2kl2yQqYS/eaRoj8JOUDjg5cyeQHWpm3iMQjJcuBAyLHCiMIXUrJJ4o9JHLIUjLqIQrkbjwSnyid28nDYc/dRj/aTXnvc7cDG7Qt9pYtqLcxx3G4VJGvDlLR10q895tsI+AxLoYKWXkE5qShjzBBkHQihr2D7yo2E/ZbndewxK9GRzxfEMSP6aGbvoqKaIA+xDGhZ7bDkxPDLz5cURVq+zPZ97D7Pt2MQvDctF0iQcgxjPnkdaKppntLHLZtvcc5IpP68yYpIVgTb3FtWsaLv7TibgB4zauXOK2pMkeJ1MA6ZdBQt7Y9uC5dTDIe5ZXiaObtMD/hX/AJqNMPtZOwu4guCFVrjmegJ/CK8/bW2txFrjmblwlyPE55+A09KJdFepyxOJUKZOunWh1znUwmysTdtG+ti66GZuLbcoANe8BAAqHihuy2jEVLbAwYuMSRIXrp+ophgsI911t2lLu54VVQSSTyA51Yqbq38DaHbWXScy5A4ZPiCQPAHpRJERGGwqjJV9AAag9rL3W8KI7tCu28RnAqNBWS+79+bD/wAMfWoRl/eP5t+NPN37sWrw592mRbvt5n6/nWjA+hUyS2XiI8P8/DkTRDsq4UvWnBj94ufKGPAfLJ49R1FB2HaDUzgsZEH7SkMPMGR88/j1MdSEk4NGTJFqSZaG+mGJw5uEd626Ex0J4D8mJ9KBsS1WRtTFpi8FdKd0vaJKNlBgNl6iqwLyuXMfhXLfZq7I8tOdKtwv6msVCj1ELkZD1NdVun08cv8AWq8u+0pbV98PiLIwzIY4i3aLmARLAAIYIkQYnWivZOLF3vLdtvOhDg5a6TS+GrDcWvQnUeTXaKZjEomUgnwpHaA5ULi30VY7uEAEkwAJJ8KGtrbSaOLhJSMx4azFa76Y8/sbgZdo1u1lrD3FQx0ME1AYu64djabiz90kj0mD9Kw6ubjSOhosSn5mK3ZtwxXhuWmBDW25yxaOImCJaQpiD50EYJbGB2vbW1xraxAZCjpw9mzEQA0w68WnSeeVEW2NoLwkvbKtHvDLPxIkH1oI2ntTFXke3aXjhl4HYCQAQwZYMI4Ya9OmdJwZJbvsas+CGy/Utu5vZm9iwRNo8DNmTxRJCjSBpPWelR+1TexVi5ZuXIW4rKSRJQ6q40zDQYkAiRlQjubi/wB1eItlcQrdo6HNnEywTqYkjxyoq/aB2iLKm3iV7hnKQCSPHiUhvQ1WSc97aZMeHHsporjbG7eLwSXUD9thuz7S4w7kqrKCjLJgyQYBzAOeVCWw9lHaGNCKAiM3E5GQRAcz5xp1Jq48Jb47d7DYleM2rhS2zZi4qhGBI58PGoPWoTYOxTs/tDdtqqYuHtgMS4RTOkSIYg+op61D2tPszy0kd6a6Cfb+2UwCWbFlO8VC2kUZwIUR16f613xm6eFxnexNhOLU8Pdfrmy6UwwG27IuA3+FuyUizcGebSDP3TAqB3i3ixFy4BZUCypzUNLN4k5fAVmjfzXybni3LbXHuEG7G6GF2ffuPaLEvkrMRKr90GPnzo6weMW8r2rgDAqQQeYORBqqP/elgoNxezC83yH+fKoge0S2jMwYkcDRA7zE5RGi+p/zpwOTnb6MWphCMK9SO3vw37Lib1gNIttkf4SAyz/wsB5g0BYy7xMadbS2tcv3Lly4ZZzJ6DkAPCAB6VHVtk/Y53oPtn4zgVhAMkGeeunlXLDtLGedNwcq7YRoajxPzJFS6HAyPT1p5baRnqNMvTx/XpOr4bmo+f4RW9rC6z+X58/1yrpwjJMzylFlwbu2xf2fYuLBYIUYdeElCD4wJ9arwjhZl04GKwdcjFGHsvwDHC3GR81ucJXlmqnMaNM+By1NQW9+FKYx2IjtVDkcuIfu2A8IVWn+OsOTiTHRfBCG2OppVoX8KxQkLL2hug91muZM7ks54lMsczzyEk5chFQl72eYgMLlm2yupkMhAIPUEGQagv8AbNznw/AVr/tZ/up/Sv5Vzajd2zpqc6qkG/Z7bVf/AA2b+I21Lf2kD5Vwu47bwECw38wsDi+tCS7YcfZX+kflXa3t+4NAPTKmeI/9mL2ftX5CXF7V2zctm2+BZmyZXCMhDKwZWiSDBA86k0v4u4s39mXix1A7MqPESwP6FB6704hfcuOn8txx8pg06TfvHj/6l/UIf+mgybZ/NyHjlPH8qSO+27GMu3FS1g7oUjNGYEnyTjMDrHhXB9i40QpwtwCc+FY+lYxG+2MuLwvebzWFb+pQCPjWcPvvjEHCt+5A6sSfiZNDshVJjPHyXbSN8HsXGWrouWrVwtbOUqSCNeEgHKpbCPjER0v4S5cLtx23tqVFti0yRqFBz0OTEUyw/tDxaCFZBzJ4FkkmSSdSac2vaZip7xQjwQTVRwwXr+C3qcj7iiRexevYjtrCXbN/CWmHDezs3WLAMqJPRZlczCzpQ/tbBXb0G+LxuiSCt1lRSTnw2yjBRpoRpU2vtIYjvcfpwR8OGt19oa8+P4J/2UUsKaVSoXHUSTdx7APHbOu/evT425+YEn1rnbw98ZBnB6lD+X41ZA9oi82ufBP+2t13/tffb+hfyqvh/wB34GrWtKtn5Ku2tulirkM11WHIMSseh51HHcXG/ZtFvBcyfKKuO3vvhwfeAn/yl/KsHenCMZPZE9TYSnRhNfUv4Ms5wk72P+SisXu9irUm5h7yAalrbgfEiuu62yBicXZsXGFtbjwzllHCoBZjJymAYB1MCrvv7xYUKOFEcl1XuqU4QSAWlTyB0omGy7ZyKmOnHc/7qPkS1Gujzdvlsi1hMXcsWL3bqkS8AZkSQIYho61Dpkav7e/Ztkh0a3xLKwC7ZESZUmeH01qv7+7uGJ0dZPUEfSaVPUxxS2sfh0cssXKLBHD7QjXT/Ecx+vgQ8XHgiCP1qfP9eMyt/dS19m4fUR+dczuZcAlHU/8AEAfhW3F/k49Nisn+Nyd0Fvsu3gs4db9u6wQuysnER3jBUgaQRl8ac792r99FudmpVJIZJPdOon5+lB2z9g3EPFesi6q5cBZgOR4uJQYiNKkWxmFQZYN08bGL+qMNaKefFJtpiPh8sOGgb/aPEfr1pVJtcwZM9ni/jb/7qVBuXuitsvY0vWirFWEFSVI6EGDWkVa3tc3Sj/fLI/8A2qB/d6c/8VVVc6Sp0dGElJWKsisVsKGwjIrIrFZqEFSmsUqsEyDSmsClNWQ2mszXPirM0RDoKyTXPirM1CmbUprWkKhB5hj3WA1iR5xV9YBw9q24zDorT5gGqBwTQ3nRpsnffEWrdm0q2ylsKmYPEQDGs5ZUzH2JzLhBRisWoxVuy6cYxTta8uG2bnF/b855UH7y7GbD3XABKwHUnmvPzIqX3ox4sY7COwPcGIcDqxt9kB4CTr4UP7V2i9652jE8XLoB0HSsWunG69TfoISVNdMjjc7wOoGZqdRbZXiWTOeVQtpOJokCeulTGD3efVnAGsLP1rLiuXSN+Wl2yF2iRIjkfhTO7iXOrE/zHi/5pqX29hOBwMyIyJ1qBxdxUEswUcp56fnRRxzeTZFcgvJCMN0nwam5/Cv9K0qZHaNn/wC4Pg35Uq1/B6j2/KM3xuD3/B6txNgOpVhIIg152323aOBxBSP3bSbZ5R930+nlXo+h7fXdxcbh2tnJhmh6NyNbMkbRyMU9rPOMVkU4xeFa27I4hlMEeP5VwisptMVik1azVkM1mtJrM1ZRtSrXirPFUKsVZrWa2BqyGayKVak1CrNjWBWJrIqyG9p4Iqe2HZ7TEWk+9etj0Z0mh0mi7cZOLG2Og4n/AKbb/iRRR7AycxO+/wDcL460CI4bUkfzMx/CmQsznXbfJ+LaVz+FLa/2T+Na4bz+NcrWu8rOvpVWKJoLMVJYDaLWxB7y9DqPWmxcEwK0A18BP0UfNhSdOpPIlH1GahxjByl6Hbb+1EdRlpzPvT0UDWq63rBcqy+6qcJGUjvMZI6GdeoI5VYbYJQDdOcKSD0Ay+LEE1Ut7FMbhaSDP6FemWBY+V2+2eZlqJZe+kNJpVI9oeif0ilReGxe9H//2Q=="/>
          <p:cNvSpPr>
            <a:spLocks noChangeAspect="1" noChangeArrowheads="1"/>
          </p:cNvSpPr>
          <p:nvPr/>
        </p:nvSpPr>
        <p:spPr bwMode="auto">
          <a:xfrm>
            <a:off x="155575" y="-1371600"/>
            <a:ext cx="2314575" cy="285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632" name="AutoShape 8" descr="data:image/jpeg;base64,/9j/4AAQSkZJRgABAQAAAQABAAD/2wCEAAkGBxQSEhUUEhQWFhUVGBwXGBcXGBcfFxwdHRgXFx4aHBgeHCggGBolHBcfITIkJSkrLy4uFx8zODMsNygtLiwBCgoKDg0OGxAQGywkHyQsLCwsLCwsLCwsLCwsLCwsLCwsLCwsLCwsLCwsLCwsLCwsLCwsLCwsLCwsLCwsLCwsLP/AABEIAPAAwgMBIgACEQEDEQH/xAAcAAABBAMBAAAAAAAAAAAAAAAGAAQFBwECAwj/xABJEAACAQIDBQUFBQcBBgMJAAABAhEAAwQhMQUGEkFREyJhcYEHMpGhsUJSwdHwFCNicpKi4fEVJIKywtIzY6MIFhdDRFNUc4P/xAAaAQACAwEBAAAAAAAAAAAAAAACAwABBAUG/8QALBEAAgIBBAAEBQQDAAAAAAAAAAECEQMEEiExEyJBURQyQmGhI2KR8AVScf/aAAwDAQACEQMRAD8AvGlSpVCCpUqVQgqVKlUIKlSpVCCpUqVQgqVKlUIKlSpVCCpUqwWjWoQzSrVXB0IPlW1QgqVKlUIKlSpVCCrS4K3rV6hGNCtKtzWKsGh3SpUqoIVKlSqEFSpVEb17QuYfC3b1oKzoJAaY1z0qEJaazVBYnf3GOSS8eAyHwFddm734pmILzP61JotpC+KVCvs9xpuWXkyQ/WTmAaKaEhmlWKVQhmsE1gtTTGXwAc/OrohnF4zhHdzP0oZ2jjw8yxrtjMV0OVCu2VbiDJqPeXkw/A1aRRnG457bSrGeRFTWw9+Z7t9SQMu0Uacu8KELeK4gR0kyeXgQMz0qGx+10QOCJ4VlgjHWe6okZEtGZ0AqpSS4CjGy39qb44eyvEbikCNPezmIXU6TQY3tkTtgvYqtoHO4zuZ5AQtshOskn8ap59pG43EFMZiSc/j0jL1Fcf8AaLK8hQeDPiyjPlBEaUNhUj1lsvaKYi0t20wZHEhlMg+tPK8u7vb6YmwCtq86EuXOhSSc+7ESRrFXV7Od87m0O0W7bVTbA7yEw0kjQ6aT61LBaDitLhrauN56so5E1iuBuUqgJKUqwagt5t6bOCUcZBuN7qTmfE5GB4xVN0EuSdmlNVFjvalfLAJbS2mcsZbTpnFNx7TsQr8TcLL92ABHnrVbkGoMuao/b9sPhry6zbYR6GoDdvfrDYpTJNp1zKPHxVhkR8612rvNh0LOL6FCokBgTIJ0HiD8qp5Ego4pSdFHnZ16Y7J58jThcLdw7obicJY5Axn6UXbR3vNwkWF4Rpxt73oOVCO2gWcMWBMZlm50Mczb5NE9MkuOy0fZtiQly92kAlAxM5ALM093i3xWOC3cFvMd77RHOBynrVXYTENaQsXDG5Gmgg8+o5x1itMVfAkavzOUz0nrGp0A60LnudIFYdnZNbT2k5eePPxJ/On+yN9cTZgEh1HImR8dRQXc/eIWX37evRl6z1B+Rrjbv8Kg/Sq2svjpoP8AbW/V6JHuMcmGoOvCfH61F2t7GuMG4j451B4TGI4KsJRxDjnH3h0YfhNDe0Dcwlwo8x9lho68mHnr8adjyXwxOXFXKLhwGML6a6EcjTx8MekZZTp8elVNs7fEoB3lmp7au9Fz9ntPMtdm5/8AzHdHlxEE+QXrTJOkKirZ329tW0jOisJg8RXMnKIHQA59SaFcQBwgFhmJPUiBAPISYmmeO2txkFiJzjLlry1zmmmGs3LxK9RGugB188qz3XLNKg3xE747FISEtrJGUgwPHlAFcWsFRnp+viKkMHu5dEgCSc/9fCm+N2fdtOUugrIkDOCI5GrjNPgk8Uly0RyIAQMoJy/I/nRhuJt58HjEIJ4GIS4s5Mpyg+IkMD4RzNCt2OHTIaHTP9fGnWHfQiZkQfEf6UYn7HqdMRWl25VcYf2mYVFAfj4wBxAKdYz+dYv+1fDDS3db0ofFig1p8j5SDwtSqvv/AIkA5jBYiD4Cs1XixJ8Nk9vyix959tLg8LdxDCeBe6sxxMclWfFiBXnK/te7euNcuHju3DJJyHjl90dPTxq0Pb3i2XDYe2PduXGZvHhUQPi0+gqkmvnJRq+sdOg86uTt0VBcWS/7SxeXbiC5kZRloIGVdLmOVjJ4s+QGnzrlsi4VbJQwjhI5GeXnT3EbvXFMpbDq2YmZA/Ogc0nTHRxylG0dMBiwCCGnwORj9fo0tsLIV1ghRwe6FK58/wA60GAeJewyjqpk/wCaYtiiuRhlMgHkR90+NLmoy6G43LG/MuDe3jQuRPoPzrbF4yeHuCCYqOuZHuCAef60rqtpoknM6T6UtTaZry4042iXxGJ4eEiO4gI6SRIy8z8q57Hw5uZ5xoAPec9J5Z6nwpptZ4Dfyr8Ioq9m+HDOzEe7AH41bnthZljDdOmTGx9zrmbuwEqVCgZQRBnr8qF9vbsXrIgAsoMyBVz4Y8q4Yq9bVwjGWP2QJaPIZgUEZy7DlGPRQrOLdsXJEoZIzzHMeBow2Lbw+Kt8N4cQCyhH3ZMr6H5NXff7dcWCbttZsXPeX7hPPyNBm7GJNtjbJyViNeRhT8oPmtPk+Ny7EqPO30DNtzdnjM2mfwJqN322KQ1g4a3FsqlgLOh4jBA55NH/AA11Gxbt14Enpy+dEmz9y2tFbzGShDRr4UPxE5LoY9Ljx87iEw+5NtRJALHU+edSuA3Wtr19MqnbbU5sCsrk5GteVcHLAbMS3koj6/Goze/d39otdwd5Rl50SWEI151udaJXHkXJ32ec8TgijMjqUYe8rD1kVMbmbt/tjv3mW1bEuVA4ieSLMgE+9JBiNDNWD7TNkG5YDqO8rASBnmfpWd2sC2Cwq96XuDtApUyZAlVzzatDzeWzPHAnMDr26B/aEtJckXMlZwARGRDRkSMtImRpVmbB3Ew2FAJXtbnN2A/tHIVFY/ZwuvmBIAYicwzAHrkYUV0WziLYAt4u6oHJuFx8WE/OkY80Yye8bqYSktuN8Bd2Q/QpUH9vjP8A8v8A9JKVaPi8f9Rh+En/AFjT2/NP7IoJmbhj+iD8YqmUcAu3kg8ufyq2Pb0/+84Wcgtu4f7kM/KqfttKCfvfU031ZUekHm52DDlXbQEwOVWngcOhXMVXm5LhbQYgkEnICTM8hRmm0bg9zDNlzZ0X5ZmsLtyOqklBJD3EYJSpUCqo9oOyhZPGpA4x3k5kffj6mrRt4lrlt2AhlGmv+tCmL2ffu8du3ZVFeDcvseJ7ngdCBGQE0UJU7AyRuNMrbY+OnumJ1Hn/AKVN4GyGOeZJ/U0Pbf2S2BxRtE8gykdDp8xRZutjhdvIFtsVgSwMAH8RV6iP1LorTT4cZdoY74oEdwNAqj4CPrU7uLtAWw3FiLVqc+G4DJ8jxCKgd5nDvcI0DifIEGpH2eW0uMvGoLCIJ8DVRf6fJSj+pwWpgsZ2iuJhkgGPHmKjbJv23KWcPaUNmbpJnzOUvPia77GyxF4EahR8qlmYiYWVHQ/hS4uhslTocvh+1w9y254i6FT5kRXnuzK3GnJgSCOpTI+RjL0q/sLihnFULt/Fg4m6yaG9cI8e9/g/GtOPlGbIqZam5+37SoiOhZ+bSPGjLHbw4VFKs/2cwM4BkZnQa15wOLZQSpORifA5j5/Wmt7abnVjLZt+X1+NXDdVIVkUW7ZeGH3gsFuz7wgxxFTwnybSnb33APBHmfy51We7D3b+FJtsC1tihDgkcJHEpieUkeMDpRluFbuKLyuZEgqOQ6wOQ8KzyW2VG2DuNiG2yHIvXgY5Eqij1Jz8qINk4w3M1WF69fKeVMsdsK21wXSi8eWfCOVTOz7MDOpywpVVjm4gYQwBB1B08q4vaDOrcJJQNw8gJEHwmMvKnPaZRXSxc1FEq6MzbQAbj3XvriL90965fI4eShAEAB8gPhUxtIcKmNaGt6MNeweKe3hWKB0GIt257h4iRcQDQEOOOf44qGwG+txmK347vvEiIp0tI3KzMtVxRP8AGep+NKmY2xb6UqZ4P2Eb/uCvtI3guYspcuhZClBwg6Eg0EYcggAmBOtF3tD2d2KWSNG4h6iDQSDkRQaV78SkzXq0seZqK4La9m3etshOasfPM0RX90TduBmv3YDBuGe7lygDMedVPuHts4fECT3XyPh0NXnY2kOGQJy5UrJHZM04p+LBUdcLaSyQq8gBE8vGu2IYWmgjunMHp5iohMahJBUi5/H3AZ6E6jymtHunjVJmJZ1EkAAd3vEAsSc+WnPM0rmjRs5sqz2m4sXtomBlbRLfrBb/AKqINgWmsbNtOgDXbiEqCQFUFmAZjqctBFBWJZsXizEceIvBV/4mCD5RRbvtZbBXUw2fDbsoAM8/eEnzg5+FacmNTUYv/v8ABzseVwlKSfLBzEkm26/aObHrzP0rlsPaTYZ0urmFPfH8Mj6U3w2KPaZ5zJ+Gv40/weGHfXUEH4VVVwwlJvlFkWtsBmt3FcNbcR2igmPBkBBOfj6VNXMbxKLNm6zu2RYJwKo5kAyWNVn7N7JGKNme6wIIOY8Gjn0MZx5VZ2D2jatyoSHXusvDmCPHSKXKGzro1Y80ZLntDHfTav7FhHKTxsOBDzlhHEfLM1TLRKAHQa1ZPtIBuYVm6GfDTSqvQkcJ9fw/CixKoiMq83JM7Ge2MQgukC23cckTAzEx1pb27Ft2W7TDP2lhueZ4G+4z6EnXqNCOvHY1+2uIQ3hNuQGPMA/a9NY51c2OXDWsNdPZo9rsz3dVIIyXyJ6dRToIRN0iqfZvtJ0vuOEtacQ5Gike6fwjxq1t3r47RgSO8cvLrVZYXEC2iqgCjoP1malsBj+LuaXAJtsdDzKkdaHNi+pDdNm+iRZd4q54Qx6GPw8aa2tqG3cFpjxTzGoBkDijIaHzioHZe0bvurZAZjm73OJR4i2EXjy5FsvGiFcGoSJ4iSGZjqSNPQaDpWd1Vo2Ti49jxr2dOcEpdlUanXyqNJgznyAHMk6AetFWwtnG0sv77Znw/hHXzosMHJ2Ys2RQRXftjPDiMIRqLdwT4FreXyquMeqtLQJiMtSKOfa3iePHKnK3aAPmxJ/KgTEPE11q4RzUyE7S8Mg2Q0yOlZri+OgkQ2WVKlkLh9rW7yJs4l247qFWDDhAEe93Z0I8zkKoi8n+lepd7dli5ZuJwhhcUry4pP1+vnXmvbWC7G4bbTIiZBBz6g6HrQvGoRW3obGbm/MR2GsktlqMx6VcW7WMfsl55Zg/gfwqs90B/vlhW0Zwh8myq2bWzjh7jW9V95D/AAnKPTSsuri9ikbdHKKbiS1nGW37rwPBoiliMTbFi8bAQi2CGKkZEj6waY3LUqWj3QT8qh9mThdmYprg72I/eoOZLEqFA5nIH1HSl6TEssuekO1eWWOHHqCnsy2elzauHttJCM1zxJQSvlnn6CjL267NIbD4nlBssf71+Zb40K+zwnBbaS3eILmbZPIMyhh+VXlvXhcLewly3jHVLJ1csAUI0YHkwOldOK8px5ye6zy4CQ4PQ/LIUQ4dteq/hUXtLCpbe4lu6LwVuFbqggXBkQyqdNc/EVKYZgvAWZZucRiRIz5+dY8y5N2F2iY3QUviUKZOrAg+Oo8x/mrF3v2dxWv2q0pDgfvUGURkXHkB8PKq73IcW8fbSfebhBOmeQ/5hV/fsQYKNCq5ZZ8/1BpkIqUKFzm4TsobfDHTZdJIIMMpPlnlyoKsQAAdA0+hiasD2r7q3MLde8AWsX+Y+w0e74KQoI8o6UB7OwrXXtp95lU9feg/Kk+Ht4H+L4nmCXEbjYhGRl71t041dRIEECHHjIIjrTG1t0IHwiM7KxjMQFKmcgc9eX4VbGI3us7J2fZF9S+INvhSyIBMZcTfdSQM/OJrz/isebmIN4gBnfjYDQEmTHhT1BJmaWZvgJFfuA09QSARquf6NMUzt5cqdYB8460wAN9g7VW6AhyukQqxJZvDrMTU/tDE3MNa7W5ZuRIUADvEnTLWCcp5VWQvtaupctmHQyp6HhYA+YmofaYu3L6M9647mGDl2LA5DIz3T5UOPQqb7GZNbJKmejd1dmuFF6+oW43uoMxbU+PNyNTymB4khNU57O95ca+IFpr/ABWLYljcHE56KrTPETzJIAHOrObbIAzUn+UifgYp0tO8boyeLvdlLb9XuLH3ide78xP40K4tsiflU7vpiJx98iYlcjr7in8aHsWwYZUUi0QbXUnNZPM0qbvfSTmfl+dKgLPWWJBYMhzBkcpB1BB58iKpH20bIK3lxABjhVGygTGTeRzEeFXoYLEfeH0/1qv/AGt7OZsK+ZKmDGUAg6mmNeVpgRfJQ+ExBtulxNUYMPAgzXofY1+3j8LbvKRmNfunQg15xViCT8RRFuntrE4dmOFZgGALoBIIHPh1kdRnWeLVOMumaXfDTpouJsI6ubTCC5Cr0M5SPCifGbGsjsi4HDZACzpAEDzNQW5u8i4xVNx7ZdDlHDIMQYzBFEoHaEFiDGgGg8fE+NHp9OsLbT7K1OpllpNcopj2i7um3dW7h1PEpN1mM8RcspGXIBUHxon9quKnZIYiDde1l8CR6EUdPgw5LMJBn5iPpVWe2Ta1s2LOGUniW6WI/hXiWfDvZDrBrQ6SbM120iqbLgMCBmJI8/KtGPe+FbunMU93f2ct/FYe0xZRdv2rbFYmHuKhInQweYrI482aIzaVCwWLYPDEnPXzFGO7ftNx+GuDjf8AaEEdy6c4/hcCVMeBqA3p2D+x4q5hi6syZqy/aU5gkcm6ioy0M8/1zoYxphSakkegtj7/AOC2sjYS9ba09xCCjwVMDPhcakcpCnLShPc/cq4uOY5Gzh24uMjJzBKLI5zBMdDVYYXGNZupdT3rbBx6GY8iJHqa9H7ubRW5at3bMdncUOq8o+0vgQfpTHjT59gFkcVSPO+/z3f26/2zFn4tT92BAA5KBlFDBNWB7abIG0ONdLlsT/MrOpHwCn1qvqjAC3Y13itRrFOMO0QRrURu9egx1y/KpRRDHzqkMRK4ZS5zzgMT5BGk+mvpXHEx26rzCT5e98esZZc86ebKJmRqAxA6wjGPUTUThcStzFuRmvujyAj6+H5Vu0vzIy5+mWj7Hcda7G6jgBxcktzIYCCT0kEVYmKlBxQHWNOceB51S24d3scfbByW6TbM6HiHEsjnLgCfHTnVu4i6bQKkSnLqP8VephWSwMMriUhvrcDY/EkAgFlyOo/dpQvilkef0oo38b/f75Gh4D/6a0OOvhWVmgif9lr1b5UqkopVW1Es9K429wNbY6F1Sf5jwD5kVz3o2cMRhrqRMqYrnvZils4W7cIyReMxrCsrGDyaAQPGKkrd8MP5h6QR/mmPqwDzNjdhhRbuCeEu1i6fuOD3SfBgQajMM9zCYiPtI2YmNNCG5edXZvFsm3hr1w3kLYLGKFvkf/KuA8K3T0UzBblA6VC7V3Be9CPw9vaEW70fu8Ta5K8e7cGnjM88lOHqh6n7hFujgMNjLa3msW7jc2ZF4pGoJjMjyowSwE7igLPICIHlVRbsbs7Qw2IhO1tSR3gwZSo5MDlcA5HI1brMV4eJgzFQCQIGXOOUzTk2+xUuzuwgfKvLG+GPOIx+IczHaMqidFU8I8tJ9TXp7GP3fwry3vC1v9svm20qbjEHkSTJjqOKY8KDJ0ioDFvM/r0rtsvEG3iLTqP/AAnW5l/Cwb8K5OZ0Io09ke6lvH4srechbSi6QkS0OsLJGQMZxnSWxhd2ytyrD4DsMSgdr/728/2u0YTxBtQVGQ8BXnneHAHC4q9hnMtacqCftDUHzINeuBVA/wDtEbCKYi1i1928vZt4OkkH1U/2UPRafuVfcf5VZfsc3lClsG595u1syftR30HmBI8QaqYXjW2HxTI6uphkYMpGoIMgjxkUxSoFlqe3G0rdi41BPwYAeuaiqkom3n2+cWikvpmUiIPP0oZqpVfBS6JLZ2kgwVOfSNfTnU/OYPWhTC3IMH3TkfKiHAtNsDmpihQ2PRN4fEcCcfQkfFGX8aH93bxFyTMkk8+cz+vOpXFicJdHr8qgdlZODl+v8/St2m+ZMz5uYsOO1KnjTVSGEZ5ghuWpkfHqYq9O1F60GH2lVvQgGfnXn4XZAnyz05CJP8LR5GNIq5dz8Z2mAsPnKqbZ8eFiv4Vo1keFIyaZ03Eq/f7DcOPujqlo/FAPwoYuJFGntFE44NHvWUPwa4v/AE0I4kdKwm0Zx+v0aVZ4KVQov7fu3xYK+P8Ay3HhmpzPgNak8LjbVyTZdHX+EjIcgRqMqb7UZHR7bnuupQ+TAqfrQfsV7lslTbVWQxxlokdRJyB1psY2hcnTLDIBEEAjMeh5RWiBUWFWBoByGuXlUHY2yQO/wv8AyTP0itrmO7QGAy6ax+BqthdjzHbRC5AcR6DQeJNcAzEaZn9elc8PYUQVzM6n50tqbRWwkxxO3urzY9T0WiS9EQgt/wDbpwuFuMM34YUDlxd0E9Ymf0a8416A25sRr2AxRuniu3Qbh8OASqr4AfU1QNqZypGbsZDozJHL5V6U9jO6WGw2HGLs3HutiUGbqF4QNU4QTnxTnXnmwxRlaA0EHhbNWgzwkcwYg+des9ycXavYHD3LFtbVtrYItqIVeRA9azhtE3Vce1++l/DthOHiYgueq8ALzPKAJPoOdHm0sTwIzAgQCc+Xj6VXO8WGFnA4rE3DNy8vZLJ0VyAQPEiST+VEivU8+Y3ZzW8+WtMqJtsDitnhoZNUWxTWKVZqFDjBAEkEgSOdSmAuFTwmM86Y7MsBjn5frpXa/a7JgQsQef6iqDXASok4e8vUfUUOYEkQaJdnNNtvGPxFC1lYYjoSPgYrbp3TQrIgjw97KR8R6jl5/XxqyfZvtxFsXLTGO/xr6qAfWVqsMEvEv6+s9I/WhHubZV7xttlxIxU85WDl1y4j5Ka6OZbsZihxkJj2guGvWWUzNt1J/ldSP+c0J3lmibefDwLc6qzL8QD8O7Q5iViuWbGNBbalXO5egnz/AFypVYJeeN2gELObVwhRJZo4emQGc+lB1nEM917ztbBuNIESY6COgq1MRsq3cHAyAqORzn8vWoS9uQisDZIXqpUkfGZo45YorayGwt4tzgenEfTPhqXwdgE5THnJNMsXsnFWzCWrfD94Euf6IBFcn2djs442DCMoXh0z4ZM86vcn6l0PMZjkT3CIXmfdHUz9ryHSm+wcN2957rmeGOEGeIyPfM/Z5COhqC2kl2yQqYS/eaRoj8JOUDjg5cyeQHWpm3iMQjJcuBAyLHCiMIXUrJJ4o9JHLIUjLqIQrkbjwSnyid28nDYc/dRj/aTXnvc7cDG7Qt9pYtqLcxx3G4VJGvDlLR10q895tsI+AxLoYKWXkE5qShjzBBkHQihr2D7yo2E/ZbndewxK9GRzxfEMSP6aGbvoqKaIA+xDGhZ7bDkxPDLz5cURVq+zPZ97D7Pt2MQvDctF0iQcgxjPnkdaKppntLHLZtvcc5IpP68yYpIVgTb3FtWsaLv7TibgB4zauXOK2pMkeJ1MA6ZdBQt7Y9uC5dTDIe5ZXiaObtMD/hX/AJqNMPtZOwu4guCFVrjmegJ/CK8/bW2txFrjmblwlyPE55+A09KJdFepyxOJUKZOunWh1znUwmysTdtG+ti66GZuLbcoANe8BAAqHihuy2jEVLbAwYuMSRIXrp+ophgsI911t2lLu54VVQSSTyA51Yqbq38DaHbWXScy5A4ZPiCQPAHpRJERGGwqjJV9AAag9rL3W8KI7tCu28RnAqNBWS+79+bD/wAMfWoRl/eP5t+NPN37sWrw592mRbvt5n6/nWjA+hUyS2XiI8P8/DkTRDsq4UvWnBj94ufKGPAfLJ49R1FB2HaDUzgsZEH7SkMPMGR88/j1MdSEk4NGTJFqSZaG+mGJw5uEd626Ex0J4D8mJ9KBsS1WRtTFpi8FdKd0vaJKNlBgNl6iqwLyuXMfhXLfZq7I8tOdKtwv6msVCj1ELkZD1NdVun08cv8AWq8u+0pbV98PiLIwzIY4i3aLmARLAAIYIkQYnWivZOLF3vLdtvOhDg5a6TS+GrDcWvQnUeTXaKZjEomUgnwpHaA5ULi30VY7uEAEkwAJJ8KGtrbSaOLhJSMx4azFa76Y8/sbgZdo1u1lrD3FQx0ME1AYu64djabiz90kj0mD9Kw6ubjSOhosSn5mK3ZtwxXhuWmBDW25yxaOImCJaQpiD50EYJbGB2vbW1xraxAZCjpw9mzEQA0w68WnSeeVEW2NoLwkvbKtHvDLPxIkH1oI2ntTFXke3aXjhl4HYCQAQwZYMI4Ya9OmdJwZJbvsas+CGy/Utu5vZm9iwRNo8DNmTxRJCjSBpPWelR+1TexVi5ZuXIW4rKSRJQ6q40zDQYkAiRlQjubi/wB1eItlcQrdo6HNnEywTqYkjxyoq/aB2iLKm3iV7hnKQCSPHiUhvQ1WSc97aZMeHHsporjbG7eLwSXUD9thuz7S4w7kqrKCjLJgyQYBzAOeVCWw9lHaGNCKAiM3E5GQRAcz5xp1Jq48Jb47d7DYleM2rhS2zZi4qhGBI58PGoPWoTYOxTs/tDdtqqYuHtgMS4RTOkSIYg+op61D2tPszy0kd6a6Cfb+2UwCWbFlO8VC2kUZwIUR16f613xm6eFxnexNhOLU8Pdfrmy6UwwG27IuA3+FuyUizcGebSDP3TAqB3i3ixFy4BZUCypzUNLN4k5fAVmjfzXybni3LbXHuEG7G6GF2ffuPaLEvkrMRKr90GPnzo6weMW8r2rgDAqQQeYORBqqP/elgoNxezC83yH+fKoge0S2jMwYkcDRA7zE5RGi+p/zpwOTnb6MWphCMK9SO3vw37Lib1gNIttkf4SAyz/wsB5g0BYy7xMadbS2tcv3Lly4ZZzJ6DkAPCAB6VHVtk/Y53oPtn4zgVhAMkGeeunlXLDtLGedNwcq7YRoajxPzJFS6HAyPT1p5baRnqNMvTx/XpOr4bmo+f4RW9rC6z+X58/1yrpwjJMzylFlwbu2xf2fYuLBYIUYdeElCD4wJ9arwjhZl04GKwdcjFGHsvwDHC3GR81ucJXlmqnMaNM+By1NQW9+FKYx2IjtVDkcuIfu2A8IVWn+OsOTiTHRfBCG2OppVoX8KxQkLL2hug91muZM7ks54lMsczzyEk5chFQl72eYgMLlm2yupkMhAIPUEGQagv8AbNznw/AVr/tZ/up/Sv5Vzajd2zpqc6qkG/Z7bVf/AA2b+I21Lf2kD5Vwu47bwECw38wsDi+tCS7YcfZX+kflXa3t+4NAPTKmeI/9mL2ftX5CXF7V2zctm2+BZmyZXCMhDKwZWiSDBA86k0v4u4s39mXix1A7MqPESwP6FB6704hfcuOn8txx8pg06TfvHj/6l/UIf+mgybZ/NyHjlPH8qSO+27GMu3FS1g7oUjNGYEnyTjMDrHhXB9i40QpwtwCc+FY+lYxG+2MuLwvebzWFb+pQCPjWcPvvjEHCt+5A6sSfiZNDshVJjPHyXbSN8HsXGWrouWrVwtbOUqSCNeEgHKpbCPjER0v4S5cLtx23tqVFti0yRqFBz0OTEUyw/tDxaCFZBzJ4FkkmSSdSac2vaZip7xQjwQTVRwwXr+C3qcj7iiRexevYjtrCXbN/CWmHDezs3WLAMqJPRZlczCzpQ/tbBXb0G+LxuiSCt1lRSTnw2yjBRpoRpU2vtIYjvcfpwR8OGt19oa8+P4J/2UUsKaVSoXHUSTdx7APHbOu/evT425+YEn1rnbw98ZBnB6lD+X41ZA9oi82ufBP+2t13/tffb+hfyqvh/wB34GrWtKtn5Ku2tulirkM11WHIMSseh51HHcXG/ZtFvBcyfKKuO3vvhwfeAn/yl/KsHenCMZPZE9TYSnRhNfUv4Ms5wk72P+SisXu9irUm5h7yAalrbgfEiuu62yBicXZsXGFtbjwzllHCoBZjJymAYB1MCrvv7xYUKOFEcl1XuqU4QSAWlTyB0omGy7ZyKmOnHc/7qPkS1Gujzdvlsi1hMXcsWL3bqkS8AZkSQIYho61Dpkav7e/Ztkh0a3xLKwC7ZESZUmeH01qv7+7uGJ0dZPUEfSaVPUxxS2sfh0cssXKLBHD7QjXT/Ecx+vgQ8XHgiCP1qfP9eMyt/dS19m4fUR+dczuZcAlHU/8AEAfhW3F/k49Nisn+Nyd0Fvsu3gs4db9u6wQuysnER3jBUgaQRl8ac792r99FudmpVJIZJPdOon5+lB2z9g3EPFesi6q5cBZgOR4uJQYiNKkWxmFQZYN08bGL+qMNaKefFJtpiPh8sOGgb/aPEfr1pVJtcwZM9ni/jb/7qVBuXuitsvY0vWirFWEFSVI6EGDWkVa3tc3Sj/fLI/8A2qB/d6c/8VVVc6Sp0dGElJWKsisVsKGwjIrIrFZqEFSmsUqsEyDSmsClNWQ2mszXPirM0RDoKyTXPirM1CmbUprWkKhB5hj3WA1iR5xV9YBw9q24zDorT5gGqBwTQ3nRpsnffEWrdm0q2ylsKmYPEQDGs5ZUzH2JzLhBRisWoxVuy6cYxTta8uG2bnF/b855UH7y7GbD3XABKwHUnmvPzIqX3ox4sY7COwPcGIcDqxt9kB4CTr4UP7V2i9652jE8XLoB0HSsWunG69TfoISVNdMjjc7wOoGZqdRbZXiWTOeVQtpOJokCeulTGD3efVnAGsLP1rLiuXSN+Wl2yF2iRIjkfhTO7iXOrE/zHi/5pqX29hOBwMyIyJ1qBxdxUEswUcp56fnRRxzeTZFcgvJCMN0nwam5/Cv9K0qZHaNn/wC4Pg35Uq1/B6j2/KM3xuD3/B6txNgOpVhIIg152323aOBxBSP3bSbZ5R930+nlXo+h7fXdxcbh2tnJhmh6NyNbMkbRyMU9rPOMVkU4xeFa27I4hlMEeP5VwisptMVik1azVkM1mtJrM1ZRtSrXirPFUKsVZrWa2BqyGayKVak1CrNjWBWJrIqyG9p4Iqe2HZ7TEWk+9etj0Z0mh0mi7cZOLG2Og4n/AKbb/iRRR7AycxO+/wDcL460CI4bUkfzMx/CmQsznXbfJ+LaVz+FLa/2T+Na4bz+NcrWu8rOvpVWKJoLMVJYDaLWxB7y9DqPWmxcEwK0A18BP0UfNhSdOpPIlH1GahxjByl6Hbb+1EdRlpzPvT0UDWq63rBcqy+6qcJGUjvMZI6GdeoI5VYbYJQDdOcKSD0Ay+LEE1Ut7FMbhaSDP6FemWBY+V2+2eZlqJZe+kNJpVI9oeif0ilReGxe9H//2Q=="/>
          <p:cNvSpPr>
            <a:spLocks noChangeAspect="1" noChangeArrowheads="1"/>
          </p:cNvSpPr>
          <p:nvPr/>
        </p:nvSpPr>
        <p:spPr bwMode="auto">
          <a:xfrm>
            <a:off x="155575" y="-1371600"/>
            <a:ext cx="2314575" cy="28575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527" y="3240046"/>
            <a:ext cx="2751878" cy="362747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568624" y="0"/>
            <a:ext cx="1169726" cy="3240046"/>
          </a:xfrm>
          <a:prstGeom prst="rect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5533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AutoShape 3"/>
          <p:cNvSpPr>
            <a:spLocks noChangeArrowheads="1"/>
          </p:cNvSpPr>
          <p:nvPr/>
        </p:nvSpPr>
        <p:spPr bwMode="auto">
          <a:xfrm>
            <a:off x="454438" y="2193945"/>
            <a:ext cx="2231152" cy="690801"/>
          </a:xfrm>
          <a:prstGeom prst="star16">
            <a:avLst>
              <a:gd name="adj" fmla="val 37519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>
                <a:latin typeface="Times New Roman" pitchFamily="18" charset="0"/>
              </a:rPr>
              <a:t>Interview</a:t>
            </a:r>
            <a:endParaRPr lang="en-GB">
              <a:latin typeface="Times New Roman" pitchFamily="18" charset="0"/>
            </a:endParaRPr>
          </a:p>
        </p:txBody>
      </p:sp>
      <p:sp>
        <p:nvSpPr>
          <p:cNvPr id="82947" name="AutoShape 4"/>
          <p:cNvSpPr>
            <a:spLocks noChangeAspect="1" noChangeArrowheads="1"/>
          </p:cNvSpPr>
          <p:nvPr/>
        </p:nvSpPr>
        <p:spPr bwMode="auto">
          <a:xfrm>
            <a:off x="3260449" y="1112858"/>
            <a:ext cx="2753608" cy="787063"/>
          </a:xfrm>
          <a:prstGeom prst="star16">
            <a:avLst>
              <a:gd name="adj" fmla="val 35657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000" dirty="0" err="1">
                <a:latin typeface="Times New Roman" pitchFamily="18" charset="0"/>
              </a:rPr>
              <a:t>Observasi</a:t>
            </a:r>
            <a:endParaRPr lang="en-GB" sz="2000" dirty="0">
              <a:latin typeface="Times New Roman" pitchFamily="18" charset="0"/>
            </a:endParaRPr>
          </a:p>
        </p:txBody>
      </p:sp>
      <p:sp>
        <p:nvSpPr>
          <p:cNvPr id="82948" name="AutoShape 5"/>
          <p:cNvSpPr>
            <a:spLocks noChangeAspect="1" noChangeArrowheads="1"/>
          </p:cNvSpPr>
          <p:nvPr/>
        </p:nvSpPr>
        <p:spPr bwMode="auto">
          <a:xfrm>
            <a:off x="6503163" y="1612924"/>
            <a:ext cx="2415362" cy="1379538"/>
          </a:xfrm>
          <a:prstGeom prst="star16">
            <a:avLst>
              <a:gd name="adj" fmla="val 36097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000">
                <a:latin typeface="Times New Roman" pitchFamily="18" charset="0"/>
              </a:rPr>
              <a:t>Cek dokumen</a:t>
            </a:r>
          </a:p>
        </p:txBody>
      </p:sp>
      <p:sp>
        <p:nvSpPr>
          <p:cNvPr id="82949" name="AutoShape 6"/>
          <p:cNvSpPr>
            <a:spLocks noChangeAspect="1" noChangeArrowheads="1"/>
          </p:cNvSpPr>
          <p:nvPr/>
        </p:nvSpPr>
        <p:spPr bwMode="auto">
          <a:xfrm>
            <a:off x="3069888" y="2046307"/>
            <a:ext cx="1484789" cy="939800"/>
          </a:xfrm>
          <a:prstGeom prst="curvedRightArrow">
            <a:avLst>
              <a:gd name="adj1" fmla="val 20000"/>
              <a:gd name="adj2" fmla="val 40000"/>
              <a:gd name="adj3" fmla="val 52646"/>
            </a:avLst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82950" name="AutoShape 7"/>
          <p:cNvSpPr>
            <a:spLocks noChangeAspect="1" noChangeArrowheads="1"/>
          </p:cNvSpPr>
          <p:nvPr/>
        </p:nvSpPr>
        <p:spPr bwMode="auto">
          <a:xfrm flipV="1">
            <a:off x="4697598" y="1978044"/>
            <a:ext cx="1635649" cy="935038"/>
          </a:xfrm>
          <a:prstGeom prst="curvedLeftArrow">
            <a:avLst>
              <a:gd name="adj1" fmla="val 20000"/>
              <a:gd name="adj2" fmla="val 40000"/>
              <a:gd name="adj3" fmla="val 58291"/>
            </a:avLst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141321" name="AutoShape 9"/>
          <p:cNvSpPr>
            <a:spLocks noChangeAspect="1" noChangeArrowheads="1"/>
          </p:cNvSpPr>
          <p:nvPr/>
        </p:nvSpPr>
        <p:spPr bwMode="auto">
          <a:xfrm>
            <a:off x="686286" y="3057544"/>
            <a:ext cx="2153340" cy="3086100"/>
          </a:xfrm>
          <a:prstGeom prst="homePlate">
            <a:avLst>
              <a:gd name="adj" fmla="val 25000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marL="177800" indent="-177800" algn="ctr" eaLnBrk="0" hangingPunct="0">
              <a:defRPr/>
            </a:pPr>
            <a:r>
              <a:rPr lang="en-US" sz="1600">
                <a:latin typeface="Verdana" pitchFamily="34" charset="0"/>
              </a:rPr>
              <a:t>Interview</a:t>
            </a:r>
            <a:r>
              <a:rPr lang="en-US" sz="1600" b="0">
                <a:latin typeface="Verdana" pitchFamily="34" charset="0"/>
              </a:rPr>
              <a:t>:</a:t>
            </a: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>
                <a:latin typeface="Verdana" pitchFamily="34" charset="0"/>
              </a:rPr>
              <a:t>Minta Auditee menjelaskan aktifitas ybs</a:t>
            </a: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>
                <a:latin typeface="Verdana" pitchFamily="34" charset="0"/>
              </a:rPr>
              <a:t>Hindari tekanan suara seperti “Polisi”</a:t>
            </a: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>
                <a:latin typeface="Verdana" pitchFamily="34" charset="0"/>
              </a:rPr>
              <a:t>Jadi pendengar yang baik</a:t>
            </a:r>
          </a:p>
          <a:p>
            <a:pPr marL="177800" indent="-177800" algn="ctr" eaLnBrk="0" hangingPunct="0">
              <a:defRPr/>
            </a:pPr>
            <a:endParaRPr lang="en-US" sz="1600" b="0">
              <a:latin typeface="Verdana" pitchFamily="34" charset="0"/>
            </a:endParaRPr>
          </a:p>
        </p:txBody>
      </p:sp>
      <p:sp>
        <p:nvSpPr>
          <p:cNvPr id="141323" name="AutoShape 11"/>
          <p:cNvSpPr>
            <a:spLocks noChangeAspect="1" noChangeArrowheads="1"/>
          </p:cNvSpPr>
          <p:nvPr/>
        </p:nvSpPr>
        <p:spPr bwMode="auto">
          <a:xfrm>
            <a:off x="6596856" y="3057544"/>
            <a:ext cx="2570986" cy="3086100"/>
          </a:xfrm>
          <a:prstGeom prst="homePlate">
            <a:avLst>
              <a:gd name="adj" fmla="val 25000"/>
            </a:avLst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marL="177800" indent="-177800" algn="ctr" eaLnBrk="0" hangingPunct="0">
              <a:defRPr/>
            </a:pPr>
            <a:r>
              <a:rPr lang="en-US" sz="1600" dirty="0" err="1">
                <a:latin typeface="Verdana" pitchFamily="34" charset="0"/>
              </a:rPr>
              <a:t>Cek</a:t>
            </a:r>
            <a:r>
              <a:rPr lang="en-US" sz="1600" dirty="0">
                <a:latin typeface="Verdana" pitchFamily="34" charset="0"/>
              </a:rPr>
              <a:t> </a:t>
            </a:r>
            <a:r>
              <a:rPr lang="en-US" sz="1600" dirty="0" err="1">
                <a:latin typeface="Verdana" pitchFamily="34" charset="0"/>
              </a:rPr>
              <a:t>dokumen</a:t>
            </a:r>
            <a:r>
              <a:rPr lang="en-US" sz="1600" dirty="0">
                <a:latin typeface="Verdana" pitchFamily="34" charset="0"/>
              </a:rPr>
              <a:t>:</a:t>
            </a: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 dirty="0" err="1">
                <a:latin typeface="Verdana" pitchFamily="34" charset="0"/>
              </a:rPr>
              <a:t>Cocokan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aktifitas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dengan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dokumen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kerja</a:t>
            </a:r>
            <a:r>
              <a:rPr lang="en-US" sz="1600" b="0" dirty="0">
                <a:latin typeface="Verdana" pitchFamily="34" charset="0"/>
              </a:rPr>
              <a:t>, </a:t>
            </a:r>
            <a:r>
              <a:rPr lang="en-US" sz="1600" b="0" dirty="0" err="1">
                <a:latin typeface="Verdana" pitchFamily="34" charset="0"/>
              </a:rPr>
              <a:t>spesifikasi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dll</a:t>
            </a:r>
            <a:endParaRPr lang="en-US" sz="1600" b="0" dirty="0">
              <a:latin typeface="Verdana" pitchFamily="34" charset="0"/>
            </a:endParaRP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 dirty="0" err="1">
                <a:latin typeface="Verdana" pitchFamily="34" charset="0"/>
              </a:rPr>
              <a:t>Hindari</a:t>
            </a:r>
            <a:r>
              <a:rPr lang="en-US" sz="1600" b="0" dirty="0">
                <a:latin typeface="Verdana" pitchFamily="34" charset="0"/>
              </a:rPr>
              <a:t> “Nit Picking” (</a:t>
            </a:r>
            <a:r>
              <a:rPr lang="en-US" sz="1600" b="0" dirty="0" err="1">
                <a:latin typeface="Verdana" pitchFamily="34" charset="0"/>
              </a:rPr>
              <a:t>mencari</a:t>
            </a:r>
            <a:r>
              <a:rPr lang="en-US" sz="1600" b="0" dirty="0">
                <a:latin typeface="Verdana" pitchFamily="34" charset="0"/>
              </a:rPr>
              <a:t> yang </a:t>
            </a:r>
            <a:r>
              <a:rPr lang="en-US" sz="1600" b="0" dirty="0" err="1">
                <a:latin typeface="Verdana" pitchFamily="34" charset="0"/>
              </a:rPr>
              <a:t>kecil-kecil</a:t>
            </a:r>
            <a:r>
              <a:rPr lang="en-US" sz="1600" b="0" dirty="0">
                <a:latin typeface="Verdana" pitchFamily="34" charset="0"/>
              </a:rPr>
              <a:t>)</a:t>
            </a: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 dirty="0" err="1">
                <a:latin typeface="Verdana" pitchFamily="34" charset="0"/>
              </a:rPr>
              <a:t>Jadi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Peneliti</a:t>
            </a:r>
            <a:r>
              <a:rPr lang="en-US" sz="1600" b="0" dirty="0">
                <a:latin typeface="Verdana" pitchFamily="34" charset="0"/>
              </a:rPr>
              <a:t> yang </a:t>
            </a:r>
            <a:r>
              <a:rPr lang="en-US" sz="1600" b="0" dirty="0" err="1">
                <a:latin typeface="Verdana" pitchFamily="34" charset="0"/>
              </a:rPr>
              <a:t>baik</a:t>
            </a:r>
            <a:endParaRPr lang="en-GB" sz="1600" b="0" dirty="0">
              <a:latin typeface="Verdana" pitchFamily="34" charset="0"/>
            </a:endParaRPr>
          </a:p>
          <a:p>
            <a:pPr marL="177800" indent="-177800" eaLnBrk="0" hangingPunct="0">
              <a:defRPr/>
            </a:pPr>
            <a:endParaRPr lang="en-US" sz="1600" b="0" dirty="0">
              <a:latin typeface="Verdana" pitchFamily="34" charset="0"/>
            </a:endParaRPr>
          </a:p>
        </p:txBody>
      </p:sp>
      <p:sp>
        <p:nvSpPr>
          <p:cNvPr id="141325" name="AutoShape 13"/>
          <p:cNvSpPr>
            <a:spLocks noChangeAspect="1" noChangeArrowheads="1"/>
          </p:cNvSpPr>
          <p:nvPr/>
        </p:nvSpPr>
        <p:spPr bwMode="auto">
          <a:xfrm>
            <a:off x="3566935" y="3057544"/>
            <a:ext cx="2359781" cy="3086100"/>
          </a:xfrm>
          <a:prstGeom prst="homePlate">
            <a:avLst>
              <a:gd name="adj" fmla="val 25000"/>
            </a:avLst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marL="177800" indent="-177800" algn="ctr" eaLnBrk="0" hangingPunct="0">
              <a:defRPr/>
            </a:pPr>
            <a:r>
              <a:rPr lang="en-US" sz="1600" dirty="0" err="1">
                <a:latin typeface="Verdana" pitchFamily="34" charset="0"/>
              </a:rPr>
              <a:t>Observasi</a:t>
            </a:r>
            <a:r>
              <a:rPr lang="en-US" sz="1600" dirty="0">
                <a:latin typeface="Verdana" pitchFamily="34" charset="0"/>
              </a:rPr>
              <a:t>:</a:t>
            </a: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 dirty="0" err="1">
                <a:latin typeface="Verdana" pitchFamily="34" charset="0"/>
              </a:rPr>
              <a:t>Pengamatan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aktual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dilapangan</a:t>
            </a:r>
            <a:r>
              <a:rPr lang="en-US" sz="1600" b="0" dirty="0">
                <a:latin typeface="Verdana" pitchFamily="34" charset="0"/>
              </a:rPr>
              <a:t>.</a:t>
            </a: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 dirty="0" err="1">
                <a:latin typeface="Verdana" pitchFamily="34" charset="0"/>
              </a:rPr>
              <a:t>Usahakan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tidak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meng-interupsi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aktifitas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yg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sdg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berjalan</a:t>
            </a:r>
            <a:endParaRPr lang="en-US" sz="1600" b="0" dirty="0">
              <a:latin typeface="Verdana" pitchFamily="34" charset="0"/>
            </a:endParaRPr>
          </a:p>
          <a:p>
            <a:pPr marL="177800" indent="-177800" eaLnBrk="0" hangingPunct="0">
              <a:buFontTx/>
              <a:buChar char="•"/>
              <a:defRPr/>
            </a:pPr>
            <a:r>
              <a:rPr lang="en-US" sz="1600" b="0" dirty="0" err="1">
                <a:latin typeface="Verdana" pitchFamily="34" charset="0"/>
              </a:rPr>
              <a:t>Jadi</a:t>
            </a:r>
            <a:r>
              <a:rPr lang="en-US" sz="1600" b="0" dirty="0">
                <a:latin typeface="Verdana" pitchFamily="34" charset="0"/>
              </a:rPr>
              <a:t> </a:t>
            </a:r>
            <a:r>
              <a:rPr lang="en-US" sz="1600" b="0" dirty="0" err="1">
                <a:latin typeface="Verdana" pitchFamily="34" charset="0"/>
              </a:rPr>
              <a:t>Pengamat</a:t>
            </a:r>
            <a:r>
              <a:rPr lang="en-US" sz="1600" b="0" dirty="0">
                <a:latin typeface="Verdana" pitchFamily="34" charset="0"/>
              </a:rPr>
              <a:t> yang </a:t>
            </a:r>
            <a:r>
              <a:rPr lang="en-US" sz="1600" b="0" dirty="0" err="1">
                <a:latin typeface="Verdana" pitchFamily="34" charset="0"/>
              </a:rPr>
              <a:t>baik</a:t>
            </a:r>
            <a:endParaRPr lang="en-GB" sz="1600" b="0" dirty="0">
              <a:latin typeface="Verdana" pitchFamily="34" charset="0"/>
            </a:endParaRPr>
          </a:p>
          <a:p>
            <a:pPr marL="177800" indent="-177800" eaLnBrk="0" hangingPunct="0">
              <a:buFontTx/>
              <a:buChar char="•"/>
              <a:defRPr/>
            </a:pPr>
            <a:endParaRPr lang="en-US" sz="1600" b="0" dirty="0">
              <a:latin typeface="Verdana" pitchFamily="34" charset="0"/>
            </a:endParaRPr>
          </a:p>
        </p:txBody>
      </p:sp>
      <p:sp>
        <p:nvSpPr>
          <p:cNvPr id="82954" name="Rectangle 14"/>
          <p:cNvSpPr>
            <a:spLocks noGrp="1" noChangeArrowheads="1"/>
          </p:cNvSpPr>
          <p:nvPr>
            <p:ph type="title"/>
          </p:nvPr>
        </p:nvSpPr>
        <p:spPr>
          <a:xfrm>
            <a:off x="238092" y="-24"/>
            <a:ext cx="6358764" cy="684213"/>
          </a:xfrm>
          <a:noFill/>
        </p:spPr>
        <p:txBody>
          <a:bodyPr anchor="b">
            <a:noAutofit/>
          </a:bodyPr>
          <a:lstStyle/>
          <a:p>
            <a:pPr eaLnBrk="1" hangingPunct="1"/>
            <a:r>
              <a:rPr lang="en-US" sz="3600" b="0" dirty="0" err="1">
                <a:latin typeface="Impact" panose="020B0806030902050204" pitchFamily="34" charset="0"/>
              </a:rPr>
              <a:t>Siklus</a:t>
            </a:r>
            <a:r>
              <a:rPr lang="en-US" sz="3600" b="0" dirty="0">
                <a:latin typeface="Impact" panose="020B0806030902050204" pitchFamily="34" charset="0"/>
              </a:rPr>
              <a:t> </a:t>
            </a:r>
            <a:r>
              <a:rPr lang="en-US" sz="3600" b="0" dirty="0" err="1">
                <a:latin typeface="Impact" panose="020B0806030902050204" pitchFamily="34" charset="0"/>
              </a:rPr>
              <a:t>Pelaksanaan</a:t>
            </a:r>
            <a:r>
              <a:rPr lang="en-US" sz="3600" b="0" dirty="0">
                <a:latin typeface="Impact" panose="020B0806030902050204" pitchFamily="34" charset="0"/>
              </a:rPr>
              <a:t> Audit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8A5E90-3C57-4B32-B1FA-3C2E8E40C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239280" y="0"/>
            <a:ext cx="666720" cy="157161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E25567-E216-407F-98CE-F15906F97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5273" y="6356352"/>
            <a:ext cx="5638800" cy="365125"/>
          </a:xfrm>
        </p:spPr>
        <p:txBody>
          <a:bodyPr/>
          <a:lstStyle/>
          <a:p>
            <a:r>
              <a:rPr lang="en-US"/>
              <a:t>Audit ISO IEC 17025:2017. 1/Rev 01 ©Copyright. Sentral Sistem Agustus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8122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5FA48-28AD-4902-BFB8-9E1339A4A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25760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  <a:latin typeface="Impact" panose="020B0806030902050204" pitchFamily="34" charset="0"/>
              </a:rPr>
              <a:t>METODE PELAKSANAAN AUDIT</a:t>
            </a:r>
            <a:br>
              <a:rPr lang="en-US" dirty="0">
                <a:solidFill>
                  <a:srgbClr val="FF0000"/>
                </a:solidFill>
                <a:latin typeface="Impact" panose="020B0806030902050204" pitchFamily="34" charset="0"/>
              </a:rPr>
            </a:br>
            <a:r>
              <a:rPr lang="en-US" dirty="0">
                <a:solidFill>
                  <a:srgbClr val="FF0000"/>
                </a:solidFill>
                <a:latin typeface="Impact" panose="020B0806030902050204" pitchFamily="34" charset="0"/>
              </a:rPr>
              <a:t>ANNEX A.1 ISO 19011:2018</a:t>
            </a:r>
            <a:endParaRPr lang="en-ID" dirty="0">
              <a:solidFill>
                <a:srgbClr val="FF0000"/>
              </a:solidFill>
              <a:latin typeface="Impact" panose="020B0806030902050204" pitchFamily="34" charset="0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DF86059-0F9D-4B7D-ADF2-558902325B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9486164"/>
              </p:ext>
            </p:extLst>
          </p:nvPr>
        </p:nvGraphicFramePr>
        <p:xfrm>
          <a:off x="495300" y="1355680"/>
          <a:ext cx="8915400" cy="493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2991">
                  <a:extLst>
                    <a:ext uri="{9D8B030D-6E8A-4147-A177-3AD203B41FA5}">
                      <a16:colId xmlns:a16="http://schemas.microsoft.com/office/drawing/2014/main" val="1181968108"/>
                    </a:ext>
                  </a:extLst>
                </a:gridCol>
                <a:gridCol w="3422073">
                  <a:extLst>
                    <a:ext uri="{9D8B030D-6E8A-4147-A177-3AD203B41FA5}">
                      <a16:colId xmlns:a16="http://schemas.microsoft.com/office/drawing/2014/main" val="2447490326"/>
                    </a:ext>
                  </a:extLst>
                </a:gridCol>
                <a:gridCol w="3730336">
                  <a:extLst>
                    <a:ext uri="{9D8B030D-6E8A-4147-A177-3AD203B41FA5}">
                      <a16:colId xmlns:a16="http://schemas.microsoft.com/office/drawing/2014/main" val="810062336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ID" sz="1800" b="1" i="0" u="none" strike="noStrike" kern="1200" baseline="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Jenis</a:t>
                      </a:r>
                      <a:r>
                        <a:rPr lang="en-ID" sz="18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1800" b="1" i="0" u="none" strike="noStrike" kern="1200" baseline="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interaksi</a:t>
                      </a:r>
                      <a:endParaRPr lang="en-ID" sz="1800" b="1" i="0" u="none" strike="noStrike" kern="1200" baseline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ID" sz="1800" b="1" i="0" u="none" strike="noStrike" kern="1200" baseline="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antara</a:t>
                      </a:r>
                      <a:r>
                        <a:rPr lang="en-ID" sz="18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auditor dan auditee</a:t>
                      </a:r>
                      <a:endParaRPr lang="en-ID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D" sz="1800" b="1" i="0" u="none" strike="noStrike" kern="1200" baseline="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Lokasi</a:t>
                      </a:r>
                      <a:r>
                        <a:rPr lang="en-ID" sz="18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auditor</a:t>
                      </a:r>
                      <a:endParaRPr lang="en-ID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397315"/>
                  </a:ext>
                </a:extLst>
              </a:tr>
              <a:tr h="531771"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On Site</a:t>
                      </a:r>
                      <a:endParaRPr lang="en-ID" sz="1800" b="1" i="0" u="none" strike="noStrike" kern="1200" baseline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Remote</a:t>
                      </a:r>
                      <a:endParaRPr lang="en-ID" sz="1800" b="1" i="0" u="none" strike="noStrike" kern="1200" baseline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220495"/>
                  </a:ext>
                </a:extLst>
              </a:tr>
              <a:tr h="480971">
                <a:tc>
                  <a:txBody>
                    <a:bodyPr/>
                    <a:lstStyle/>
                    <a:p>
                      <a:r>
                        <a:rPr lang="id-ID" dirty="0"/>
                        <a:t>Interaksi Manusia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• </a:t>
                      </a:r>
                      <a:r>
                        <a:rPr lang="en-ID" sz="1800" b="1" i="0" u="none" strike="noStrike" kern="1200" baseline="0" dirty="0" err="1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Melakukan</a:t>
                      </a:r>
                      <a:r>
                        <a:rPr lang="en-ID" sz="1800" b="1" i="0" u="none" strike="noStrike" kern="1200" baseline="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1800" b="1" i="0" u="none" strike="noStrike" kern="1200" baseline="0" dirty="0" err="1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wawancara</a:t>
                      </a:r>
                      <a:endParaRPr lang="en-ID" sz="1800" b="1" i="0" u="none" strike="noStrike" kern="1200" baseline="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ID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• </a:t>
                      </a:r>
                      <a:r>
                        <a:rPr lang="en-ID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Melengkapi</a:t>
                      </a:r>
                      <a:r>
                        <a:rPr lang="en-ID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checklist</a:t>
                      </a:r>
                    </a:p>
                    <a:p>
                      <a:r>
                        <a:rPr lang="en-ID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• </a:t>
                      </a:r>
                      <a:r>
                        <a:rPr lang="en-ID" sz="1800" b="1" i="0" u="none" strike="noStrike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Meninjau</a:t>
                      </a:r>
                      <a:r>
                        <a:rPr lang="en-ID" sz="1800" b="1" i="0" u="none" strike="noStrike" kern="12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1800" b="1" i="0" u="none" strike="noStrike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dokumen</a:t>
                      </a:r>
                      <a:endParaRPr lang="en-ID" sz="1800" b="1" i="0" u="none" strike="noStrike" kern="1200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ID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• Sampling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Melalui</a:t>
                      </a:r>
                      <a:r>
                        <a:rPr lang="en-ID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media </a:t>
                      </a:r>
                      <a:r>
                        <a:rPr lang="en-ID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komunikasi</a:t>
                      </a:r>
                      <a:endParaRPr lang="en-ID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ID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interaktif</a:t>
                      </a:r>
                      <a:r>
                        <a:rPr lang="en-ID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:</a:t>
                      </a:r>
                    </a:p>
                    <a:p>
                      <a:r>
                        <a:rPr lang="en-ID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• </a:t>
                      </a:r>
                      <a:r>
                        <a:rPr lang="en-ID" sz="1800" b="1" i="0" u="none" strike="noStrike" kern="1200" baseline="0" dirty="0" err="1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Melakukan</a:t>
                      </a:r>
                      <a:r>
                        <a:rPr lang="en-ID" sz="1800" b="1" i="0" u="none" strike="noStrike" kern="1200" baseline="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1800" b="1" i="0" u="none" strike="noStrike" kern="1200" baseline="0" dirty="0" err="1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wawancara</a:t>
                      </a:r>
                      <a:endParaRPr lang="en-ID" sz="1800" b="1" i="0" u="none" strike="noStrike" kern="1200" baseline="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ID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• </a:t>
                      </a:r>
                      <a:r>
                        <a:rPr lang="id-ID" sz="1800" b="1" i="0" u="none" strike="noStrike" kern="1200" baseline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Pengamatan pekerjaan yang dilakukan dengan kendali jarak jauh.</a:t>
                      </a:r>
                      <a:endParaRPr lang="en-ID" sz="1800" b="1" i="0" u="none" strike="noStrike" kern="1200" baseline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ID" sz="1800" b="1" i="0" u="none" strike="noStrike" kern="1200" baseline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• </a:t>
                      </a:r>
                      <a:r>
                        <a:rPr lang="en-ID" sz="1800" b="1" i="0" u="none" strike="noStrike" kern="1200" baseline="0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Melengkapi</a:t>
                      </a:r>
                      <a:r>
                        <a:rPr lang="en-ID" sz="1800" b="1" i="0" u="none" strike="noStrike" kern="1200" baseline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checklist</a:t>
                      </a:r>
                      <a:r>
                        <a:rPr lang="id-ID" sz="1800" b="1" i="0" u="none" strike="noStrike" kern="1200" baseline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&amp; questioner.</a:t>
                      </a:r>
                      <a:endParaRPr lang="en-ID" sz="1800" b="1" i="0" u="none" strike="noStrike" kern="1200" baseline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ID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• </a:t>
                      </a:r>
                      <a:r>
                        <a:rPr lang="en-ID" sz="1800" b="1" i="0" u="none" strike="noStrike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Meninjau</a:t>
                      </a:r>
                      <a:r>
                        <a:rPr lang="en-ID" sz="1800" b="1" i="0" u="none" strike="noStrike" kern="12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1800" b="1" i="0" u="none" strike="noStrike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dokumen</a:t>
                      </a:r>
                      <a:endParaRPr lang="en-ID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548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dirty="0"/>
                        <a:t>Tanpa interaksi manusia</a:t>
                      </a:r>
                      <a:endParaRPr lang="en-ID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• </a:t>
                      </a:r>
                      <a:r>
                        <a:rPr lang="en-ID" sz="1800" b="1" i="0" u="none" strike="noStrike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Meninjau</a:t>
                      </a:r>
                      <a:r>
                        <a:rPr lang="en-ID" sz="1800" b="1" i="0" u="none" strike="noStrike" kern="12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1800" b="1" i="0" u="none" strike="noStrike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dokumen</a:t>
                      </a:r>
                      <a:endParaRPr lang="en-ID" sz="1800" b="1" i="0" u="none" strike="noStrike" kern="1200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ID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• </a:t>
                      </a:r>
                      <a:r>
                        <a:rPr lang="en-ID" sz="1800" b="1" i="0" u="none" strike="noStrike" kern="1200" baseline="0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Observasi</a:t>
                      </a:r>
                      <a:r>
                        <a:rPr lang="en-ID" sz="1800" b="1" i="0" u="none" strike="noStrike" kern="1200" baseline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1800" b="1" i="0" u="none" strike="noStrike" kern="1200" baseline="0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pekerjaan</a:t>
                      </a:r>
                      <a:endParaRPr lang="en-ID" sz="1800" b="1" i="0" u="none" strike="noStrike" kern="1200" baseline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ID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• </a:t>
                      </a:r>
                      <a:r>
                        <a:rPr lang="en-ID" sz="1800" b="1" i="0" u="none" strike="noStrike" kern="1200" baseline="0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Melakukan</a:t>
                      </a:r>
                      <a:r>
                        <a:rPr lang="en-ID" sz="1800" b="1" i="0" u="none" strike="noStrike" kern="1200" baseline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1800" b="1" i="0" u="none" strike="noStrike" kern="1200" baseline="0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kunjungan</a:t>
                      </a:r>
                      <a:r>
                        <a:rPr lang="en-ID" sz="1800" b="1" i="0" u="none" strike="noStrike" kern="1200" baseline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r>
                        <a:rPr lang="en-ID" sz="1800" b="1" i="0" u="none" strike="noStrike" kern="1200" baseline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 on-site</a:t>
                      </a:r>
                    </a:p>
                    <a:p>
                      <a:r>
                        <a:rPr lang="en-ID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• </a:t>
                      </a:r>
                      <a:r>
                        <a:rPr lang="en-ID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Melengkapi</a:t>
                      </a:r>
                      <a:r>
                        <a:rPr lang="en-ID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checklist</a:t>
                      </a:r>
                    </a:p>
                    <a:p>
                      <a:r>
                        <a:rPr lang="en-ID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• Sampling (mis. </a:t>
                      </a:r>
                      <a:r>
                        <a:rPr lang="id-ID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Hasil uji / kalibrasi</a:t>
                      </a:r>
                      <a:r>
                        <a:rPr lang="en-ID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ID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• </a:t>
                      </a:r>
                      <a:r>
                        <a:rPr lang="en-ID" sz="1800" b="1" i="0" u="none" strike="noStrike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Meninjau</a:t>
                      </a:r>
                      <a:r>
                        <a:rPr lang="en-ID" sz="1800" b="1" i="0" u="none" strike="noStrike" kern="12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1800" b="1" i="0" u="none" strike="noStrike" kern="120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dokumen</a:t>
                      </a:r>
                      <a:endParaRPr lang="en-ID" sz="1800" b="1" i="0" u="none" strike="noStrike" kern="1200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ID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• </a:t>
                      </a:r>
                      <a:r>
                        <a:rPr lang="en-ID" sz="1800" b="1" i="0" u="none" strike="noStrike" kern="1200" baseline="0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Observasi</a:t>
                      </a:r>
                      <a:r>
                        <a:rPr lang="en-ID" sz="1800" b="1" i="0" u="none" strike="noStrike" kern="1200" baseline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1800" b="1" i="0" u="none" strike="noStrike" kern="1200" baseline="0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pekerjaan</a:t>
                      </a:r>
                      <a:endParaRPr lang="en-ID" sz="1800" b="1" i="0" u="none" strike="noStrike" kern="1200" baseline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ID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• </a:t>
                      </a:r>
                      <a:r>
                        <a:rPr lang="en-ID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Analisis</a:t>
                      </a:r>
                      <a:r>
                        <a:rPr lang="en-ID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data</a:t>
                      </a:r>
                      <a:endParaRPr lang="en-ID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70397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197CC-7493-4423-BCD7-80E978A9F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0CBEE9-AF5B-453B-917E-495109BDE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81688" y="6287496"/>
            <a:ext cx="3343275" cy="365125"/>
          </a:xfrm>
        </p:spPr>
        <p:txBody>
          <a:bodyPr/>
          <a:lstStyle/>
          <a:p>
            <a:r>
              <a:rPr lang="en-US"/>
              <a:t>Audit ISO IEC 17025:2017. 1/Rev 01 ©Copyright. Sentral Sistem Agustus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005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Rectangle 2"/>
          <p:cNvSpPr>
            <a:spLocks noGrp="1" noChangeArrowheads="1"/>
          </p:cNvSpPr>
          <p:nvPr>
            <p:ph type="title"/>
          </p:nvPr>
        </p:nvSpPr>
        <p:spPr>
          <a:xfrm>
            <a:off x="-15552" y="125760"/>
            <a:ext cx="7139683" cy="1143000"/>
          </a:xfrm>
        </p:spPr>
        <p:txBody>
          <a:bodyPr anchorCtr="1">
            <a:normAutofit/>
          </a:bodyPr>
          <a:lstStyle/>
          <a:p>
            <a:pPr eaLnBrk="1" hangingPunct="1">
              <a:buFont typeface="Monotype Sorts" charset="2"/>
              <a:buChar char="­"/>
              <a:defRPr/>
            </a:pPr>
            <a:r>
              <a:rPr lang="en-US" sz="3200" b="0" dirty="0"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id-ID" sz="3200" b="0" dirty="0"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</a:rPr>
              <a:t>Kelemahan Selama Pelaksanaan Audit</a:t>
            </a:r>
            <a:endParaRPr lang="en-US" sz="3200" b="0" dirty="0">
              <a:effectLst>
                <a:outerShdw blurRad="38100" dist="38100" dir="2700000" algn="tl">
                  <a:srgbClr val="C0C0C0"/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>
          <a:xfrm>
            <a:off x="524939" y="1412776"/>
            <a:ext cx="8748541" cy="5357826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sz="2000" dirty="0" err="1"/>
              <a:t>Beberapa</a:t>
            </a:r>
            <a:r>
              <a:rPr lang="en-US" sz="2000" dirty="0"/>
              <a:t> </a:t>
            </a:r>
            <a:r>
              <a:rPr lang="en-US" sz="2000" dirty="0" err="1"/>
              <a:t>kelemahan</a:t>
            </a:r>
            <a:r>
              <a:rPr lang="en-US" sz="2000" dirty="0"/>
              <a:t> </a:t>
            </a:r>
            <a:r>
              <a:rPr lang="en-US" sz="2000" dirty="0" err="1"/>
              <a:t>selama</a:t>
            </a:r>
            <a:r>
              <a:rPr lang="en-US" sz="2000" dirty="0"/>
              <a:t> </a:t>
            </a:r>
            <a:r>
              <a:rPr lang="en-US" sz="2000" dirty="0" err="1"/>
              <a:t>pelaksanaan</a:t>
            </a:r>
            <a:r>
              <a:rPr lang="en-US" sz="2000" dirty="0"/>
              <a:t> audit:</a:t>
            </a:r>
          </a:p>
          <a:p>
            <a:pPr lvl="1" eaLnBrk="1" hangingPunct="1">
              <a:lnSpc>
                <a:spcPct val="130000"/>
              </a:lnSpc>
            </a:pPr>
            <a:r>
              <a:rPr lang="en-US" sz="1800" dirty="0" err="1"/>
              <a:t>Kurang</a:t>
            </a:r>
            <a:r>
              <a:rPr lang="en-US" sz="1800" dirty="0"/>
              <a:t> </a:t>
            </a:r>
            <a:r>
              <a:rPr lang="en-US" sz="1800" dirty="0" err="1"/>
              <a:t>memahami</a:t>
            </a:r>
            <a:r>
              <a:rPr lang="en-US" sz="1800" dirty="0"/>
              <a:t> proses dan </a:t>
            </a:r>
            <a:r>
              <a:rPr lang="en-US" sz="1800" dirty="0" err="1"/>
              <a:t>persyaratan</a:t>
            </a:r>
            <a:r>
              <a:rPr lang="en-US" sz="1800" dirty="0"/>
              <a:t> ISO</a:t>
            </a:r>
            <a:r>
              <a:rPr lang="id-ID" sz="1800" dirty="0"/>
              <a:t>/IEC 17025:2017</a:t>
            </a:r>
          </a:p>
          <a:p>
            <a:pPr lvl="1" eaLnBrk="1" hangingPunct="1">
              <a:lnSpc>
                <a:spcPct val="130000"/>
              </a:lnSpc>
            </a:pPr>
            <a:r>
              <a:rPr lang="id-ID" sz="1800" dirty="0"/>
              <a:t>Tidak fokus, hanya prosedural.</a:t>
            </a:r>
          </a:p>
          <a:p>
            <a:pPr lvl="2">
              <a:lnSpc>
                <a:spcPct val="130000"/>
              </a:lnSpc>
            </a:pPr>
            <a:r>
              <a:rPr lang="en-US" sz="1800" dirty="0" err="1"/>
              <a:t>Apa</a:t>
            </a:r>
            <a:r>
              <a:rPr lang="en-US" sz="1800" dirty="0"/>
              <a:t> </a:t>
            </a:r>
            <a:r>
              <a:rPr lang="en-US" sz="1800" dirty="0" err="1"/>
              <a:t>fokus</a:t>
            </a:r>
            <a:r>
              <a:rPr lang="en-US" sz="1800" dirty="0"/>
              <a:t> audit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pengendalian</a:t>
            </a:r>
            <a:r>
              <a:rPr lang="en-US" sz="1800" dirty="0"/>
              <a:t> </a:t>
            </a:r>
            <a:r>
              <a:rPr lang="en-US" sz="1800" dirty="0" err="1"/>
              <a:t>dokumen</a:t>
            </a:r>
            <a:r>
              <a:rPr lang="en-US" sz="1800" dirty="0"/>
              <a:t> ? </a:t>
            </a:r>
          </a:p>
          <a:p>
            <a:pPr lvl="2" eaLnBrk="1" hangingPunct="1">
              <a:lnSpc>
                <a:spcPct val="130000"/>
              </a:lnSpc>
            </a:pPr>
            <a:r>
              <a:rPr lang="en-US" sz="1800" dirty="0" err="1"/>
              <a:t>Apa</a:t>
            </a:r>
            <a:r>
              <a:rPr lang="en-US" sz="1800" dirty="0"/>
              <a:t> </a:t>
            </a:r>
            <a:r>
              <a:rPr lang="en-US" sz="1800" dirty="0" err="1"/>
              <a:t>fokus</a:t>
            </a:r>
            <a:r>
              <a:rPr lang="en-US" sz="1800" dirty="0"/>
              <a:t> audit </a:t>
            </a:r>
            <a:r>
              <a:rPr lang="en-US" sz="1800" dirty="0" err="1"/>
              <a:t>dari</a:t>
            </a:r>
            <a:r>
              <a:rPr lang="en-US" sz="1800" dirty="0"/>
              <a:t> corrective action ?</a:t>
            </a:r>
          </a:p>
          <a:p>
            <a:pPr lvl="1" eaLnBrk="1" hangingPunct="1">
              <a:lnSpc>
                <a:spcPct val="130000"/>
              </a:lnSpc>
            </a:pPr>
            <a:r>
              <a:rPr lang="en-US" sz="1800" dirty="0" err="1"/>
              <a:t>Kurang</a:t>
            </a:r>
            <a:r>
              <a:rPr lang="en-US" sz="1800" dirty="0"/>
              <a:t> </a:t>
            </a:r>
            <a:r>
              <a:rPr lang="en-US" sz="1800" dirty="0" err="1"/>
              <a:t>kreatif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menggali</a:t>
            </a:r>
            <a:r>
              <a:rPr lang="en-US" sz="1800" dirty="0"/>
              <a:t> </a:t>
            </a:r>
            <a:r>
              <a:rPr lang="en-US" sz="1800" dirty="0" err="1"/>
              <a:t>kelemahan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suatu</a:t>
            </a:r>
            <a:r>
              <a:rPr lang="en-US" sz="1800" dirty="0"/>
              <a:t> proses, </a:t>
            </a:r>
            <a:r>
              <a:rPr lang="en-US" sz="1800" dirty="0" err="1"/>
              <a:t>percaya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pernyataan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auditee</a:t>
            </a:r>
            <a:r>
              <a:rPr lang="id-ID" sz="1800" dirty="0"/>
              <a:t> saja.</a:t>
            </a:r>
            <a:endParaRPr lang="en-US" sz="1800" dirty="0"/>
          </a:p>
          <a:p>
            <a:pPr lvl="2" eaLnBrk="1" hangingPunct="1">
              <a:lnSpc>
                <a:spcPct val="130000"/>
              </a:lnSpc>
            </a:pPr>
            <a:r>
              <a:rPr lang="en-US" sz="1800" dirty="0"/>
              <a:t>Audit </a:t>
            </a:r>
            <a:r>
              <a:rPr lang="id-ID" sz="1800" dirty="0"/>
              <a:t>hanya </a:t>
            </a:r>
            <a:r>
              <a:rPr lang="en-US" sz="1800" dirty="0" err="1"/>
              <a:t>wawancara</a:t>
            </a:r>
            <a:r>
              <a:rPr lang="en-US" sz="1800" dirty="0"/>
              <a:t> </a:t>
            </a:r>
            <a:r>
              <a:rPr lang="id-ID" sz="1800" dirty="0"/>
              <a:t>saja.</a:t>
            </a:r>
            <a:endParaRPr lang="en-US" sz="1800" dirty="0"/>
          </a:p>
          <a:p>
            <a:pPr lvl="1" eaLnBrk="1" hangingPunct="1">
              <a:lnSpc>
                <a:spcPct val="130000"/>
              </a:lnSpc>
            </a:pPr>
            <a:r>
              <a:rPr lang="en-US" sz="1800" dirty="0" err="1"/>
              <a:t>Puas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keberadaan</a:t>
            </a:r>
            <a:r>
              <a:rPr lang="en-US" sz="1800" dirty="0"/>
              <a:t> </a:t>
            </a:r>
            <a:r>
              <a:rPr lang="en-US" sz="1800" dirty="0" err="1"/>
              <a:t>suatu</a:t>
            </a:r>
            <a:r>
              <a:rPr lang="en-US" sz="1800" dirty="0"/>
              <a:t> </a:t>
            </a:r>
            <a:r>
              <a:rPr lang="en-US" sz="1800" dirty="0" err="1"/>
              <a:t>dokumen</a:t>
            </a:r>
            <a:r>
              <a:rPr lang="en-US" sz="1800" dirty="0"/>
              <a:t>, </a:t>
            </a:r>
            <a:r>
              <a:rPr lang="en-US" sz="1800" dirty="0" err="1"/>
              <a:t>kurang</a:t>
            </a:r>
            <a:r>
              <a:rPr lang="en-US" sz="1800" dirty="0"/>
              <a:t> </a:t>
            </a:r>
            <a:r>
              <a:rPr lang="en-US" sz="1800" dirty="0" err="1"/>
              <a:t>melakukan</a:t>
            </a:r>
            <a:r>
              <a:rPr lang="en-US" sz="1800" dirty="0"/>
              <a:t> </a:t>
            </a:r>
            <a:r>
              <a:rPr lang="en-US" sz="1800" dirty="0" err="1"/>
              <a:t>penelitian</a:t>
            </a:r>
            <a:r>
              <a:rPr lang="en-US" sz="1800" dirty="0"/>
              <a:t> </a:t>
            </a:r>
            <a:r>
              <a:rPr lang="en-US" sz="1800" dirty="0" err="1"/>
              <a:t>terhadap</a:t>
            </a:r>
            <a:r>
              <a:rPr lang="en-US" sz="1800" dirty="0"/>
              <a:t> </a:t>
            </a:r>
            <a:r>
              <a:rPr lang="en-US" sz="1800" dirty="0" err="1"/>
              <a:t>isi</a:t>
            </a:r>
            <a:r>
              <a:rPr lang="en-US" sz="1800" dirty="0"/>
              <a:t> </a:t>
            </a:r>
            <a:r>
              <a:rPr lang="en-US" sz="1800" dirty="0" err="1"/>
              <a:t>dokumen</a:t>
            </a:r>
            <a:r>
              <a:rPr lang="en-US" sz="1800" dirty="0"/>
              <a:t>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melakukan</a:t>
            </a:r>
            <a:r>
              <a:rPr lang="en-US" sz="1800" dirty="0"/>
              <a:t> </a:t>
            </a:r>
            <a:r>
              <a:rPr lang="en-US" sz="1800" dirty="0" err="1"/>
              <a:t>observasi</a:t>
            </a:r>
            <a:r>
              <a:rPr lang="en-US" sz="1800" dirty="0"/>
              <a:t> </a:t>
            </a:r>
            <a:r>
              <a:rPr lang="en-US" sz="1800" dirty="0" err="1"/>
              <a:t>di</a:t>
            </a:r>
            <a:r>
              <a:rPr lang="en-US" sz="1800" dirty="0"/>
              <a:t> </a:t>
            </a:r>
            <a:r>
              <a:rPr lang="en-US" sz="1800" dirty="0" err="1"/>
              <a:t>lapangan</a:t>
            </a:r>
            <a:endParaRPr lang="en-US" sz="1800" dirty="0"/>
          </a:p>
          <a:p>
            <a:pPr lvl="2" eaLnBrk="1" hangingPunct="1">
              <a:lnSpc>
                <a:spcPct val="130000"/>
              </a:lnSpc>
            </a:pPr>
            <a:r>
              <a:rPr lang="en-US" sz="1800" dirty="0" err="1"/>
              <a:t>Menyatakan</a:t>
            </a:r>
            <a:r>
              <a:rPr lang="en-US" sz="1800" dirty="0"/>
              <a:t> OK </a:t>
            </a:r>
            <a:r>
              <a:rPr lang="en-US" sz="1800" dirty="0" err="1"/>
              <a:t>setelah</a:t>
            </a:r>
            <a:r>
              <a:rPr lang="en-US" sz="1800" dirty="0"/>
              <a:t> </a:t>
            </a:r>
            <a:r>
              <a:rPr lang="en-US" sz="1800" dirty="0" err="1"/>
              <a:t>dokumen</a:t>
            </a:r>
            <a:r>
              <a:rPr lang="en-US" sz="1800" dirty="0"/>
              <a:t> </a:t>
            </a:r>
            <a:r>
              <a:rPr lang="en-US" sz="1800" dirty="0" err="1"/>
              <a:t>diberikan</a:t>
            </a:r>
            <a:r>
              <a:rPr lang="en-US" sz="1800" dirty="0"/>
              <a:t>, </a:t>
            </a:r>
            <a:r>
              <a:rPr lang="en-US" sz="1800" dirty="0" err="1"/>
              <a:t>tanpa</a:t>
            </a:r>
            <a:r>
              <a:rPr lang="en-US" sz="1800" dirty="0"/>
              <a:t> </a:t>
            </a:r>
            <a:r>
              <a:rPr lang="en-US" sz="1800" dirty="0" err="1"/>
              <a:t>melihat</a:t>
            </a:r>
            <a:r>
              <a:rPr lang="en-US" sz="1800" dirty="0"/>
              <a:t> </a:t>
            </a:r>
            <a:r>
              <a:rPr lang="en-US" sz="1800" dirty="0" err="1"/>
              <a:t>isi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suatu</a:t>
            </a:r>
            <a:r>
              <a:rPr lang="en-US" sz="1800" dirty="0"/>
              <a:t> </a:t>
            </a:r>
            <a:r>
              <a:rPr lang="en-US" sz="1800" dirty="0" err="1"/>
              <a:t>dokumen</a:t>
            </a:r>
            <a:r>
              <a:rPr lang="en-US" sz="1800" dirty="0"/>
              <a:t>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DAC848-4DB1-4B76-9A3A-2EDF5034B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-15552" y="1196752"/>
            <a:ext cx="3291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771" y="116632"/>
            <a:ext cx="3044229" cy="286209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0FF7A-B9DE-4FCA-AC33-C6758C4B4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73382" y="6356352"/>
            <a:ext cx="6248399" cy="365125"/>
          </a:xfrm>
        </p:spPr>
        <p:txBody>
          <a:bodyPr/>
          <a:lstStyle/>
          <a:p>
            <a:r>
              <a:rPr lang="en-US"/>
              <a:t>Audit ISO IEC 17025:2017. 1/Rev 01 ©Copyright. Sentral Sistem Agustus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1382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357297"/>
          </a:xfrm>
          <a:solidFill>
            <a:srgbClr val="7030A0"/>
          </a:solidFill>
        </p:spPr>
        <p:txBody>
          <a:bodyPr anchor="ctr" anchorCtr="0"/>
          <a:lstStyle/>
          <a:p>
            <a:pPr algn="ctr" eaLnBrk="1" hangingPunct="1"/>
            <a:r>
              <a:rPr lang="en-US" dirty="0" err="1">
                <a:solidFill>
                  <a:schemeClr val="bg1"/>
                </a:solidFill>
                <a:latin typeface="Impact" panose="020B0806030902050204" pitchFamily="34" charset="0"/>
              </a:rPr>
              <a:t>Teknik-teknik</a:t>
            </a:r>
            <a:r>
              <a:rPr lang="en-US" dirty="0">
                <a:solidFill>
                  <a:schemeClr val="bg1"/>
                </a:solidFill>
                <a:latin typeface="Impact" panose="020B0806030902050204" pitchFamily="34" charset="0"/>
              </a:rPr>
              <a:t> Sampling</a:t>
            </a:r>
          </a:p>
        </p:txBody>
      </p:sp>
      <p:sp>
        <p:nvSpPr>
          <p:cNvPr id="84995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4278496" y="1714609"/>
            <a:ext cx="5068525" cy="4824412"/>
          </a:xfrm>
          <a:noFill/>
        </p:spPr>
        <p:txBody>
          <a:bodyPr>
            <a:normAutofit lnSpcReduction="10000"/>
          </a:bodyPr>
          <a:lstStyle/>
          <a:p>
            <a:pPr marL="363538" indent="-363538" eaLnBrk="1" hangingPunct="1">
              <a:lnSpc>
                <a:spcPct val="105000"/>
              </a:lnSpc>
              <a:spcAft>
                <a:spcPct val="70000"/>
              </a:spcAft>
              <a:buFont typeface="Monotype Sorts" charset="2"/>
              <a:buNone/>
            </a:pPr>
            <a:r>
              <a:rPr lang="en-US" sz="1800" dirty="0"/>
              <a:t>Karena </a:t>
            </a:r>
            <a:r>
              <a:rPr lang="en-US" sz="1800" dirty="0" err="1"/>
              <a:t>terbatas</a:t>
            </a:r>
            <a:r>
              <a:rPr lang="en-US" sz="1800" dirty="0"/>
              <a:t> oleh </a:t>
            </a:r>
            <a:r>
              <a:rPr lang="en-US" sz="1800" dirty="0" err="1"/>
              <a:t>waktu</a:t>
            </a:r>
            <a:r>
              <a:rPr lang="en-US" sz="1800" dirty="0"/>
              <a:t> dan </a:t>
            </a:r>
            <a:r>
              <a:rPr lang="en-US" sz="1800" dirty="0" err="1"/>
              <a:t>sumber</a:t>
            </a:r>
            <a:r>
              <a:rPr lang="en-US" sz="1800" dirty="0"/>
              <a:t> </a:t>
            </a:r>
            <a:r>
              <a:rPr lang="en-US" sz="1800" dirty="0" err="1"/>
              <a:t>daya</a:t>
            </a:r>
            <a:r>
              <a:rPr lang="en-US" sz="1800" dirty="0"/>
              <a:t> </a:t>
            </a:r>
            <a:r>
              <a:rPr lang="en-US" sz="1800" dirty="0" err="1"/>
              <a:t>maka</a:t>
            </a:r>
            <a:r>
              <a:rPr lang="en-US" sz="1800" dirty="0"/>
              <a:t> p</a:t>
            </a:r>
            <a:r>
              <a:rPr lang="id-ID" sz="1800" dirty="0"/>
              <a:t>elaksanaan</a:t>
            </a:r>
            <a:r>
              <a:rPr lang="en-US" sz="1800" dirty="0"/>
              <a:t> audit </a:t>
            </a:r>
            <a:r>
              <a:rPr lang="en-US" sz="1800" dirty="0" err="1"/>
              <a:t>dilakukan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cara</a:t>
            </a:r>
            <a:r>
              <a:rPr lang="en-US" sz="1800" dirty="0"/>
              <a:t> sampling, </a:t>
            </a:r>
            <a:r>
              <a:rPr lang="en-US" sz="1800" dirty="0" err="1"/>
              <a:t>beberapa</a:t>
            </a:r>
            <a:r>
              <a:rPr lang="en-US" sz="1800" dirty="0"/>
              <a:t> </a:t>
            </a:r>
            <a:r>
              <a:rPr lang="en-US" sz="1800" dirty="0" err="1"/>
              <a:t>teknik</a:t>
            </a:r>
            <a:r>
              <a:rPr lang="en-US" sz="1800" dirty="0"/>
              <a:t> sampling </a:t>
            </a:r>
            <a:r>
              <a:rPr lang="en-US" sz="1800" dirty="0" err="1"/>
              <a:t>a.l</a:t>
            </a:r>
            <a:r>
              <a:rPr lang="en-US" sz="1800" dirty="0"/>
              <a:t>;</a:t>
            </a:r>
          </a:p>
          <a:p>
            <a:pPr marL="363538" indent="-363538" eaLnBrk="1" hangingPunct="1">
              <a:lnSpc>
                <a:spcPct val="105000"/>
              </a:lnSpc>
              <a:spcAft>
                <a:spcPct val="70000"/>
              </a:spcAft>
              <a:buFont typeface="Wingdings" pitchFamily="2" charset="2"/>
              <a:buChar char="•"/>
            </a:pPr>
            <a:r>
              <a:rPr lang="en-US" sz="1800" b="1" dirty="0"/>
              <a:t>Vertical Slice Sampling                                                                                     </a:t>
            </a:r>
            <a:r>
              <a:rPr lang="en-US" sz="1800" dirty="0" err="1"/>
              <a:t>Mengambil</a:t>
            </a:r>
            <a:r>
              <a:rPr lang="en-US" sz="1800" dirty="0"/>
              <a:t> </a:t>
            </a:r>
            <a:r>
              <a:rPr lang="en-US" sz="1800" dirty="0" err="1"/>
              <a:t>satu</a:t>
            </a:r>
            <a:r>
              <a:rPr lang="en-US" sz="1800" dirty="0"/>
              <a:t> sample dan </a:t>
            </a:r>
            <a:r>
              <a:rPr lang="en-US" sz="1800" dirty="0" err="1"/>
              <a:t>memeriksa</a:t>
            </a:r>
            <a:r>
              <a:rPr lang="en-US" sz="1800" dirty="0"/>
              <a:t> </a:t>
            </a:r>
            <a:r>
              <a:rPr lang="en-US" sz="1800" dirty="0" err="1"/>
              <a:t>kesesuaiannya</a:t>
            </a:r>
            <a:r>
              <a:rPr lang="en-US" sz="1800" dirty="0"/>
              <a:t> </a:t>
            </a:r>
            <a:r>
              <a:rPr lang="en-US" sz="1800" dirty="0" err="1"/>
              <a:t>terhadap</a:t>
            </a:r>
            <a:r>
              <a:rPr lang="en-US" sz="1800" dirty="0"/>
              <a:t> </a:t>
            </a:r>
            <a:r>
              <a:rPr lang="en-US" sz="1800" dirty="0" err="1"/>
              <a:t>semua</a:t>
            </a:r>
            <a:r>
              <a:rPr lang="en-US" sz="1800" dirty="0"/>
              <a:t> element </a:t>
            </a:r>
            <a:r>
              <a:rPr lang="en-US" sz="1800" dirty="0" err="1"/>
              <a:t>sistem</a:t>
            </a:r>
            <a:r>
              <a:rPr lang="en-US" sz="1800" dirty="0"/>
              <a:t> </a:t>
            </a:r>
            <a:r>
              <a:rPr lang="en-US" sz="1800" dirty="0" err="1"/>
              <a:t>manajemen</a:t>
            </a:r>
            <a:r>
              <a:rPr lang="en-US" sz="1800" dirty="0"/>
              <a:t>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persyaratan</a:t>
            </a:r>
            <a:r>
              <a:rPr lang="en-US" sz="1800" dirty="0"/>
              <a:t> </a:t>
            </a:r>
            <a:r>
              <a:rPr lang="en-US" sz="1800" dirty="0" err="1"/>
              <a:t>tertentu</a:t>
            </a:r>
            <a:r>
              <a:rPr lang="en-US" sz="1800" dirty="0"/>
              <a:t> yang </a:t>
            </a:r>
            <a:r>
              <a:rPr lang="en-US" sz="1800" dirty="0" err="1"/>
              <a:t>terkait</a:t>
            </a:r>
            <a:endParaRPr lang="en-US" sz="1800" dirty="0"/>
          </a:p>
          <a:p>
            <a:pPr marL="363538" indent="-363538" eaLnBrk="1" hangingPunct="1">
              <a:lnSpc>
                <a:spcPct val="105000"/>
              </a:lnSpc>
              <a:spcAft>
                <a:spcPct val="70000"/>
              </a:spcAft>
              <a:buFont typeface="Wingdings" pitchFamily="2" charset="2"/>
              <a:buChar char="•"/>
            </a:pPr>
            <a:r>
              <a:rPr lang="en-US" sz="1800" b="1" dirty="0"/>
              <a:t>Horizontal Slice Sampling                                                                                 </a:t>
            </a:r>
            <a:r>
              <a:rPr lang="en-US" sz="1800" dirty="0" err="1"/>
              <a:t>Konsentrasi</a:t>
            </a:r>
            <a:r>
              <a:rPr lang="en-US" sz="1800" dirty="0"/>
              <a:t> pada </a:t>
            </a:r>
            <a:r>
              <a:rPr lang="en-US" sz="1800" dirty="0" err="1"/>
              <a:t>satu</a:t>
            </a:r>
            <a:r>
              <a:rPr lang="en-US" sz="1800" dirty="0"/>
              <a:t> </a:t>
            </a:r>
            <a:r>
              <a:rPr lang="en-US" sz="1800" dirty="0" err="1"/>
              <a:t>elemen</a:t>
            </a:r>
            <a:r>
              <a:rPr lang="en-US" sz="1800" dirty="0"/>
              <a:t> </a:t>
            </a:r>
            <a:r>
              <a:rPr lang="en-US" sz="1800" dirty="0" err="1"/>
              <a:t>sistem</a:t>
            </a:r>
            <a:r>
              <a:rPr lang="en-US" sz="1800" dirty="0"/>
              <a:t> </a:t>
            </a:r>
            <a:r>
              <a:rPr lang="en-US" sz="1800" dirty="0" err="1"/>
              <a:t>manajemen</a:t>
            </a:r>
            <a:r>
              <a:rPr lang="en-US" sz="1800" dirty="0"/>
              <a:t> dan  </a:t>
            </a:r>
            <a:r>
              <a:rPr lang="en-US" sz="1800" dirty="0" err="1"/>
              <a:t>memeriksa</a:t>
            </a:r>
            <a:r>
              <a:rPr lang="en-US" sz="1800" dirty="0"/>
              <a:t> </a:t>
            </a:r>
            <a:r>
              <a:rPr lang="en-US" sz="1800" dirty="0" err="1"/>
              <a:t>beberapa</a:t>
            </a:r>
            <a:r>
              <a:rPr lang="en-US" sz="1800" dirty="0"/>
              <a:t> sample </a:t>
            </a:r>
            <a:r>
              <a:rPr lang="en-US" sz="1800" dirty="0" err="1"/>
              <a:t>terkait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elemen</a:t>
            </a:r>
            <a:r>
              <a:rPr lang="en-US" sz="1800" dirty="0"/>
              <a:t> </a:t>
            </a:r>
            <a:r>
              <a:rPr lang="en-US" sz="1800" dirty="0" err="1"/>
              <a:t>tersebut</a:t>
            </a:r>
            <a:r>
              <a:rPr lang="en-US" sz="1800" dirty="0"/>
              <a:t>.</a:t>
            </a:r>
          </a:p>
          <a:p>
            <a:pPr marL="0" indent="0" eaLnBrk="1" hangingPunct="1">
              <a:lnSpc>
                <a:spcPct val="105000"/>
              </a:lnSpc>
              <a:spcAft>
                <a:spcPct val="70000"/>
              </a:spcAft>
              <a:buFont typeface="Wingdings" pitchFamily="2" charset="2"/>
              <a:buNone/>
            </a:pPr>
            <a:r>
              <a:rPr lang="en-US" sz="1800" dirty="0" err="1"/>
              <a:t>Pada</a:t>
            </a:r>
            <a:r>
              <a:rPr lang="en-US" sz="1800" dirty="0"/>
              <a:t> </a:t>
            </a:r>
            <a:r>
              <a:rPr lang="en-US" sz="1800" dirty="0" err="1"/>
              <a:t>umumnya</a:t>
            </a:r>
            <a:r>
              <a:rPr lang="en-US" sz="1800" dirty="0"/>
              <a:t>, </a:t>
            </a:r>
            <a:r>
              <a:rPr lang="en-US" sz="1800" dirty="0" err="1"/>
              <a:t>digunakan</a:t>
            </a:r>
            <a:r>
              <a:rPr lang="en-US" sz="1800" dirty="0"/>
              <a:t> </a:t>
            </a:r>
            <a:r>
              <a:rPr lang="en-US" sz="1800" dirty="0" err="1"/>
              <a:t>kombinasi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kedua</a:t>
            </a:r>
            <a:r>
              <a:rPr lang="en-US" sz="1800" dirty="0"/>
              <a:t> </a:t>
            </a:r>
            <a:r>
              <a:rPr lang="en-US" sz="1800" dirty="0" err="1"/>
              <a:t>teknik</a:t>
            </a:r>
            <a:r>
              <a:rPr lang="en-US" sz="1800" dirty="0"/>
              <a:t>  </a:t>
            </a:r>
            <a:r>
              <a:rPr lang="en-US" sz="1800" dirty="0" err="1"/>
              <a:t>tersebut</a:t>
            </a:r>
            <a:r>
              <a:rPr lang="en-US" sz="1800" dirty="0"/>
              <a:t>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67482A-DC68-4498-BD71-742E7D1B7E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67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8055A-7B22-481B-B1E4-D5E704BDF4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49835" y="6352843"/>
            <a:ext cx="5706686" cy="476250"/>
          </a:xfrm>
        </p:spPr>
        <p:txBody>
          <a:bodyPr/>
          <a:lstStyle/>
          <a:p>
            <a:r>
              <a:rPr lang="en-US" sz="1200"/>
              <a:t>Audit ISO IEC 17025:2017. 1/Rev 01 ©Copyright. Sentral Sistem Agustus 2019</a:t>
            </a:r>
            <a:endParaRPr lang="en-US" sz="1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1" y="1628800"/>
            <a:ext cx="4078025" cy="472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253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AutoShape 35"/>
          <p:cNvSpPr>
            <a:spLocks noChangeArrowheads="1"/>
          </p:cNvSpPr>
          <p:nvPr/>
        </p:nvSpPr>
        <p:spPr bwMode="auto">
          <a:xfrm rot="-1854066">
            <a:off x="6531481" y="701676"/>
            <a:ext cx="1346632" cy="1069975"/>
          </a:xfrm>
          <a:prstGeom prst="moon">
            <a:avLst>
              <a:gd name="adj" fmla="val 11190"/>
            </a:avLst>
          </a:prstGeom>
          <a:gradFill rotWithShape="1">
            <a:gsLst>
              <a:gs pos="0">
                <a:srgbClr val="FF0000"/>
              </a:gs>
              <a:gs pos="100000">
                <a:srgbClr val="FF9999"/>
              </a:gs>
            </a:gsLst>
            <a:path path="rect">
              <a:fillToRect t="100000" r="10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86019" name="Rectangle 2"/>
          <p:cNvSpPr>
            <a:spLocks noGrp="1" noChangeArrowheads="1"/>
          </p:cNvSpPr>
          <p:nvPr>
            <p:ph type="title"/>
          </p:nvPr>
        </p:nvSpPr>
        <p:spPr>
          <a:xfrm>
            <a:off x="630440" y="1857364"/>
            <a:ext cx="8697525" cy="868363"/>
          </a:xfrm>
          <a:noFill/>
        </p:spPr>
        <p:txBody>
          <a:bodyPr anchor="b">
            <a:normAutofit fontScale="90000"/>
          </a:bodyPr>
          <a:lstStyle/>
          <a:p>
            <a:pPr algn="ctr" eaLnBrk="1" hangingPunct="1"/>
            <a:r>
              <a:rPr lang="en-US" sz="2400" b="0" dirty="0" err="1"/>
              <a:t>Jika</a:t>
            </a:r>
            <a:r>
              <a:rPr lang="en-US" sz="2400" b="0" dirty="0"/>
              <a:t> </a:t>
            </a:r>
            <a:r>
              <a:rPr lang="en-US" sz="2400" b="0" dirty="0" err="1"/>
              <a:t>suatu</a:t>
            </a:r>
            <a:r>
              <a:rPr lang="en-US" sz="2400" b="0" dirty="0"/>
              <a:t> </a:t>
            </a:r>
            <a:r>
              <a:rPr lang="en-US" sz="2400" b="0" dirty="0" err="1"/>
              <a:t>masalah</a:t>
            </a:r>
            <a:r>
              <a:rPr lang="en-US" sz="2400" b="0" dirty="0"/>
              <a:t> </a:t>
            </a:r>
            <a:r>
              <a:rPr lang="en-US" sz="2400" b="0" dirty="0" err="1"/>
              <a:t>terdeteksi</a:t>
            </a:r>
            <a:r>
              <a:rPr lang="en-US" sz="2400" b="0" dirty="0"/>
              <a:t> </a:t>
            </a:r>
            <a:r>
              <a:rPr lang="en-US" sz="2400" b="0" dirty="0" err="1"/>
              <a:t>melalui</a:t>
            </a:r>
            <a:r>
              <a:rPr lang="en-US" sz="2400" b="0" dirty="0"/>
              <a:t> vertical slice, horizontal slice sampling </a:t>
            </a:r>
            <a:r>
              <a:rPr lang="en-US" sz="2400" b="0" dirty="0" err="1"/>
              <a:t>harus</a:t>
            </a:r>
            <a:r>
              <a:rPr lang="en-US" sz="2400" b="0" dirty="0"/>
              <a:t> </a:t>
            </a:r>
            <a:r>
              <a:rPr lang="en-US" sz="2400" b="0" dirty="0" err="1"/>
              <a:t>digunakan</a:t>
            </a:r>
            <a:r>
              <a:rPr lang="en-US" sz="2400" b="0" dirty="0"/>
              <a:t> </a:t>
            </a:r>
            <a:r>
              <a:rPr lang="en-US" sz="2400" b="0" dirty="0" err="1"/>
              <a:t>untuk</a:t>
            </a:r>
            <a:r>
              <a:rPr lang="en-US" sz="2400" b="0" dirty="0"/>
              <a:t> </a:t>
            </a:r>
            <a:r>
              <a:rPr lang="en-US" sz="2400" b="0" dirty="0" err="1"/>
              <a:t>menentukan</a:t>
            </a:r>
            <a:r>
              <a:rPr lang="en-US" sz="2400" b="0" dirty="0"/>
              <a:t> </a:t>
            </a:r>
            <a:r>
              <a:rPr lang="en-US" sz="2400" b="0" dirty="0" err="1"/>
              <a:t>kedalaman</a:t>
            </a:r>
            <a:r>
              <a:rPr lang="en-US" sz="2400" b="0" dirty="0"/>
              <a:t> </a:t>
            </a:r>
            <a:r>
              <a:rPr lang="en-US" sz="2400" b="0" dirty="0" err="1"/>
              <a:t>dan</a:t>
            </a:r>
            <a:r>
              <a:rPr lang="en-US" sz="2400" b="0" dirty="0"/>
              <a:t> </a:t>
            </a:r>
            <a:r>
              <a:rPr lang="en-US" sz="2400" b="0" dirty="0" err="1"/>
              <a:t>keseriusan</a:t>
            </a:r>
            <a:r>
              <a:rPr lang="en-US" sz="2400" b="0" dirty="0"/>
              <a:t> </a:t>
            </a:r>
            <a:r>
              <a:rPr lang="en-US" sz="2400" b="0" dirty="0" err="1"/>
              <a:t>dari</a:t>
            </a:r>
            <a:r>
              <a:rPr lang="en-US" sz="2400" b="0" dirty="0"/>
              <a:t> </a:t>
            </a:r>
            <a:r>
              <a:rPr lang="en-US" sz="2400" b="0" dirty="0" err="1"/>
              <a:t>masalah</a:t>
            </a:r>
            <a:r>
              <a:rPr lang="en-US" sz="2400" b="0" dirty="0"/>
              <a:t> </a:t>
            </a:r>
            <a:r>
              <a:rPr lang="en-US" sz="2400" b="0" dirty="0" err="1"/>
              <a:t>tsb</a:t>
            </a:r>
            <a:r>
              <a:rPr lang="en-US" sz="2400" b="0" dirty="0"/>
              <a:t> !!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F6E7A-52C6-4504-88ED-DB91369E9B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88B4FE-FDCA-40F3-A85A-B825BF8E2F8F}" type="slidenum">
              <a:rPr lang="id-ID" smtClean="0"/>
              <a:pPr>
                <a:defRPr/>
              </a:pPr>
              <a:t>68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38327-D63E-493A-94D4-F8AF234884D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z="1200"/>
              <a:t>Audit ISO IEC 17025:2017. 1/Rev 01 ©Copyright. Sentral Sistem Agustus 2019</a:t>
            </a:r>
            <a:endParaRPr lang="en-US" sz="1200" dirty="0"/>
          </a:p>
        </p:txBody>
      </p:sp>
      <p:sp>
        <p:nvSpPr>
          <p:cNvPr id="86020" name="AutoShape 28" descr="Narrow horizontal"/>
          <p:cNvSpPr>
            <a:spLocks noChangeArrowheads="1"/>
          </p:cNvSpPr>
          <p:nvPr/>
        </p:nvSpPr>
        <p:spPr bwMode="auto">
          <a:xfrm>
            <a:off x="139745" y="476250"/>
            <a:ext cx="9766255" cy="865188"/>
          </a:xfrm>
          <a:prstGeom prst="parallelogram">
            <a:avLst>
              <a:gd name="adj" fmla="val 50884"/>
            </a:avLst>
          </a:prstGeom>
          <a:pattFill prst="narHorz">
            <a:fgClr>
              <a:srgbClr val="FFFFCC"/>
            </a:fgClr>
            <a:bgClr>
              <a:srgbClr val="FF5050"/>
            </a:bgClr>
          </a:patt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id-ID" b="0">
              <a:latin typeface="Arial" charset="0"/>
            </a:endParaRPr>
          </a:p>
        </p:txBody>
      </p:sp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7606563" y="22225"/>
            <a:ext cx="1422856" cy="1062038"/>
            <a:chOff x="4790" y="14"/>
            <a:chExt cx="896" cy="669"/>
          </a:xfrm>
        </p:grpSpPr>
        <p:sp>
          <p:nvSpPr>
            <p:cNvPr id="86042" name="AutoShape 32"/>
            <p:cNvSpPr>
              <a:spLocks noChangeArrowheads="1"/>
            </p:cNvSpPr>
            <p:nvPr/>
          </p:nvSpPr>
          <p:spPr bwMode="auto">
            <a:xfrm rot="8849984">
              <a:off x="4790" y="14"/>
              <a:ext cx="896" cy="669"/>
            </a:xfrm>
            <a:prstGeom prst="moon">
              <a:avLst>
                <a:gd name="adj" fmla="val 12912"/>
              </a:avLst>
            </a:prstGeom>
            <a:gradFill rotWithShape="1">
              <a:gsLst>
                <a:gs pos="0">
                  <a:srgbClr val="FF0000"/>
                </a:gs>
                <a:gs pos="100000">
                  <a:srgbClr val="FF9999"/>
                </a:gs>
              </a:gsLst>
              <a:path path="rect">
                <a:fillToRect t="100000" r="100000"/>
              </a:path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86043" name="AutoShape 33"/>
            <p:cNvSpPr>
              <a:spLocks noChangeArrowheads="1"/>
            </p:cNvSpPr>
            <p:nvPr/>
          </p:nvSpPr>
          <p:spPr bwMode="auto">
            <a:xfrm rot="8824515">
              <a:off x="5021" y="70"/>
              <a:ext cx="526" cy="467"/>
            </a:xfrm>
            <a:prstGeom prst="moon">
              <a:avLst>
                <a:gd name="adj" fmla="val 14759"/>
              </a:avLst>
            </a:prstGeom>
            <a:gradFill rotWithShape="1">
              <a:gsLst>
                <a:gs pos="0">
                  <a:srgbClr val="FF0000"/>
                </a:gs>
                <a:gs pos="100000">
                  <a:srgbClr val="FF9999"/>
                </a:gs>
              </a:gsLst>
              <a:path path="rect">
                <a:fillToRect t="100000" r="100000"/>
              </a:path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/>
            </a:p>
          </p:txBody>
        </p:sp>
      </p:grpSp>
      <p:pic>
        <p:nvPicPr>
          <p:cNvPr id="86022" name="Picture 34" descr="newyel_1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1977" y="144464"/>
            <a:ext cx="2232741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64"/>
          <p:cNvGrpSpPr>
            <a:grpSpLocks/>
          </p:cNvGrpSpPr>
          <p:nvPr/>
        </p:nvGrpSpPr>
        <p:grpSpPr bwMode="auto">
          <a:xfrm>
            <a:off x="3368168" y="3071810"/>
            <a:ext cx="5997909" cy="3325813"/>
            <a:chOff x="2212" y="2035"/>
            <a:chExt cx="3686" cy="1948"/>
          </a:xfrm>
        </p:grpSpPr>
        <p:sp>
          <p:nvSpPr>
            <p:cNvPr id="86026" name="Line 65"/>
            <p:cNvSpPr>
              <a:spLocks noChangeShapeType="1"/>
            </p:cNvSpPr>
            <p:nvPr/>
          </p:nvSpPr>
          <p:spPr bwMode="auto">
            <a:xfrm>
              <a:off x="3981" y="2035"/>
              <a:ext cx="0" cy="1863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oval" w="med" len="med"/>
              <a:tailEnd type="oval" w="med" len="med"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bg1"/>
              </a:extrusionClr>
            </a:sp3d>
          </p:spPr>
          <p:txBody>
            <a:bodyPr>
              <a:flatTx/>
            </a:bodyPr>
            <a:lstStyle/>
            <a:p>
              <a:endParaRPr lang="en-US"/>
            </a:p>
          </p:txBody>
        </p:sp>
        <p:sp>
          <p:nvSpPr>
            <p:cNvPr id="86027" name="AutoShape 66"/>
            <p:cNvSpPr>
              <a:spLocks noChangeArrowheads="1"/>
            </p:cNvSpPr>
            <p:nvPr/>
          </p:nvSpPr>
          <p:spPr bwMode="auto">
            <a:xfrm>
              <a:off x="3075" y="3011"/>
              <a:ext cx="2176" cy="708"/>
            </a:xfrm>
            <a:prstGeom prst="can">
              <a:avLst>
                <a:gd name="adj" fmla="val 50000"/>
              </a:avLst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86028" name="AutoShape 67"/>
            <p:cNvSpPr>
              <a:spLocks noChangeArrowheads="1"/>
            </p:cNvSpPr>
            <p:nvPr/>
          </p:nvSpPr>
          <p:spPr bwMode="auto">
            <a:xfrm>
              <a:off x="2666" y="2631"/>
              <a:ext cx="2176" cy="708"/>
            </a:xfrm>
            <a:prstGeom prst="can">
              <a:avLst>
                <a:gd name="adj" fmla="val 50000"/>
              </a:avLst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86029" name="AutoShape 68"/>
            <p:cNvSpPr>
              <a:spLocks noChangeArrowheads="1"/>
            </p:cNvSpPr>
            <p:nvPr/>
          </p:nvSpPr>
          <p:spPr bwMode="auto">
            <a:xfrm>
              <a:off x="3074" y="2251"/>
              <a:ext cx="2176" cy="708"/>
            </a:xfrm>
            <a:prstGeom prst="can">
              <a:avLst>
                <a:gd name="adj" fmla="val 50000"/>
              </a:avLst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86030" name="Line 69"/>
            <p:cNvSpPr>
              <a:spLocks noChangeShapeType="1"/>
            </p:cNvSpPr>
            <p:nvPr/>
          </p:nvSpPr>
          <p:spPr bwMode="auto">
            <a:xfrm>
              <a:off x="3092" y="2426"/>
              <a:ext cx="210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031" name="Text Box 70"/>
            <p:cNvSpPr txBox="1">
              <a:spLocks noChangeArrowheads="1"/>
            </p:cNvSpPr>
            <p:nvPr/>
          </p:nvSpPr>
          <p:spPr bwMode="auto">
            <a:xfrm>
              <a:off x="3028" y="2127"/>
              <a:ext cx="557" cy="16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lIns="87275" tIns="43637" rIns="87275" bIns="43637">
              <a:spAutoFit/>
            </a:bodyPr>
            <a:lstStyle/>
            <a:p>
              <a:pPr defTabSz="873125" eaLnBrk="0" hangingPunct="0"/>
              <a:r>
                <a:rPr lang="en-US" sz="1200" b="0">
                  <a:solidFill>
                    <a:srgbClr val="0000FF"/>
                  </a:solidFill>
                  <a:latin typeface="Verdana" pitchFamily="34" charset="0"/>
                </a:rPr>
                <a:t>Sample 1</a:t>
              </a:r>
            </a:p>
          </p:txBody>
        </p:sp>
        <p:sp>
          <p:nvSpPr>
            <p:cNvPr id="86032" name="Text Box 71"/>
            <p:cNvSpPr txBox="1">
              <a:spLocks noChangeArrowheads="1"/>
            </p:cNvSpPr>
            <p:nvPr/>
          </p:nvSpPr>
          <p:spPr bwMode="auto">
            <a:xfrm>
              <a:off x="4525" y="2127"/>
              <a:ext cx="557" cy="16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lIns="87275" tIns="43637" rIns="87275" bIns="43637">
              <a:spAutoFit/>
            </a:bodyPr>
            <a:lstStyle/>
            <a:p>
              <a:pPr defTabSz="873125" eaLnBrk="0" hangingPunct="0"/>
              <a:r>
                <a:rPr lang="en-US" sz="1200" b="0">
                  <a:solidFill>
                    <a:srgbClr val="0000FF"/>
                  </a:solidFill>
                  <a:latin typeface="Verdana" pitchFamily="34" charset="0"/>
                </a:rPr>
                <a:t>Sample 2</a:t>
              </a:r>
            </a:p>
          </p:txBody>
        </p:sp>
        <p:sp>
          <p:nvSpPr>
            <p:cNvPr id="86033" name="Text Box 72"/>
            <p:cNvSpPr txBox="1">
              <a:spLocks noChangeArrowheads="1"/>
            </p:cNvSpPr>
            <p:nvPr/>
          </p:nvSpPr>
          <p:spPr bwMode="auto">
            <a:xfrm>
              <a:off x="5341" y="2442"/>
              <a:ext cx="557" cy="16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lIns="87275" tIns="43637" rIns="87275" bIns="43637">
              <a:spAutoFit/>
            </a:bodyPr>
            <a:lstStyle/>
            <a:p>
              <a:pPr defTabSz="873125" eaLnBrk="0" hangingPunct="0"/>
              <a:r>
                <a:rPr lang="en-US" sz="1200" b="0">
                  <a:solidFill>
                    <a:srgbClr val="0000FF"/>
                  </a:solidFill>
                  <a:latin typeface="Verdana" pitchFamily="34" charset="0"/>
                </a:rPr>
                <a:t>Sample 4</a:t>
              </a:r>
            </a:p>
          </p:txBody>
        </p:sp>
        <p:sp>
          <p:nvSpPr>
            <p:cNvPr id="86034" name="Line 73"/>
            <p:cNvSpPr>
              <a:spLocks noChangeShapeType="1"/>
            </p:cNvSpPr>
            <p:nvPr/>
          </p:nvSpPr>
          <p:spPr bwMode="auto">
            <a:xfrm flipV="1">
              <a:off x="3618" y="2263"/>
              <a:ext cx="680" cy="33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035" name="Line 74"/>
            <p:cNvSpPr>
              <a:spLocks noChangeShapeType="1"/>
            </p:cNvSpPr>
            <p:nvPr/>
          </p:nvSpPr>
          <p:spPr bwMode="auto">
            <a:xfrm>
              <a:off x="3890" y="2121"/>
              <a:ext cx="0" cy="186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oval" w="med" len="med"/>
              <a:tailEnd type="oval" w="med" len="med"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bg1"/>
              </a:extrusionClr>
            </a:sp3d>
          </p:spPr>
          <p:txBody>
            <a:bodyPr>
              <a:flatTx/>
            </a:bodyPr>
            <a:lstStyle/>
            <a:p>
              <a:endParaRPr lang="en-US"/>
            </a:p>
          </p:txBody>
        </p:sp>
        <p:sp>
          <p:nvSpPr>
            <p:cNvPr id="86036" name="Text Box 75"/>
            <p:cNvSpPr txBox="1">
              <a:spLocks noChangeArrowheads="1"/>
            </p:cNvSpPr>
            <p:nvPr/>
          </p:nvSpPr>
          <p:spPr bwMode="auto">
            <a:xfrm>
              <a:off x="4072" y="2668"/>
              <a:ext cx="1359" cy="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7275" tIns="43637" rIns="87275" bIns="43637">
              <a:spAutoFit/>
            </a:bodyPr>
            <a:lstStyle/>
            <a:p>
              <a:pPr defTabSz="873125" eaLnBrk="0" hangingPunct="0"/>
              <a:r>
                <a:rPr lang="en-US" sz="1200" b="0">
                  <a:solidFill>
                    <a:srgbClr val="0000FF"/>
                  </a:solidFill>
                  <a:latin typeface="Verdana" pitchFamily="34" charset="0"/>
                </a:rPr>
                <a:t>Management Review</a:t>
              </a:r>
            </a:p>
          </p:txBody>
        </p:sp>
        <p:sp>
          <p:nvSpPr>
            <p:cNvPr id="86037" name="Line 76"/>
            <p:cNvSpPr>
              <a:spLocks noChangeShapeType="1"/>
            </p:cNvSpPr>
            <p:nvPr/>
          </p:nvSpPr>
          <p:spPr bwMode="auto">
            <a:xfrm flipV="1">
              <a:off x="2801" y="2478"/>
              <a:ext cx="680" cy="45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 type="oval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038" name="Text Box 77"/>
            <p:cNvSpPr txBox="1">
              <a:spLocks noChangeArrowheads="1"/>
            </p:cNvSpPr>
            <p:nvPr/>
          </p:nvSpPr>
          <p:spPr bwMode="auto">
            <a:xfrm>
              <a:off x="2212" y="2432"/>
              <a:ext cx="611" cy="16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87275" tIns="43637" rIns="87275" bIns="43637">
              <a:spAutoFit/>
            </a:bodyPr>
            <a:lstStyle/>
            <a:p>
              <a:pPr defTabSz="873125" eaLnBrk="0" hangingPunct="0"/>
              <a:r>
                <a:rPr lang="en-US" sz="1200" b="0">
                  <a:solidFill>
                    <a:srgbClr val="0000FF"/>
                  </a:solidFill>
                  <a:latin typeface="Verdana" pitchFamily="34" charset="0"/>
                </a:rPr>
                <a:t>Sample 3</a:t>
              </a:r>
            </a:p>
          </p:txBody>
        </p:sp>
        <p:sp>
          <p:nvSpPr>
            <p:cNvPr id="86039" name="Line 78"/>
            <p:cNvSpPr>
              <a:spLocks noChangeShapeType="1"/>
            </p:cNvSpPr>
            <p:nvPr/>
          </p:nvSpPr>
          <p:spPr bwMode="auto">
            <a:xfrm flipV="1">
              <a:off x="4661" y="2523"/>
              <a:ext cx="680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 type="oval" w="sm" len="sm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040" name="Text Box 79"/>
            <p:cNvSpPr txBox="1">
              <a:spLocks noChangeArrowheads="1"/>
            </p:cNvSpPr>
            <p:nvPr/>
          </p:nvSpPr>
          <p:spPr bwMode="auto">
            <a:xfrm>
              <a:off x="2759" y="3035"/>
              <a:ext cx="1359" cy="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7275" tIns="43637" rIns="87275" bIns="43637">
              <a:spAutoFit/>
            </a:bodyPr>
            <a:lstStyle/>
            <a:p>
              <a:pPr defTabSz="873125" eaLnBrk="0" hangingPunct="0"/>
              <a:r>
                <a:rPr lang="en-US" sz="1200" b="0" dirty="0" err="1">
                  <a:solidFill>
                    <a:srgbClr val="0000FF"/>
                  </a:solidFill>
                  <a:latin typeface="Verdana" pitchFamily="34" charset="0"/>
                </a:rPr>
                <a:t>Kepuasan</a:t>
              </a:r>
              <a:r>
                <a:rPr lang="en-US" sz="1200" b="0" dirty="0">
                  <a:solidFill>
                    <a:srgbClr val="0000FF"/>
                  </a:solidFill>
                  <a:latin typeface="Verdana" pitchFamily="34" charset="0"/>
                </a:rPr>
                <a:t> </a:t>
              </a:r>
              <a:r>
                <a:rPr lang="en-US" sz="1200" b="0" dirty="0" err="1">
                  <a:solidFill>
                    <a:srgbClr val="0000FF"/>
                  </a:solidFill>
                  <a:latin typeface="Verdana" pitchFamily="34" charset="0"/>
                </a:rPr>
                <a:t>Pelanggan</a:t>
              </a:r>
              <a:endParaRPr lang="en-US" sz="1200" b="0" dirty="0">
                <a:solidFill>
                  <a:srgbClr val="0000FF"/>
                </a:solidFill>
                <a:latin typeface="Verdana" pitchFamily="34" charset="0"/>
              </a:endParaRPr>
            </a:p>
          </p:txBody>
        </p:sp>
        <p:sp>
          <p:nvSpPr>
            <p:cNvPr id="86041" name="Text Box 80"/>
            <p:cNvSpPr txBox="1">
              <a:spLocks noChangeArrowheads="1"/>
            </p:cNvSpPr>
            <p:nvPr/>
          </p:nvSpPr>
          <p:spPr bwMode="auto">
            <a:xfrm>
              <a:off x="3971" y="3435"/>
              <a:ext cx="1359" cy="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7275" tIns="43637" rIns="87275" bIns="43637">
              <a:spAutoFit/>
            </a:bodyPr>
            <a:lstStyle/>
            <a:p>
              <a:pPr defTabSz="873125" eaLnBrk="0" hangingPunct="0"/>
              <a:r>
                <a:rPr lang="en-US" sz="1200" dirty="0" err="1">
                  <a:solidFill>
                    <a:srgbClr val="0000FF"/>
                  </a:solidFill>
                  <a:latin typeface="Verdana" pitchFamily="34" charset="0"/>
                </a:rPr>
                <a:t>Realisasi</a:t>
              </a:r>
              <a:r>
                <a:rPr lang="en-US" sz="1200" dirty="0">
                  <a:solidFill>
                    <a:srgbClr val="0000FF"/>
                  </a:solidFill>
                  <a:latin typeface="Verdana" pitchFamily="34" charset="0"/>
                </a:rPr>
                <a:t> </a:t>
              </a:r>
              <a:r>
                <a:rPr lang="en-US" sz="1200" dirty="0" err="1">
                  <a:solidFill>
                    <a:srgbClr val="0000FF"/>
                  </a:solidFill>
                  <a:latin typeface="Verdana" pitchFamily="34" charset="0"/>
                </a:rPr>
                <a:t>produk</a:t>
              </a:r>
              <a:endParaRPr lang="en-US" sz="1200" b="0" dirty="0">
                <a:solidFill>
                  <a:srgbClr val="0000FF"/>
                </a:solidFill>
                <a:latin typeface="Verdana" pitchFamily="34" charset="0"/>
              </a:endParaRPr>
            </a:p>
          </p:txBody>
        </p:sp>
      </p:grpSp>
      <p:pic>
        <p:nvPicPr>
          <p:cNvPr id="29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530" y="6072206"/>
            <a:ext cx="137362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Rectangle 1026"/>
          <p:cNvSpPr txBox="1">
            <a:spLocks noChangeArrowheads="1"/>
          </p:cNvSpPr>
          <p:nvPr/>
        </p:nvSpPr>
        <p:spPr bwMode="auto">
          <a:xfrm>
            <a:off x="898944" y="346060"/>
            <a:ext cx="8697526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sng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erlin Sans FB" pitchFamily="34" charset="0"/>
                <a:ea typeface="+mj-ea"/>
                <a:cs typeface="+mj-cs"/>
              </a:rPr>
              <a:t>Teknik-teknik</a:t>
            </a:r>
            <a:r>
              <a:rPr kumimoji="0" lang="en-US" sz="36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erlin Sans FB" pitchFamily="34" charset="0"/>
                <a:ea typeface="+mj-ea"/>
                <a:cs typeface="+mj-cs"/>
              </a:rPr>
              <a:t> Sampling</a:t>
            </a:r>
          </a:p>
        </p:txBody>
      </p:sp>
      <p:pic>
        <p:nvPicPr>
          <p:cNvPr id="259080" name="Picture 8" descr="https://encrypted-tbn0.gstatic.com/images?q=tbn:ANd9GcQ4X3XZFl5PZZK9U9yd_6THMYSw_-_GtCTh3_emJgYBzaW6HtTS0A"/>
          <p:cNvPicPr>
            <a:picLocks noChangeAspect="1" noChangeArrowheads="1"/>
          </p:cNvPicPr>
          <p:nvPr/>
        </p:nvPicPr>
        <p:blipFill>
          <a:blip r:embed="rId4" cstate="print"/>
          <a:srcRect l="5405" t="6087" r="5405" b="2614"/>
          <a:stretch>
            <a:fillRect/>
          </a:stretch>
        </p:blipFill>
        <p:spPr bwMode="auto">
          <a:xfrm>
            <a:off x="666720" y="3286124"/>
            <a:ext cx="2357454" cy="21431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688803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>
          <a:xfrm>
            <a:off x="738158" y="44450"/>
            <a:ext cx="8915400" cy="1143000"/>
          </a:xfrm>
        </p:spPr>
        <p:txBody>
          <a:bodyPr/>
          <a:lstStyle/>
          <a:p>
            <a:pPr eaLnBrk="1" hangingPunct="1"/>
            <a:r>
              <a:rPr lang="en-US" sz="3600" dirty="0">
                <a:latin typeface="Impact" panose="020B0806030902050204" pitchFamily="34" charset="0"/>
              </a:rPr>
              <a:t>Sistem Sampling Audit Improvement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14439D-D65F-4B20-8817-52AE821C7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sp>
        <p:nvSpPr>
          <p:cNvPr id="126979" name="Text Box 3"/>
          <p:cNvSpPr txBox="1">
            <a:spLocks noChangeArrowheads="1"/>
          </p:cNvSpPr>
          <p:nvPr/>
        </p:nvSpPr>
        <p:spPr bwMode="auto">
          <a:xfrm>
            <a:off x="1100168" y="1950145"/>
            <a:ext cx="1462088" cy="83026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b="0"/>
              <a:t>Sampling </a:t>
            </a:r>
          </a:p>
          <a:p>
            <a:pPr algn="ctr"/>
            <a:r>
              <a:rPr lang="en-US" sz="2400" b="0"/>
              <a:t>sistem</a:t>
            </a:r>
          </a:p>
        </p:txBody>
      </p:sp>
      <p:sp>
        <p:nvSpPr>
          <p:cNvPr id="126980" name="Text Box 4"/>
          <p:cNvSpPr txBox="1">
            <a:spLocks noChangeArrowheads="1"/>
          </p:cNvSpPr>
          <p:nvPr/>
        </p:nvSpPr>
        <p:spPr bwMode="auto">
          <a:xfrm>
            <a:off x="3535393" y="1086545"/>
            <a:ext cx="2552700" cy="6778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0"/>
              <a:t>Sample pada area </a:t>
            </a:r>
          </a:p>
          <a:p>
            <a:pPr algn="ctr"/>
            <a:r>
              <a:rPr lang="en-US" b="0"/>
              <a:t>yang tidak </a:t>
            </a:r>
            <a:r>
              <a:rPr lang="en-US" sz="2000" b="0"/>
              <a:t>bermasalah</a:t>
            </a:r>
          </a:p>
        </p:txBody>
      </p:sp>
      <p:sp>
        <p:nvSpPr>
          <p:cNvPr id="126981" name="Text Box 5"/>
          <p:cNvSpPr txBox="1">
            <a:spLocks noChangeArrowheads="1"/>
          </p:cNvSpPr>
          <p:nvPr/>
        </p:nvSpPr>
        <p:spPr bwMode="auto">
          <a:xfrm>
            <a:off x="3763993" y="2742308"/>
            <a:ext cx="2181225" cy="7080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 b="0"/>
              <a:t>Sample pada area</a:t>
            </a:r>
          </a:p>
          <a:p>
            <a:pPr algn="ctr"/>
            <a:r>
              <a:rPr lang="en-US" sz="2000" b="0"/>
              <a:t>yang bermasalah</a:t>
            </a:r>
          </a:p>
        </p:txBody>
      </p:sp>
      <p:sp>
        <p:nvSpPr>
          <p:cNvPr id="126982" name="Text Box 6"/>
          <p:cNvSpPr txBox="1">
            <a:spLocks noChangeArrowheads="1"/>
          </p:cNvSpPr>
          <p:nvPr/>
        </p:nvSpPr>
        <p:spPr bwMode="auto">
          <a:xfrm>
            <a:off x="7335868" y="1086545"/>
            <a:ext cx="1855788" cy="7080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 b="0" dirty="0"/>
              <a:t>Possibility </a:t>
            </a:r>
          </a:p>
          <a:p>
            <a:pPr algn="ctr"/>
            <a:r>
              <a:rPr lang="en-US" sz="2000" b="0" dirty="0" err="1"/>
              <a:t>temuan</a:t>
            </a:r>
            <a:r>
              <a:rPr lang="en-US" sz="2000" b="0" dirty="0"/>
              <a:t> </a:t>
            </a:r>
            <a:r>
              <a:rPr lang="en-US" sz="2000" b="0" dirty="0" err="1"/>
              <a:t>rendah</a:t>
            </a:r>
            <a:endParaRPr lang="en-US" sz="2000" b="0" dirty="0"/>
          </a:p>
        </p:txBody>
      </p:sp>
      <p:sp>
        <p:nvSpPr>
          <p:cNvPr id="126983" name="Text Box 7"/>
          <p:cNvSpPr txBox="1">
            <a:spLocks noChangeArrowheads="1"/>
          </p:cNvSpPr>
          <p:nvPr/>
        </p:nvSpPr>
        <p:spPr bwMode="auto">
          <a:xfrm>
            <a:off x="7210456" y="2310508"/>
            <a:ext cx="2109787" cy="19383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 b="0"/>
              <a:t>Possibility </a:t>
            </a:r>
          </a:p>
          <a:p>
            <a:pPr algn="ctr"/>
            <a:r>
              <a:rPr lang="en-US" sz="2000" b="0"/>
              <a:t>temuan tinggi</a:t>
            </a:r>
          </a:p>
          <a:p>
            <a:pPr algn="ctr"/>
            <a:r>
              <a:rPr lang="en-US" sz="2000" b="0"/>
              <a:t>+</a:t>
            </a:r>
          </a:p>
          <a:p>
            <a:pPr algn="ctr"/>
            <a:r>
              <a:rPr lang="en-US" sz="2000" b="0"/>
              <a:t>Potensi melihat</a:t>
            </a:r>
          </a:p>
          <a:p>
            <a:pPr algn="ctr"/>
            <a:r>
              <a:rPr lang="en-US" sz="2000" b="0"/>
              <a:t>ketidak efektifan </a:t>
            </a:r>
          </a:p>
          <a:p>
            <a:pPr algn="ctr"/>
            <a:r>
              <a:rPr lang="en-US" sz="2000" b="0"/>
              <a:t>sistem</a:t>
            </a:r>
          </a:p>
        </p:txBody>
      </p:sp>
      <p:sp>
        <p:nvSpPr>
          <p:cNvPr id="126984" name="AutoShape 8"/>
          <p:cNvSpPr>
            <a:spLocks noChangeArrowheads="1"/>
          </p:cNvSpPr>
          <p:nvPr/>
        </p:nvSpPr>
        <p:spPr bwMode="auto">
          <a:xfrm>
            <a:off x="6284943" y="2886770"/>
            <a:ext cx="863600" cy="503238"/>
          </a:xfrm>
          <a:prstGeom prst="rightArrow">
            <a:avLst>
              <a:gd name="adj1" fmla="val 50000"/>
              <a:gd name="adj2" fmla="val 429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b="0"/>
          </a:p>
        </p:txBody>
      </p:sp>
      <p:sp>
        <p:nvSpPr>
          <p:cNvPr id="126985" name="AutoShape 9"/>
          <p:cNvSpPr>
            <a:spLocks noChangeArrowheads="1"/>
          </p:cNvSpPr>
          <p:nvPr/>
        </p:nvSpPr>
        <p:spPr bwMode="auto">
          <a:xfrm>
            <a:off x="6356381" y="1231008"/>
            <a:ext cx="863600" cy="503237"/>
          </a:xfrm>
          <a:prstGeom prst="rightArrow">
            <a:avLst>
              <a:gd name="adj1" fmla="val 50000"/>
              <a:gd name="adj2" fmla="val 429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b="0"/>
          </a:p>
        </p:txBody>
      </p:sp>
      <p:sp>
        <p:nvSpPr>
          <p:cNvPr id="126986" name="AutoShape 10"/>
          <p:cNvSpPr>
            <a:spLocks noChangeArrowheads="1"/>
          </p:cNvSpPr>
          <p:nvPr/>
        </p:nvSpPr>
        <p:spPr bwMode="auto">
          <a:xfrm rot="-1699647">
            <a:off x="2611468" y="1373883"/>
            <a:ext cx="863600" cy="503237"/>
          </a:xfrm>
          <a:prstGeom prst="rightArrow">
            <a:avLst>
              <a:gd name="adj1" fmla="val 50000"/>
              <a:gd name="adj2" fmla="val 429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b="0"/>
          </a:p>
        </p:txBody>
      </p:sp>
      <p:sp>
        <p:nvSpPr>
          <p:cNvPr id="126987" name="AutoShape 11"/>
          <p:cNvSpPr>
            <a:spLocks noChangeArrowheads="1"/>
          </p:cNvSpPr>
          <p:nvPr/>
        </p:nvSpPr>
        <p:spPr bwMode="auto">
          <a:xfrm rot="1522837">
            <a:off x="2682906" y="2756595"/>
            <a:ext cx="935037" cy="503238"/>
          </a:xfrm>
          <a:prstGeom prst="rightArrow">
            <a:avLst>
              <a:gd name="adj1" fmla="val 50000"/>
              <a:gd name="adj2" fmla="val 4645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 b="0"/>
          </a:p>
        </p:txBody>
      </p:sp>
      <p:sp>
        <p:nvSpPr>
          <p:cNvPr id="126988" name="Text Box 12"/>
          <p:cNvSpPr txBox="1">
            <a:spLocks noChangeArrowheads="1"/>
          </p:cNvSpPr>
          <p:nvPr/>
        </p:nvSpPr>
        <p:spPr bwMode="auto">
          <a:xfrm>
            <a:off x="1225581" y="4326633"/>
            <a:ext cx="8156575" cy="17543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4625" indent="-174625">
              <a:buFontTx/>
              <a:buChar char="-"/>
            </a:pPr>
            <a:r>
              <a:rPr lang="en-US" b="0" dirty="0" err="1"/>
              <a:t>Cek</a:t>
            </a:r>
            <a:r>
              <a:rPr lang="en-US" b="0" dirty="0"/>
              <a:t> Performa </a:t>
            </a:r>
            <a:r>
              <a:rPr lang="en-US" b="0" dirty="0">
                <a:sym typeface="Wingdings" pitchFamily="2" charset="2"/>
              </a:rPr>
              <a:t> </a:t>
            </a:r>
            <a:r>
              <a:rPr lang="en-US" b="0" dirty="0" err="1">
                <a:sym typeface="Wingdings" pitchFamily="2" charset="2"/>
              </a:rPr>
              <a:t>sering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terjadi</a:t>
            </a:r>
            <a:r>
              <a:rPr lang="en-US" b="0" dirty="0">
                <a:sym typeface="Wingdings" pitchFamily="2" charset="2"/>
              </a:rPr>
              <a:t> complain pada </a:t>
            </a:r>
            <a:r>
              <a:rPr lang="id-ID" b="0" dirty="0">
                <a:sym typeface="Wingdings" pitchFamily="2" charset="2"/>
              </a:rPr>
              <a:t>pengujian</a:t>
            </a:r>
            <a:r>
              <a:rPr lang="en-US" b="0" dirty="0">
                <a:sym typeface="Wingdings" pitchFamily="2" charset="2"/>
              </a:rPr>
              <a:t> A  </a:t>
            </a:r>
            <a:r>
              <a:rPr lang="en-US" b="0" dirty="0" err="1">
                <a:sym typeface="Wingdings" pitchFamily="2" charset="2"/>
              </a:rPr>
              <a:t>jadikan</a:t>
            </a:r>
            <a:r>
              <a:rPr lang="en-US" b="0" dirty="0">
                <a:sym typeface="Wingdings" pitchFamily="2" charset="2"/>
              </a:rPr>
              <a:t> proses </a:t>
            </a:r>
            <a:r>
              <a:rPr lang="id-ID" b="0" dirty="0">
                <a:sym typeface="Wingdings" pitchFamily="2" charset="2"/>
              </a:rPr>
              <a:t>pengujian </a:t>
            </a:r>
            <a:r>
              <a:rPr lang="en-US" b="0" dirty="0">
                <a:sym typeface="Wingdings" pitchFamily="2" charset="2"/>
              </a:rPr>
              <a:t>A </a:t>
            </a:r>
            <a:r>
              <a:rPr lang="en-US" b="0" dirty="0" err="1">
                <a:sym typeface="Wingdings" pitchFamily="2" charset="2"/>
              </a:rPr>
              <a:t>sebagai</a:t>
            </a:r>
            <a:r>
              <a:rPr lang="en-US" b="0" dirty="0">
                <a:sym typeface="Wingdings" pitchFamily="2" charset="2"/>
              </a:rPr>
              <a:t> area sampling</a:t>
            </a:r>
          </a:p>
          <a:p>
            <a:pPr marL="174625" indent="-174625">
              <a:buFontTx/>
              <a:buChar char="-"/>
            </a:pPr>
            <a:r>
              <a:rPr lang="en-US" b="0" dirty="0"/>
              <a:t>Audit </a:t>
            </a:r>
            <a:r>
              <a:rPr lang="id-ID" b="0" dirty="0"/>
              <a:t>pemeliharaan infrastruktur</a:t>
            </a:r>
            <a:r>
              <a:rPr lang="en-US" b="0" dirty="0">
                <a:sym typeface="Wingdings" pitchFamily="2" charset="2"/>
              </a:rPr>
              <a:t> </a:t>
            </a:r>
            <a:r>
              <a:rPr lang="en-US" b="0" dirty="0" err="1">
                <a:sym typeface="Wingdings" pitchFamily="2" charset="2"/>
              </a:rPr>
              <a:t>tanyakan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infrastruktur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apa</a:t>
            </a:r>
            <a:r>
              <a:rPr lang="en-US" b="0" dirty="0">
                <a:sym typeface="Wingdings" pitchFamily="2" charset="2"/>
              </a:rPr>
              <a:t> yang </a:t>
            </a:r>
            <a:r>
              <a:rPr lang="en-US" b="0" dirty="0" err="1">
                <a:sym typeface="Wingdings" pitchFamily="2" charset="2"/>
              </a:rPr>
              <a:t>sering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rusak</a:t>
            </a:r>
            <a:r>
              <a:rPr lang="en-US" b="0" dirty="0">
                <a:sym typeface="Wingdings" pitchFamily="2" charset="2"/>
              </a:rPr>
              <a:t>  </a:t>
            </a:r>
            <a:r>
              <a:rPr lang="en-US" b="0" dirty="0" err="1">
                <a:sym typeface="Wingdings" pitchFamily="2" charset="2"/>
              </a:rPr>
              <a:t>jadikan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infrastruktur</a:t>
            </a:r>
            <a:r>
              <a:rPr lang="en-US" b="0" dirty="0">
                <a:sym typeface="Wingdings" pitchFamily="2" charset="2"/>
              </a:rPr>
              <a:t> yang </a:t>
            </a:r>
            <a:r>
              <a:rPr lang="en-US" b="0" dirty="0" err="1">
                <a:sym typeface="Wingdings" pitchFamily="2" charset="2"/>
              </a:rPr>
              <a:t>sering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rusak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sebagai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 err="1">
                <a:sym typeface="Wingdings" pitchFamily="2" charset="2"/>
              </a:rPr>
              <a:t>pilihan</a:t>
            </a:r>
            <a:r>
              <a:rPr lang="en-US" b="0" dirty="0">
                <a:sym typeface="Wingdings" pitchFamily="2" charset="2"/>
              </a:rPr>
              <a:t> sampling</a:t>
            </a:r>
          </a:p>
          <a:p>
            <a:pPr marL="174625" indent="-174625">
              <a:buFontTx/>
              <a:buChar char="-"/>
            </a:pPr>
            <a:r>
              <a:rPr lang="en-US" b="0" dirty="0">
                <a:sym typeface="Wingdings" pitchFamily="2" charset="2"/>
              </a:rPr>
              <a:t>………………………………………………………………………………………………………………………………………………………………………………………………………………………………………….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738158" cy="6858000"/>
          </a:xfrm>
          <a:prstGeom prst="rect">
            <a:avLst/>
          </a:prstGeom>
          <a:solidFill>
            <a:srgbClr val="A879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AEBE71-8FB1-4348-9067-12F5A403F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33600" y="6356352"/>
            <a:ext cx="6179127" cy="365125"/>
          </a:xfrm>
        </p:spPr>
        <p:txBody>
          <a:bodyPr/>
          <a:lstStyle/>
          <a:p>
            <a:r>
              <a:rPr lang="en-US"/>
              <a:t>Audit ISO IEC 17025:2017. 1/Rev 01 ©Copyright. Sentral Sistem Agustus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394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025008" y="0"/>
            <a:ext cx="4880992" cy="9087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204" name="Rectangle 4"/>
          <p:cNvSpPr>
            <a:spLocks noChangeArrowheads="1"/>
          </p:cNvSpPr>
          <p:nvPr/>
        </p:nvSpPr>
        <p:spPr bwMode="auto">
          <a:xfrm>
            <a:off x="1" y="0"/>
            <a:ext cx="5961112" cy="1500174"/>
          </a:xfrm>
          <a:custGeom>
            <a:avLst/>
            <a:gdLst>
              <a:gd name="connsiteX0" fmla="*/ 0 w 5961112"/>
              <a:gd name="connsiteY0" fmla="*/ 0 h 1500174"/>
              <a:gd name="connsiteX1" fmla="*/ 5961112 w 5961112"/>
              <a:gd name="connsiteY1" fmla="*/ 0 h 1500174"/>
              <a:gd name="connsiteX2" fmla="*/ 5961112 w 5961112"/>
              <a:gd name="connsiteY2" fmla="*/ 1500174 h 1500174"/>
              <a:gd name="connsiteX3" fmla="*/ 0 w 5961112"/>
              <a:gd name="connsiteY3" fmla="*/ 1500174 h 1500174"/>
              <a:gd name="connsiteX4" fmla="*/ 0 w 5961112"/>
              <a:gd name="connsiteY4" fmla="*/ 0 h 1500174"/>
              <a:gd name="connsiteX0" fmla="*/ 0 w 5961112"/>
              <a:gd name="connsiteY0" fmla="*/ 0 h 1512874"/>
              <a:gd name="connsiteX1" fmla="*/ 5961112 w 5961112"/>
              <a:gd name="connsiteY1" fmla="*/ 0 h 1512874"/>
              <a:gd name="connsiteX2" fmla="*/ 4945112 w 5961112"/>
              <a:gd name="connsiteY2" fmla="*/ 1512874 h 1512874"/>
              <a:gd name="connsiteX3" fmla="*/ 0 w 5961112"/>
              <a:gd name="connsiteY3" fmla="*/ 1500174 h 1512874"/>
              <a:gd name="connsiteX4" fmla="*/ 0 w 5961112"/>
              <a:gd name="connsiteY4" fmla="*/ 0 h 1512874"/>
              <a:gd name="connsiteX0" fmla="*/ 0 w 5961112"/>
              <a:gd name="connsiteY0" fmla="*/ 0 h 1500174"/>
              <a:gd name="connsiteX1" fmla="*/ 5961112 w 5961112"/>
              <a:gd name="connsiteY1" fmla="*/ 0 h 1500174"/>
              <a:gd name="connsiteX2" fmla="*/ 4945112 w 5961112"/>
              <a:gd name="connsiteY2" fmla="*/ 1500174 h 1500174"/>
              <a:gd name="connsiteX3" fmla="*/ 0 w 5961112"/>
              <a:gd name="connsiteY3" fmla="*/ 1500174 h 1500174"/>
              <a:gd name="connsiteX4" fmla="*/ 0 w 5961112"/>
              <a:gd name="connsiteY4" fmla="*/ 0 h 1500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1112" h="1500174">
                <a:moveTo>
                  <a:pt x="0" y="0"/>
                </a:moveTo>
                <a:lnTo>
                  <a:pt x="5961112" y="0"/>
                </a:lnTo>
                <a:lnTo>
                  <a:pt x="4945112" y="1500174"/>
                </a:lnTo>
                <a:lnTo>
                  <a:pt x="0" y="1500174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>
              <a:lnSpc>
                <a:spcPct val="80000"/>
              </a:lnSpc>
              <a:defRPr/>
            </a:pPr>
            <a:r>
              <a:rPr lang="en-US" sz="4800" dirty="0" err="1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</a:rPr>
              <a:t>Bukti</a:t>
            </a:r>
            <a:r>
              <a:rPr lang="en-US" sz="4800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</a:rPr>
              <a:t> Objective</a:t>
            </a:r>
            <a:endParaRPr lang="en-GB" sz="4800" dirty="0">
              <a:solidFill>
                <a:srgbClr val="FFFF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1747" name="Text Box 11"/>
          <p:cNvSpPr txBox="1">
            <a:spLocks noChangeArrowheads="1"/>
          </p:cNvSpPr>
          <p:nvPr/>
        </p:nvSpPr>
        <p:spPr bwMode="auto">
          <a:xfrm>
            <a:off x="513086" y="1772816"/>
            <a:ext cx="8897614" cy="5230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90550" indent="-590550">
              <a:lnSpc>
                <a:spcPct val="160000"/>
              </a:lnSpc>
              <a:spcBef>
                <a:spcPct val="50000"/>
              </a:spcBef>
              <a:buFont typeface="Wingdings 2" pitchFamily="18" charset="2"/>
              <a:buChar char="ð"/>
            </a:pP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pendukung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mengenai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keberadaan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kebenaran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suatu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hal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berhubungan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manajemen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mutu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  <a:sym typeface="Monotype Sorts" charset="2"/>
              </a:rPr>
              <a:t>Bisa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  <a:sym typeface="Monotype Sorts" charset="2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  <a:sym typeface="Monotype Sorts" charset="2"/>
              </a:rPr>
              <a:t>berupa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  <a:sym typeface="Monotype Sorts" charset="2"/>
              </a:rPr>
              <a:t> :</a:t>
            </a:r>
          </a:p>
          <a:p>
            <a:pPr marL="1371600" lvl="2" indent="-457200">
              <a:spcBef>
                <a:spcPct val="50000"/>
              </a:spcBef>
              <a:buFont typeface="Wingdings 2" pitchFamily="18" charset="2"/>
              <a:buAutoNum type="arabicPeriod"/>
            </a:pP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Fakta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diperoleh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selama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observasi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misalnya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hasil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observasi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menunjukkan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bahwa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pekerja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mengikuti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standard/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instruksi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0" lvl="2" indent="-457200">
              <a:spcBef>
                <a:spcPct val="50000"/>
              </a:spcBef>
              <a:buFont typeface="Wingdings 2" pitchFamily="18" charset="2"/>
              <a:buAutoNum type="arabicPeriod"/>
            </a:pP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Rekaman</a:t>
            </a: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catatan</a:t>
            </a: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),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misalnya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terdapat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record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keluhan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pelanggan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jelas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statusnya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belum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ada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tindakan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perbaikannya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marL="1371600" lvl="2" indent="-457200">
              <a:spcBef>
                <a:spcPct val="50000"/>
              </a:spcBef>
              <a:buFont typeface="Wingdings 2" pitchFamily="18" charset="2"/>
              <a:buAutoNum type="arabicPeriod"/>
            </a:pP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Pernyataan</a:t>
            </a: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bersangkutan</a:t>
            </a: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pelaksanaan</a:t>
            </a: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sebuah</a:t>
            </a: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 element </a:t>
            </a: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b="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u="sng" dirty="0" err="1">
                <a:latin typeface="Arial" panose="020B0604020202020204" pitchFamily="34" charset="0"/>
                <a:cs typeface="Arial" panose="020B0604020202020204" pitchFamily="34" charset="0"/>
              </a:rPr>
              <a:t>manajemen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misalnya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: 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manajemen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karyawan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memahami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kebijakan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mutu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90550" indent="-590550">
              <a:lnSpc>
                <a:spcPct val="160000"/>
              </a:lnSpc>
              <a:spcBef>
                <a:spcPct val="50000"/>
              </a:spcBef>
              <a:buFont typeface="Wingdings 2" pitchFamily="18" charset="2"/>
              <a:buNone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Berdasarkan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pengamatan</a:t>
            </a:r>
            <a:r>
              <a:rPr lang="id-ID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observasi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pengukuran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evaluasi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pengujian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diverifikasi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keabsahannya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590550" indent="-590550">
              <a:lnSpc>
                <a:spcPct val="160000"/>
              </a:lnSpc>
              <a:spcBef>
                <a:spcPct val="50000"/>
              </a:spcBef>
              <a:buFont typeface="Wingdings 2" pitchFamily="18" charset="2"/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1412776"/>
            <a:ext cx="4880992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4880993" y="0"/>
            <a:ext cx="936103" cy="1412776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385048" y="836712"/>
            <a:ext cx="448056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1D4188-F6D1-4C97-B8F3-FA42F3FB7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5BB47AB1-096C-4B22-9477-97412117E1F3}"/>
              </a:ext>
            </a:extLst>
          </p:cNvPr>
          <p:cNvSpPr txBox="1">
            <a:spLocks/>
          </p:cNvSpPr>
          <p:nvPr/>
        </p:nvSpPr>
        <p:spPr>
          <a:xfrm>
            <a:off x="2440496" y="6355080"/>
            <a:ext cx="5474970" cy="36639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ISO </a:t>
            </a:r>
            <a:r>
              <a:rPr lang="id-ID" sz="1200" dirty="0"/>
              <a:t>1</a:t>
            </a:r>
            <a:r>
              <a:rPr lang="en-US" sz="1200" dirty="0"/>
              <a:t>90</a:t>
            </a:r>
            <a:r>
              <a:rPr lang="id-ID" sz="1200" dirty="0"/>
              <a:t>1</a:t>
            </a:r>
            <a:r>
              <a:rPr lang="en-US" sz="1200" dirty="0"/>
              <a:t>1:201</a:t>
            </a:r>
            <a:r>
              <a:rPr lang="id-ID" sz="1200" dirty="0"/>
              <a:t>8 – ISO/IEC 17025:2017</a:t>
            </a:r>
            <a:r>
              <a:rPr lang="en-US" sz="1200" dirty="0"/>
              <a:t> © Copyright </a:t>
            </a:r>
            <a:r>
              <a:rPr lang="en-US" sz="1200" dirty="0" err="1"/>
              <a:t>Sentral</a:t>
            </a:r>
            <a:r>
              <a:rPr lang="en-US" sz="1200" dirty="0"/>
              <a:t> </a:t>
            </a:r>
            <a:r>
              <a:rPr lang="en-US" sz="1200" dirty="0" err="1"/>
              <a:t>Sistem</a:t>
            </a:r>
            <a:r>
              <a:rPr lang="en-US" sz="1200" dirty="0"/>
              <a:t>, </a:t>
            </a:r>
            <a:r>
              <a:rPr lang="id-ID" sz="1200" dirty="0"/>
              <a:t>February 2019</a:t>
            </a:r>
            <a:endParaRPr lang="en-US" sz="12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47E120-7D24-40DD-92CE-54221A78C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Audit ISO IEC 17025:2017. 1/Rev 01 ©Copyright. Sentral Sistem Agustus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4177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>
                <a:latin typeface="Impact" panose="020B0806030902050204" pitchFamily="34" charset="0"/>
              </a:rPr>
              <a:t>HUMAN FACTOR</a:t>
            </a:r>
            <a:endParaRPr lang="en-US" dirty="0">
              <a:latin typeface="Impact" panose="020B080603090205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844" y="1500175"/>
            <a:ext cx="8915400" cy="3429024"/>
          </a:xfrm>
        </p:spPr>
        <p:txBody>
          <a:bodyPr/>
          <a:lstStyle/>
          <a:p>
            <a:r>
              <a:rPr lang="en-US" sz="2800" dirty="0"/>
              <a:t>Auditor </a:t>
            </a:r>
            <a:r>
              <a:rPr lang="en-US" sz="2800" dirty="0" err="1"/>
              <a:t>harus</a:t>
            </a:r>
            <a:r>
              <a:rPr lang="en-US" sz="2800" dirty="0"/>
              <a:t> </a:t>
            </a:r>
            <a:r>
              <a:rPr lang="en-US" sz="2800" dirty="0" err="1"/>
              <a:t>mampu</a:t>
            </a:r>
            <a:r>
              <a:rPr lang="en-US" sz="2800" dirty="0"/>
              <a:t> </a:t>
            </a:r>
            <a:r>
              <a:rPr lang="en-US" sz="2800" dirty="0" err="1"/>
              <a:t>membuat</a:t>
            </a:r>
            <a:r>
              <a:rPr lang="en-US" sz="2800" dirty="0"/>
              <a:t> </a:t>
            </a:r>
            <a:r>
              <a:rPr lang="en-US" sz="2800" dirty="0" err="1"/>
              <a:t>suasana</a:t>
            </a:r>
            <a:r>
              <a:rPr lang="en-US" sz="2800" dirty="0"/>
              <a:t> audit </a:t>
            </a:r>
            <a:r>
              <a:rPr lang="en-US" sz="2800" dirty="0" err="1"/>
              <a:t>nyaman</a:t>
            </a:r>
            <a:endParaRPr lang="en-US" sz="2800" dirty="0"/>
          </a:p>
          <a:p>
            <a:r>
              <a:rPr lang="en-US" sz="2800" dirty="0" err="1"/>
              <a:t>Kondisi</a:t>
            </a:r>
            <a:r>
              <a:rPr lang="en-US" sz="2800" dirty="0"/>
              <a:t> </a:t>
            </a:r>
            <a:r>
              <a:rPr lang="en-US" sz="2800" dirty="0" err="1"/>
              <a:t>nyaman</a:t>
            </a:r>
            <a:r>
              <a:rPr lang="en-US" sz="2800" dirty="0"/>
              <a:t> </a:t>
            </a:r>
            <a:r>
              <a:rPr lang="en-US" sz="2800" dirty="0" err="1"/>
              <a:t>akan</a:t>
            </a:r>
            <a:r>
              <a:rPr lang="en-US" sz="2800" dirty="0"/>
              <a:t> </a:t>
            </a:r>
            <a:r>
              <a:rPr lang="en-US" sz="2800" dirty="0" err="1"/>
              <a:t>membuat</a:t>
            </a:r>
            <a:r>
              <a:rPr lang="en-US" sz="2800" dirty="0"/>
              <a:t> </a:t>
            </a:r>
            <a:r>
              <a:rPr lang="en-US" sz="2800" dirty="0" err="1"/>
              <a:t>auditee</a:t>
            </a:r>
            <a:r>
              <a:rPr lang="en-US" sz="2800" dirty="0"/>
              <a:t> </a:t>
            </a:r>
            <a:r>
              <a:rPr lang="en-US" sz="2800" dirty="0" err="1"/>
              <a:t>terbuka</a:t>
            </a:r>
            <a:r>
              <a:rPr lang="en-US" sz="2800" dirty="0"/>
              <a:t>, </a:t>
            </a:r>
            <a:r>
              <a:rPr lang="en-US" sz="2800" dirty="0" err="1"/>
              <a:t>memberi</a:t>
            </a:r>
            <a:r>
              <a:rPr lang="en-US" sz="2800" dirty="0"/>
              <a:t> </a:t>
            </a:r>
            <a:r>
              <a:rPr lang="en-US" sz="2800" dirty="0" err="1"/>
              <a:t>akses</a:t>
            </a:r>
            <a:r>
              <a:rPr lang="en-US" sz="2800" dirty="0"/>
              <a:t>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informasi</a:t>
            </a:r>
            <a:r>
              <a:rPr lang="en-US" sz="2800" dirty="0"/>
              <a:t> </a:t>
            </a:r>
            <a:r>
              <a:rPr lang="en-US" sz="2800" dirty="0" err="1"/>
              <a:t>apa</a:t>
            </a:r>
            <a:r>
              <a:rPr lang="en-US" sz="2800" dirty="0"/>
              <a:t> </a:t>
            </a:r>
            <a:r>
              <a:rPr lang="en-US" sz="2800" dirty="0" err="1"/>
              <a:t>adanya</a:t>
            </a:r>
            <a:endParaRPr lang="en-US" sz="2800" dirty="0"/>
          </a:p>
          <a:p>
            <a:r>
              <a:rPr lang="en-US" sz="2800" dirty="0" err="1"/>
              <a:t>Keberhasilan</a:t>
            </a:r>
            <a:r>
              <a:rPr lang="en-US" sz="2800" dirty="0"/>
              <a:t> Auditor </a:t>
            </a:r>
            <a:r>
              <a:rPr lang="en-US" sz="2800" dirty="0" err="1"/>
              <a:t>adalah</a:t>
            </a:r>
            <a:r>
              <a:rPr lang="en-US" sz="2800" dirty="0"/>
              <a:t> </a:t>
            </a:r>
            <a:r>
              <a:rPr lang="en-US" sz="2800" b="1" dirty="0" err="1">
                <a:solidFill>
                  <a:schemeClr val="accent1"/>
                </a:solidFill>
              </a:rPr>
              <a:t>Mampu</a:t>
            </a:r>
            <a:r>
              <a:rPr lang="en-US" sz="2800" dirty="0"/>
              <a:t> </a:t>
            </a:r>
            <a:r>
              <a:rPr lang="en-US" sz="2800" dirty="0" err="1"/>
              <a:t>mengindentifikasi</a:t>
            </a:r>
            <a:r>
              <a:rPr lang="en-US" sz="2800" dirty="0"/>
              <a:t> </a:t>
            </a:r>
            <a:r>
              <a:rPr lang="en-US" sz="2800" dirty="0" err="1"/>
              <a:t>kelemahan</a:t>
            </a:r>
            <a:r>
              <a:rPr lang="en-US" sz="2800" dirty="0"/>
              <a:t> </a:t>
            </a:r>
            <a:r>
              <a:rPr lang="en-US" sz="2800" dirty="0" err="1"/>
              <a:t>sistem</a:t>
            </a:r>
            <a:r>
              <a:rPr lang="en-US" sz="2800" dirty="0"/>
              <a:t>, </a:t>
            </a:r>
            <a:r>
              <a:rPr lang="en-US" sz="2800" b="1" dirty="0" err="1">
                <a:solidFill>
                  <a:schemeClr val="accent1"/>
                </a:solidFill>
              </a:rPr>
              <a:t>Memberi</a:t>
            </a:r>
            <a:r>
              <a:rPr lang="en-US" sz="2800" b="1" dirty="0">
                <a:solidFill>
                  <a:schemeClr val="accent1"/>
                </a:solidFill>
              </a:rPr>
              <a:t> </a:t>
            </a:r>
            <a:r>
              <a:rPr lang="en-US" sz="2800" b="1" dirty="0" err="1">
                <a:solidFill>
                  <a:schemeClr val="accent1"/>
                </a:solidFill>
              </a:rPr>
              <a:t>masukan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peningkatan</a:t>
            </a:r>
            <a:r>
              <a:rPr lang="en-US" sz="2800" dirty="0"/>
              <a:t> </a:t>
            </a:r>
            <a:r>
              <a:rPr lang="en-US" sz="2800" dirty="0" err="1"/>
              <a:t>kinerja</a:t>
            </a:r>
            <a:r>
              <a:rPr lang="en-US" sz="2800" dirty="0"/>
              <a:t>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b="1" dirty="0" err="1">
                <a:solidFill>
                  <a:schemeClr val="accent1"/>
                </a:solidFill>
              </a:rPr>
              <a:t>Auditee</a:t>
            </a:r>
            <a:r>
              <a:rPr lang="en-US" sz="2800" b="1" dirty="0">
                <a:solidFill>
                  <a:schemeClr val="accent1"/>
                </a:solidFill>
              </a:rPr>
              <a:t> </a:t>
            </a:r>
            <a:r>
              <a:rPr lang="en-US" sz="2800" b="1" dirty="0" err="1">
                <a:solidFill>
                  <a:schemeClr val="accent1"/>
                </a:solidFill>
              </a:rPr>
              <a:t>menerima</a:t>
            </a:r>
            <a:r>
              <a:rPr lang="en-US" sz="2800" dirty="0"/>
              <a:t> </a:t>
            </a:r>
            <a:r>
              <a:rPr lang="en-US" sz="2800" dirty="0" err="1"/>
              <a:t>temuan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terbuka</a:t>
            </a:r>
            <a:r>
              <a:rPr lang="en-US" sz="2800" dirty="0"/>
              <a:t>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b="1" dirty="0" err="1">
                <a:solidFill>
                  <a:schemeClr val="accent1"/>
                </a:solidFill>
              </a:rPr>
              <a:t>berterimakasih</a:t>
            </a:r>
            <a:r>
              <a:rPr lang="en-US" sz="2800" b="1" dirty="0">
                <a:solidFill>
                  <a:schemeClr val="accent1"/>
                </a:solidFill>
              </a:rPr>
              <a:t> </a:t>
            </a:r>
            <a:r>
              <a:rPr lang="en-US" sz="2800" dirty="0" err="1"/>
              <a:t>kepada</a:t>
            </a:r>
            <a:r>
              <a:rPr lang="en-US" sz="2800" dirty="0"/>
              <a:t> auditor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0968" y="5214950"/>
            <a:ext cx="928694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Selain</a:t>
            </a:r>
            <a:r>
              <a:rPr lang="en-US" sz="2800" dirty="0"/>
              <a:t> </a:t>
            </a:r>
            <a:r>
              <a:rPr lang="en-US" sz="2800" dirty="0" err="1"/>
              <a:t>memperhatikan</a:t>
            </a:r>
            <a:r>
              <a:rPr lang="en-US" sz="2800" dirty="0"/>
              <a:t> </a:t>
            </a:r>
            <a:r>
              <a:rPr lang="en-US" sz="2800" dirty="0" err="1"/>
              <a:t>faktor</a:t>
            </a:r>
            <a:r>
              <a:rPr lang="en-US" sz="2800" dirty="0"/>
              <a:t> </a:t>
            </a:r>
            <a:r>
              <a:rPr lang="en-US" sz="2800" dirty="0" err="1"/>
              <a:t>teknis</a:t>
            </a:r>
            <a:r>
              <a:rPr lang="en-US" sz="2800" dirty="0"/>
              <a:t>, Auditor </a:t>
            </a:r>
            <a:r>
              <a:rPr lang="en-US" sz="2800" dirty="0" err="1"/>
              <a:t>juga</a:t>
            </a:r>
            <a:r>
              <a:rPr lang="en-US" sz="2800" dirty="0"/>
              <a:t> </a:t>
            </a:r>
            <a:r>
              <a:rPr lang="en-US" sz="2800" dirty="0" err="1"/>
              <a:t>harus</a:t>
            </a:r>
            <a:r>
              <a:rPr lang="en-US" sz="2800" dirty="0"/>
              <a:t> </a:t>
            </a:r>
            <a:r>
              <a:rPr lang="en-US" sz="2800" dirty="0" err="1"/>
              <a:t>memperhatikan</a:t>
            </a:r>
            <a:r>
              <a:rPr lang="en-US" sz="2800" dirty="0"/>
              <a:t> </a:t>
            </a:r>
            <a:r>
              <a:rPr lang="en-US" sz="2800" dirty="0" err="1"/>
              <a:t>faktor</a:t>
            </a:r>
            <a:r>
              <a:rPr lang="en-US" sz="2800" dirty="0"/>
              <a:t> non </a:t>
            </a:r>
            <a:r>
              <a:rPr lang="en-US" sz="2800" dirty="0" err="1"/>
              <a:t>teknis</a:t>
            </a:r>
            <a:r>
              <a:rPr lang="en-US" sz="2800" dirty="0"/>
              <a:t>, </a:t>
            </a:r>
            <a:r>
              <a:rPr lang="en-US" sz="2800" dirty="0" err="1"/>
              <a:t>seperti</a:t>
            </a:r>
            <a:r>
              <a:rPr lang="en-US" sz="2800" dirty="0"/>
              <a:t> Human Factor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E86E762-14EE-41E2-B7E0-B32376B1B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73382" y="6356352"/>
            <a:ext cx="5874327" cy="365125"/>
          </a:xfrm>
        </p:spPr>
        <p:txBody>
          <a:bodyPr/>
          <a:lstStyle/>
          <a:p>
            <a:r>
              <a:rPr lang="en-US"/>
              <a:t>Audit ISO IEC 17025:2017. 1/Rev 01 ©Copyright. Sentral Sistem Agustus 2019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body" sz="half" idx="2"/>
          </p:nvPr>
        </p:nvSpPr>
        <p:spPr>
          <a:xfrm>
            <a:off x="847997" y="333375"/>
            <a:ext cx="8354516" cy="647700"/>
          </a:xfrm>
        </p:spPr>
        <p:txBody>
          <a:bodyPr anchor="ctr" anchorCtr="1">
            <a:normAutofit fontScale="92500"/>
          </a:bodyPr>
          <a:lstStyle/>
          <a:p>
            <a:pPr marL="0" indent="0" algn="ctr" eaLnBrk="1" hangingPunct="1">
              <a:lnSpc>
                <a:spcPct val="80000"/>
              </a:lnSpc>
              <a:spcBef>
                <a:spcPct val="0"/>
              </a:spcBef>
              <a:buClrTx/>
              <a:buFontTx/>
              <a:buNone/>
              <a:defRPr/>
            </a:pPr>
            <a:r>
              <a:rPr lang="id-ID" sz="4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</a:rPr>
              <a:t>Faktor s</a:t>
            </a:r>
            <a:r>
              <a:rPr lang="en-US" sz="4400" dirty="0" err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</a:rPr>
              <a:t>ikap</a:t>
            </a:r>
            <a:r>
              <a:rPr lang="en-US" sz="4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en-US" sz="4400" dirty="0" err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</a:rPr>
              <a:t>permusuhan</a:t>
            </a:r>
            <a:r>
              <a:rPr lang="en-US" sz="4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en-US" sz="4400" dirty="0" err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</a:rPr>
              <a:t>dari</a:t>
            </a:r>
            <a:r>
              <a:rPr lang="en-US" sz="44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</a:rPr>
              <a:t> auditee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B2A18-255F-4916-A27A-D6D3D250C7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911927" y="6248400"/>
            <a:ext cx="5624946" cy="609600"/>
          </a:xfrm>
        </p:spPr>
        <p:txBody>
          <a:bodyPr/>
          <a:lstStyle/>
          <a:p>
            <a:pPr>
              <a:defRPr/>
            </a:pPr>
            <a:r>
              <a:rPr lang="en-US"/>
              <a:t>Audit ISO IEC 17025:2017. 1/Rev 01 ©Copyright. Sentral Sistem Agustus 2019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97D6D-9ECA-4047-ABCA-049FE730EB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86B7779-744F-477C-853F-516D663BF188}" type="slidenum">
              <a:rPr lang="id-ID" smtClean="0"/>
              <a:pPr>
                <a:defRPr/>
              </a:pPr>
              <a:t>71</a:t>
            </a:fld>
            <a:endParaRPr lang="id-ID"/>
          </a:p>
        </p:txBody>
      </p:sp>
      <p:sp>
        <p:nvSpPr>
          <p:cNvPr id="49155" name="Rectangle 7"/>
          <p:cNvSpPr>
            <a:spLocks noChangeArrowheads="1"/>
          </p:cNvSpPr>
          <p:nvPr/>
        </p:nvSpPr>
        <p:spPr bwMode="auto">
          <a:xfrm>
            <a:off x="3728645" y="1484314"/>
            <a:ext cx="5762885" cy="270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lnSpc>
                <a:spcPct val="90000"/>
              </a:lnSpc>
              <a:buFont typeface="Monotype Sorts" charset="2"/>
              <a:buBlip>
                <a:blip r:embed="rId2"/>
              </a:buBlip>
            </a:pPr>
            <a:r>
              <a:rPr lang="en-US" sz="2400" dirty="0">
                <a:latin typeface="Century Gothic" pitchFamily="34" charset="0"/>
              </a:rPr>
              <a:t>   Progressive Hostility</a:t>
            </a:r>
            <a:r>
              <a:rPr lang="en-US" sz="2400" b="0" dirty="0">
                <a:latin typeface="Century Gothic" pitchFamily="34" charset="0"/>
              </a:rPr>
              <a:t> </a:t>
            </a:r>
          </a:p>
          <a:p>
            <a:pPr lvl="1" eaLnBrk="0" hangingPunct="0">
              <a:lnSpc>
                <a:spcPct val="90000"/>
              </a:lnSpc>
            </a:pPr>
            <a:r>
              <a:rPr lang="en-US" b="0" dirty="0" err="1">
                <a:latin typeface="Century Gothic" pitchFamily="34" charset="0"/>
              </a:rPr>
              <a:t>yaitu</a:t>
            </a:r>
            <a:r>
              <a:rPr lang="en-US" b="0" dirty="0">
                <a:latin typeface="Century Gothic" pitchFamily="34" charset="0"/>
              </a:rPr>
              <a:t>: </a:t>
            </a:r>
            <a:r>
              <a:rPr lang="en-US" b="0" dirty="0" err="1">
                <a:latin typeface="Century Gothic" pitchFamily="34" charset="0"/>
              </a:rPr>
              <a:t>sikap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permusuhan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timbul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secara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bertahap</a:t>
            </a:r>
            <a:r>
              <a:rPr lang="en-US" b="0" dirty="0">
                <a:latin typeface="Century Gothic" pitchFamily="34" charset="0"/>
              </a:rPr>
              <a:t>. </a:t>
            </a:r>
          </a:p>
          <a:p>
            <a:pPr lvl="1" eaLnBrk="0" hangingPunct="0">
              <a:lnSpc>
                <a:spcPct val="90000"/>
              </a:lnSpc>
            </a:pPr>
            <a:r>
              <a:rPr lang="en-US" b="0" dirty="0" err="1">
                <a:latin typeface="Century Gothic" pitchFamily="34" charset="0"/>
              </a:rPr>
              <a:t>Misalnya</a:t>
            </a:r>
            <a:r>
              <a:rPr lang="en-US" b="0" dirty="0">
                <a:latin typeface="Century Gothic" pitchFamily="34" charset="0"/>
              </a:rPr>
              <a:t>  </a:t>
            </a:r>
            <a:r>
              <a:rPr lang="en-US" b="0" dirty="0" err="1">
                <a:latin typeface="Century Gothic" pitchFamily="34" charset="0"/>
              </a:rPr>
              <a:t>kebanyakan</a:t>
            </a:r>
            <a:r>
              <a:rPr lang="en-US" b="0" dirty="0">
                <a:latin typeface="Century Gothic" pitchFamily="34" charset="0"/>
              </a:rPr>
              <a:t> interview </a:t>
            </a:r>
            <a:r>
              <a:rPr lang="en-US" b="0" dirty="0" err="1">
                <a:latin typeface="Century Gothic" pitchFamily="34" charset="0"/>
              </a:rPr>
              <a:t>diawali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dengan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damai</a:t>
            </a:r>
            <a:r>
              <a:rPr lang="en-US" b="0" dirty="0">
                <a:latin typeface="Century Gothic" pitchFamily="34" charset="0"/>
              </a:rPr>
              <a:t> (</a:t>
            </a:r>
            <a:r>
              <a:rPr lang="en-US" b="0" i="1" dirty="0">
                <a:latin typeface="Century Gothic" pitchFamily="34" charset="0"/>
              </a:rPr>
              <a:t>peaceably</a:t>
            </a:r>
            <a:r>
              <a:rPr lang="en-US" b="0" dirty="0">
                <a:latin typeface="Century Gothic" pitchFamily="34" charset="0"/>
              </a:rPr>
              <a:t>), </a:t>
            </a:r>
            <a:r>
              <a:rPr lang="en-US" b="0" dirty="0" err="1">
                <a:latin typeface="Century Gothic" pitchFamily="34" charset="0"/>
              </a:rPr>
              <a:t>tetapi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sifat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tidak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berteman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timbul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sesuai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dengan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pergerakan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waktu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seiring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ditemukannya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banyak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ketidak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sesuain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atau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sifat</a:t>
            </a:r>
            <a:r>
              <a:rPr lang="en-US" b="0" dirty="0">
                <a:latin typeface="Century Gothic" pitchFamily="34" charset="0"/>
              </a:rPr>
              <a:t> audit yang </a:t>
            </a:r>
            <a:r>
              <a:rPr lang="en-US" b="0" dirty="0" err="1">
                <a:latin typeface="Century Gothic" pitchFamily="34" charset="0"/>
              </a:rPr>
              <a:t>cenderung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intimidasi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atau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mulai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lelah</a:t>
            </a:r>
            <a:r>
              <a:rPr lang="en-US" b="0" dirty="0">
                <a:latin typeface="Century Gothic" pitchFamily="34" charset="0"/>
              </a:rPr>
              <a:t>.</a:t>
            </a:r>
          </a:p>
        </p:txBody>
      </p:sp>
      <p:sp>
        <p:nvSpPr>
          <p:cNvPr id="49156" name="Rectangle 20"/>
          <p:cNvSpPr>
            <a:spLocks noChangeArrowheads="1"/>
          </p:cNvSpPr>
          <p:nvPr/>
        </p:nvSpPr>
        <p:spPr bwMode="auto">
          <a:xfrm>
            <a:off x="3749290" y="4033838"/>
            <a:ext cx="5813700" cy="213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lnSpc>
                <a:spcPct val="90000"/>
              </a:lnSpc>
              <a:buFont typeface="Monotype Sorts" charset="2"/>
              <a:buChar char="J"/>
            </a:pPr>
            <a:r>
              <a:rPr lang="en-US" dirty="0">
                <a:latin typeface="Century Gothic" pitchFamily="34" charset="0"/>
              </a:rPr>
              <a:t>   Yang </a:t>
            </a:r>
            <a:r>
              <a:rPr lang="en-US" dirty="0" err="1">
                <a:latin typeface="Century Gothic" pitchFamily="34" charset="0"/>
              </a:rPr>
              <a:t>dapat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dilakukan</a:t>
            </a:r>
            <a:r>
              <a:rPr lang="en-US" dirty="0">
                <a:latin typeface="Century Gothic" pitchFamily="34" charset="0"/>
              </a:rPr>
              <a:t> Auditor </a:t>
            </a:r>
            <a:r>
              <a:rPr lang="en-US" dirty="0" err="1">
                <a:latin typeface="Century Gothic" pitchFamily="34" charset="0"/>
              </a:rPr>
              <a:t>antara</a:t>
            </a:r>
            <a:r>
              <a:rPr lang="en-US" dirty="0">
                <a:latin typeface="Century Gothic" pitchFamily="34" charset="0"/>
              </a:rPr>
              <a:t> lain:	</a:t>
            </a:r>
          </a:p>
          <a:p>
            <a:pPr marL="855663" lvl="1" indent="-398463" eaLnBrk="0" hangingPunct="0">
              <a:lnSpc>
                <a:spcPct val="90000"/>
              </a:lnSpc>
              <a:buFont typeface="Wingdings" pitchFamily="2" charset="2"/>
              <a:buChar char="Ø"/>
            </a:pPr>
            <a:r>
              <a:rPr lang="en-US" b="0" dirty="0" err="1">
                <a:latin typeface="Century Gothic" pitchFamily="34" charset="0"/>
              </a:rPr>
              <a:t>Melunakkan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menurunkan</a:t>
            </a:r>
            <a:r>
              <a:rPr lang="en-US" b="0" dirty="0">
                <a:latin typeface="Century Gothic" pitchFamily="34" charset="0"/>
              </a:rPr>
              <a:t> nada </a:t>
            </a:r>
            <a:r>
              <a:rPr lang="en-US" b="0" dirty="0" err="1">
                <a:latin typeface="Century Gothic" pitchFamily="34" charset="0"/>
              </a:rPr>
              <a:t>bicara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sehingga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tidak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berkesan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mencecar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memojokan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auditee</a:t>
            </a:r>
            <a:r>
              <a:rPr lang="en-US" b="0" dirty="0">
                <a:latin typeface="Century Gothic" pitchFamily="34" charset="0"/>
              </a:rPr>
              <a:t>.</a:t>
            </a:r>
          </a:p>
          <a:p>
            <a:pPr marL="855663" lvl="1" indent="-398463" eaLnBrk="0" hangingPunct="0">
              <a:lnSpc>
                <a:spcPct val="90000"/>
              </a:lnSpc>
              <a:buFont typeface="Wingdings" pitchFamily="2" charset="2"/>
              <a:buChar char="Ø"/>
            </a:pPr>
            <a:r>
              <a:rPr lang="en-US" b="0" dirty="0" err="1">
                <a:latin typeface="Century Gothic" pitchFamily="34" charset="0"/>
              </a:rPr>
              <a:t>Lebih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terbuka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untuk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mendengarkan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penjelasan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auditee</a:t>
            </a:r>
            <a:r>
              <a:rPr lang="en-US" b="0" dirty="0">
                <a:latin typeface="Century Gothic" pitchFamily="34" charset="0"/>
              </a:rPr>
              <a:t>.</a:t>
            </a:r>
          </a:p>
          <a:p>
            <a:pPr marL="855663" lvl="1" indent="-398463" eaLnBrk="0" hangingPunct="0">
              <a:lnSpc>
                <a:spcPct val="90000"/>
              </a:lnSpc>
              <a:buFont typeface="Wingdings" pitchFamily="2" charset="2"/>
              <a:buChar char="Ø"/>
            </a:pPr>
            <a:r>
              <a:rPr lang="en-US" b="0" dirty="0" err="1">
                <a:latin typeface="Century Gothic" pitchFamily="34" charset="0"/>
              </a:rPr>
              <a:t>Menyelipkan</a:t>
            </a:r>
            <a:r>
              <a:rPr lang="en-US" b="0" dirty="0">
                <a:latin typeface="Century Gothic" pitchFamily="34" charset="0"/>
              </a:rPr>
              <a:t> humor </a:t>
            </a:r>
            <a:r>
              <a:rPr lang="en-US" b="0" dirty="0" err="1">
                <a:latin typeface="Century Gothic" pitchFamily="34" charset="0"/>
              </a:rPr>
              <a:t>segar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untuk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mencairkan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suasana</a:t>
            </a:r>
            <a:r>
              <a:rPr lang="en-US" b="0" dirty="0">
                <a:latin typeface="Century Gothic" pitchFamily="34" charset="0"/>
              </a:rPr>
              <a:t>.`</a:t>
            </a:r>
          </a:p>
        </p:txBody>
      </p:sp>
      <p:pic>
        <p:nvPicPr>
          <p:cNvPr id="49157" name="Picture 25" descr="913000012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7997" y="1557338"/>
            <a:ext cx="2833008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479355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4016075" y="1268414"/>
            <a:ext cx="5475455" cy="232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533400" indent="-533400" defTabSz="628650" eaLnBrk="0" hangingPunct="0">
              <a:lnSpc>
                <a:spcPct val="90000"/>
              </a:lnSpc>
              <a:buFont typeface="Wingdings" pitchFamily="2" charset="2"/>
              <a:buChar char="v"/>
            </a:pPr>
            <a:r>
              <a:rPr lang="en-US" dirty="0">
                <a:latin typeface="Century Gothic" pitchFamily="34" charset="0"/>
              </a:rPr>
              <a:t>Sudden Hostility</a:t>
            </a:r>
            <a:r>
              <a:rPr lang="en-US" b="0" dirty="0">
                <a:latin typeface="Century Gothic" pitchFamily="34" charset="0"/>
              </a:rPr>
              <a:t> </a:t>
            </a:r>
          </a:p>
          <a:p>
            <a:pPr marL="533400" indent="-533400" defTabSz="628650" eaLnBrk="0" hangingPunct="0">
              <a:lnSpc>
                <a:spcPct val="90000"/>
              </a:lnSpc>
            </a:pPr>
            <a:r>
              <a:rPr lang="en-US" b="0" dirty="0">
                <a:latin typeface="Century Gothic" pitchFamily="34" charset="0"/>
              </a:rPr>
              <a:t>	</a:t>
            </a:r>
            <a:r>
              <a:rPr lang="en-US" b="0" dirty="0" err="1">
                <a:latin typeface="Century Gothic" pitchFamily="34" charset="0"/>
              </a:rPr>
              <a:t>Yaitu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sikap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permusuhan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timbul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secara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mendadak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ketika</a:t>
            </a:r>
            <a:r>
              <a:rPr lang="en-US" b="0" dirty="0">
                <a:latin typeface="Century Gothic" pitchFamily="34" charset="0"/>
              </a:rPr>
              <a:t> audit </a:t>
            </a:r>
            <a:r>
              <a:rPr lang="en-US" b="0" dirty="0" err="1">
                <a:latin typeface="Century Gothic" pitchFamily="34" charset="0"/>
              </a:rPr>
              <a:t>berlangsung</a:t>
            </a:r>
            <a:r>
              <a:rPr lang="en-US" b="0" dirty="0">
                <a:latin typeface="Century Gothic" pitchFamily="34" charset="0"/>
              </a:rPr>
              <a:t>. </a:t>
            </a:r>
            <a:r>
              <a:rPr lang="en-US" b="0" dirty="0" err="1">
                <a:latin typeface="Century Gothic" pitchFamily="34" charset="0"/>
              </a:rPr>
              <a:t>Misalnya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begitu</a:t>
            </a:r>
            <a:r>
              <a:rPr lang="en-US" b="0" dirty="0">
                <a:latin typeface="Century Gothic" pitchFamily="34" charset="0"/>
              </a:rPr>
              <a:t> auditor </a:t>
            </a:r>
            <a:r>
              <a:rPr lang="en-US" b="0" dirty="0" err="1">
                <a:latin typeface="Century Gothic" pitchFamily="34" charset="0"/>
              </a:rPr>
              <a:t>menemukan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temuan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penyimpangan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dilakukan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oleh</a:t>
            </a:r>
            <a:r>
              <a:rPr lang="en-US" b="0" dirty="0">
                <a:latin typeface="Century Gothic" pitchFamily="34" charset="0"/>
              </a:rPr>
              <a:t> personal, </a:t>
            </a:r>
            <a:r>
              <a:rPr lang="en-US" b="0" dirty="0" err="1">
                <a:latin typeface="Century Gothic" pitchFamily="34" charset="0"/>
              </a:rPr>
              <a:t>dan</a:t>
            </a:r>
            <a:r>
              <a:rPr lang="en-US" b="0" dirty="0">
                <a:latin typeface="Century Gothic" pitchFamily="34" charset="0"/>
              </a:rPr>
              <a:t> personal </a:t>
            </a:r>
            <a:r>
              <a:rPr lang="en-US" b="0" dirty="0" err="1">
                <a:latin typeface="Century Gothic" pitchFamily="34" charset="0"/>
              </a:rPr>
              <a:t>tersebut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khawatir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ditegur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atas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penyimpangan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tersebut</a:t>
            </a:r>
            <a:endParaRPr lang="en-US" b="0" dirty="0">
              <a:latin typeface="Century Gothic" pitchFamily="34" charset="0"/>
            </a:endParaRPr>
          </a:p>
          <a:p>
            <a:pPr marL="533400" indent="-533400" defTabSz="628650" eaLnBrk="0" hangingPunct="0">
              <a:lnSpc>
                <a:spcPct val="90000"/>
              </a:lnSpc>
            </a:pPr>
            <a:endParaRPr lang="en-US" b="0" dirty="0">
              <a:latin typeface="Century Gothic" pitchFamily="34" charset="0"/>
            </a:endParaRPr>
          </a:p>
        </p:txBody>
      </p:sp>
      <p:pic>
        <p:nvPicPr>
          <p:cNvPr id="50179" name="Picture 16" descr="1121300283"/>
          <p:cNvPicPr>
            <a:picLocks noChangeAspect="1" noChangeArrowheads="1"/>
          </p:cNvPicPr>
          <p:nvPr/>
        </p:nvPicPr>
        <p:blipFill>
          <a:blip r:embed="rId2" cstate="print"/>
          <a:srcRect l="21706" r="6564"/>
          <a:stretch>
            <a:fillRect/>
          </a:stretch>
        </p:blipFill>
        <p:spPr bwMode="auto">
          <a:xfrm>
            <a:off x="826878" y="1412776"/>
            <a:ext cx="2613954" cy="4432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81" name="Rectangle 19"/>
          <p:cNvSpPr>
            <a:spLocks noChangeArrowheads="1"/>
          </p:cNvSpPr>
          <p:nvPr/>
        </p:nvSpPr>
        <p:spPr bwMode="auto">
          <a:xfrm>
            <a:off x="3892211" y="3602038"/>
            <a:ext cx="5815289" cy="213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lnSpc>
                <a:spcPct val="90000"/>
              </a:lnSpc>
              <a:buFont typeface="Monotype Sorts" charset="2"/>
              <a:buChar char="J"/>
            </a:pPr>
            <a:r>
              <a:rPr lang="en-US" dirty="0">
                <a:latin typeface="Century Gothic" pitchFamily="34" charset="0"/>
              </a:rPr>
              <a:t>   Yang </a:t>
            </a:r>
            <a:r>
              <a:rPr lang="en-US" dirty="0" err="1">
                <a:latin typeface="Century Gothic" pitchFamily="34" charset="0"/>
              </a:rPr>
              <a:t>dapat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dilakukan</a:t>
            </a:r>
            <a:r>
              <a:rPr lang="en-US" dirty="0">
                <a:latin typeface="Century Gothic" pitchFamily="34" charset="0"/>
              </a:rPr>
              <a:t> Auditor </a:t>
            </a:r>
            <a:r>
              <a:rPr lang="en-US" dirty="0" err="1">
                <a:latin typeface="Century Gothic" pitchFamily="34" charset="0"/>
              </a:rPr>
              <a:t>antara</a:t>
            </a:r>
            <a:r>
              <a:rPr lang="en-US" dirty="0">
                <a:latin typeface="Century Gothic" pitchFamily="34" charset="0"/>
              </a:rPr>
              <a:t> lain:	</a:t>
            </a:r>
          </a:p>
          <a:p>
            <a:pPr marL="855663" lvl="1" indent="-398463" eaLnBrk="0" hangingPunct="0">
              <a:lnSpc>
                <a:spcPct val="90000"/>
              </a:lnSpc>
              <a:buFont typeface="Wingdings" pitchFamily="2" charset="2"/>
              <a:buChar char="Ø"/>
            </a:pPr>
            <a:r>
              <a:rPr lang="en-US" b="0" dirty="0" err="1">
                <a:latin typeface="Century Gothic" pitchFamily="34" charset="0"/>
              </a:rPr>
              <a:t>Menjelaskan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kepada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auditee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bahwa</a:t>
            </a:r>
            <a:r>
              <a:rPr lang="en-US" b="0" dirty="0">
                <a:latin typeface="Century Gothic" pitchFamily="34" charset="0"/>
              </a:rPr>
              <a:t> audit </a:t>
            </a:r>
            <a:r>
              <a:rPr lang="en-US" b="0" dirty="0" err="1">
                <a:latin typeface="Century Gothic" pitchFamily="34" charset="0"/>
              </a:rPr>
              <a:t>adalah</a:t>
            </a:r>
            <a:r>
              <a:rPr lang="en-US" b="0" dirty="0">
                <a:latin typeface="Century Gothic" pitchFamily="34" charset="0"/>
              </a:rPr>
              <a:t> audit sistem </a:t>
            </a:r>
            <a:r>
              <a:rPr lang="en-US" b="0" dirty="0" err="1">
                <a:latin typeface="Century Gothic" pitchFamily="34" charset="0"/>
              </a:rPr>
              <a:t>bukan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orang</a:t>
            </a:r>
            <a:r>
              <a:rPr lang="en-US" b="0" dirty="0">
                <a:latin typeface="Century Gothic" pitchFamily="34" charset="0"/>
              </a:rPr>
              <a:t>. </a:t>
            </a:r>
            <a:r>
              <a:rPr lang="en-US" b="0" u="sng" dirty="0" err="1">
                <a:latin typeface="Century Gothic" pitchFamily="34" charset="0"/>
              </a:rPr>
              <a:t>Penyimpangan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terjadi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mungkin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karena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ketidakjelasan</a:t>
            </a:r>
            <a:r>
              <a:rPr lang="en-US" b="0" u="sng" dirty="0">
                <a:latin typeface="Century Gothic" pitchFamily="34" charset="0"/>
              </a:rPr>
              <a:t> sistem (</a:t>
            </a:r>
            <a:r>
              <a:rPr lang="en-US" b="0" u="sng" dirty="0" err="1">
                <a:latin typeface="Century Gothic" pitchFamily="34" charset="0"/>
              </a:rPr>
              <a:t>instruksi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kerja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tidak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jelas</a:t>
            </a:r>
            <a:r>
              <a:rPr lang="en-US" b="0" u="sng" dirty="0">
                <a:latin typeface="Century Gothic" pitchFamily="34" charset="0"/>
              </a:rPr>
              <a:t>) </a:t>
            </a:r>
            <a:r>
              <a:rPr lang="en-US" b="0" u="sng" dirty="0" err="1">
                <a:latin typeface="Century Gothic" pitchFamily="34" charset="0"/>
              </a:rPr>
              <a:t>atau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mengindikasikan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adanya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kelemahan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pada</a:t>
            </a:r>
            <a:r>
              <a:rPr lang="en-US" b="0" u="sng" dirty="0">
                <a:latin typeface="Century Gothic" pitchFamily="34" charset="0"/>
              </a:rPr>
              <a:t> sistem (</a:t>
            </a:r>
            <a:r>
              <a:rPr lang="en-US" b="0" u="sng" dirty="0" err="1">
                <a:latin typeface="Century Gothic" pitchFamily="34" charset="0"/>
              </a:rPr>
              <a:t>tidak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dilakukannya</a:t>
            </a:r>
            <a:r>
              <a:rPr lang="en-US" b="0" u="sng" dirty="0">
                <a:latin typeface="Century Gothic" pitchFamily="34" charset="0"/>
              </a:rPr>
              <a:t> on the job training/ </a:t>
            </a:r>
            <a:r>
              <a:rPr lang="en-US" b="0" u="sng" dirty="0" err="1">
                <a:latin typeface="Century Gothic" pitchFamily="34" charset="0"/>
              </a:rPr>
              <a:t>sosialisasi</a:t>
            </a:r>
            <a:r>
              <a:rPr lang="en-US" b="0" u="sng" dirty="0">
                <a:latin typeface="Century Gothic" pitchFamily="34" charset="0"/>
              </a:rPr>
              <a:t> </a:t>
            </a:r>
            <a:r>
              <a:rPr lang="en-US" b="0" u="sng" dirty="0" err="1">
                <a:latin typeface="Century Gothic" pitchFamily="34" charset="0"/>
              </a:rPr>
              <a:t>terhadap</a:t>
            </a:r>
            <a:r>
              <a:rPr lang="en-US" b="0" u="sng" dirty="0">
                <a:latin typeface="Century Gothic" pitchFamily="34" charset="0"/>
              </a:rPr>
              <a:t> sistem yang </a:t>
            </a:r>
            <a:r>
              <a:rPr lang="en-US" b="0" u="sng" dirty="0" err="1">
                <a:latin typeface="Century Gothic" pitchFamily="34" charset="0"/>
              </a:rPr>
              <a:t>baru</a:t>
            </a:r>
            <a:r>
              <a:rPr lang="en-US" b="0" u="sng" dirty="0">
                <a:latin typeface="Century Gothic" pitchFamily="34" charset="0"/>
              </a:rPr>
              <a:t>)`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EE34A7-B187-44FE-925A-658924E89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85455" y="6356352"/>
            <a:ext cx="6234545" cy="365125"/>
          </a:xfrm>
        </p:spPr>
        <p:txBody>
          <a:bodyPr/>
          <a:lstStyle/>
          <a:p>
            <a:r>
              <a:rPr lang="en-US" sz="1200"/>
              <a:t>Audit ISO IEC 17025:2017. 1/Rev 01 ©Copyright. Sentral Sistem Agustus 2019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2549B3-C2E5-4636-81B5-073F4EDC7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847997" y="333375"/>
            <a:ext cx="8354516" cy="647700"/>
          </a:xfrm>
          <a:prstGeom prst="rect">
            <a:avLst/>
          </a:prstGeom>
        </p:spPr>
        <p:txBody>
          <a:bodyPr anchor="ctr" anchorCtr="1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spcBef>
                <a:spcPct val="0"/>
              </a:spcBef>
              <a:buFontTx/>
              <a:buNone/>
              <a:defRPr/>
            </a:pPr>
            <a:r>
              <a:rPr lang="id-ID" sz="440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</a:rPr>
              <a:t>Faktor s</a:t>
            </a:r>
            <a:r>
              <a:rPr lang="en-US" sz="440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</a:rPr>
              <a:t>ikap permusuhan dari auditee</a:t>
            </a:r>
            <a:endParaRPr lang="en-US" sz="4400" dirty="0"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335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4016075" y="1268414"/>
            <a:ext cx="5475455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63538" indent="-363538" algn="just" defTabSz="628650" eaLnBrk="0" hangingPunct="0">
              <a:lnSpc>
                <a:spcPct val="90000"/>
              </a:lnSpc>
              <a:buFont typeface="Wingdings" pitchFamily="2" charset="2"/>
              <a:buChar char="v"/>
            </a:pPr>
            <a:r>
              <a:rPr lang="en-US" dirty="0">
                <a:latin typeface="Century Gothic" pitchFamily="34" charset="0"/>
              </a:rPr>
              <a:t>Immediate Hostility</a:t>
            </a:r>
            <a:r>
              <a:rPr lang="en-US" b="0" dirty="0">
                <a:latin typeface="Century Gothic" pitchFamily="34" charset="0"/>
              </a:rPr>
              <a:t> </a:t>
            </a:r>
          </a:p>
          <a:p>
            <a:pPr marL="363538" indent="-363538" defTabSz="628650" eaLnBrk="0" hangingPunct="0">
              <a:lnSpc>
                <a:spcPct val="90000"/>
              </a:lnSpc>
              <a:buFont typeface="Monotype Sorts" charset="2"/>
              <a:buNone/>
            </a:pPr>
            <a:r>
              <a:rPr lang="en-US" b="0" dirty="0">
                <a:latin typeface="Century Gothic" pitchFamily="34" charset="0"/>
              </a:rPr>
              <a:t>	</a:t>
            </a:r>
            <a:r>
              <a:rPr lang="en-US" sz="1600" b="0" dirty="0" err="1">
                <a:latin typeface="Century Gothic" pitchFamily="34" charset="0"/>
              </a:rPr>
              <a:t>sikap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permusuhan</a:t>
            </a:r>
            <a:r>
              <a:rPr lang="en-US" sz="1600" b="0" dirty="0">
                <a:latin typeface="Century Gothic" pitchFamily="34" charset="0"/>
              </a:rPr>
              <a:t> yang </a:t>
            </a:r>
            <a:r>
              <a:rPr lang="en-US" sz="1600" b="0" dirty="0" err="1">
                <a:latin typeface="Century Gothic" pitchFamily="34" charset="0"/>
              </a:rPr>
              <a:t>langsung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ditunjukkan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pada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saat</a:t>
            </a:r>
            <a:r>
              <a:rPr lang="en-US" sz="1600" b="0" dirty="0">
                <a:latin typeface="Century Gothic" pitchFamily="34" charset="0"/>
              </a:rPr>
              <a:t> audit </a:t>
            </a:r>
            <a:r>
              <a:rPr lang="en-US" sz="1600" b="0" dirty="0" err="1">
                <a:latin typeface="Century Gothic" pitchFamily="34" charset="0"/>
              </a:rPr>
              <a:t>dimulai</a:t>
            </a:r>
            <a:r>
              <a:rPr lang="en-US" sz="1600" b="0" dirty="0">
                <a:latin typeface="Century Gothic" pitchFamily="34" charset="0"/>
              </a:rPr>
              <a:t>, </a:t>
            </a:r>
            <a:r>
              <a:rPr lang="en-US" sz="1600" b="0" dirty="0" err="1">
                <a:latin typeface="Century Gothic" pitchFamily="34" charset="0"/>
              </a:rPr>
              <a:t>misalnya</a:t>
            </a:r>
            <a:r>
              <a:rPr lang="en-US" sz="1600" b="0" dirty="0">
                <a:latin typeface="Century Gothic" pitchFamily="34" charset="0"/>
              </a:rPr>
              <a:t> : </a:t>
            </a:r>
          </a:p>
          <a:p>
            <a:pPr marL="900113" lvl="1" indent="-276225" defTabSz="628650" eaLnBrk="0" hangingPunct="0">
              <a:lnSpc>
                <a:spcPct val="90000"/>
              </a:lnSpc>
              <a:buFont typeface="Monotype Sorts" charset="2"/>
              <a:buChar char="L"/>
            </a:pPr>
            <a:r>
              <a:rPr lang="en-US" sz="1600" b="0" dirty="0" err="1">
                <a:latin typeface="Century Gothic" pitchFamily="34" charset="0"/>
              </a:rPr>
              <a:t>Saya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sibuk</a:t>
            </a:r>
            <a:r>
              <a:rPr lang="en-US" sz="1600" b="0" dirty="0">
                <a:latin typeface="Century Gothic" pitchFamily="34" charset="0"/>
              </a:rPr>
              <a:t>, </a:t>
            </a:r>
            <a:r>
              <a:rPr lang="en-US" sz="1600" b="0" dirty="0" err="1">
                <a:latin typeface="Century Gothic" pitchFamily="34" charset="0"/>
              </a:rPr>
              <a:t>bagaimana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kalau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auditnya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minggu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depan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saja</a:t>
            </a:r>
            <a:r>
              <a:rPr lang="en-US" sz="1600" b="0" dirty="0">
                <a:latin typeface="Century Gothic" pitchFamily="34" charset="0"/>
              </a:rPr>
              <a:t> ?</a:t>
            </a:r>
          </a:p>
          <a:p>
            <a:pPr marL="900113" lvl="1" indent="-276225" defTabSz="628650" eaLnBrk="0" hangingPunct="0">
              <a:lnSpc>
                <a:spcPct val="90000"/>
              </a:lnSpc>
              <a:buFont typeface="Monotype Sorts" charset="2"/>
              <a:buChar char="L"/>
            </a:pPr>
            <a:r>
              <a:rPr lang="en-US" sz="1600" b="0" dirty="0" err="1">
                <a:latin typeface="Century Gothic" pitchFamily="34" charset="0"/>
              </a:rPr>
              <a:t>Saya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sebentar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lagi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ada</a:t>
            </a:r>
            <a:r>
              <a:rPr lang="en-US" sz="1600" b="0" dirty="0">
                <a:latin typeface="Century Gothic" pitchFamily="34" charset="0"/>
              </a:rPr>
              <a:t> meeting, </a:t>
            </a:r>
            <a:r>
              <a:rPr lang="en-US" sz="1600" b="0" dirty="0" err="1">
                <a:latin typeface="Century Gothic" pitchFamily="34" charset="0"/>
              </a:rPr>
              <a:t>bisa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ngga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auditnya</a:t>
            </a:r>
            <a:r>
              <a:rPr lang="en-US" sz="1600" b="0" dirty="0">
                <a:latin typeface="Century Gothic" pitchFamily="34" charset="0"/>
              </a:rPr>
              <a:t> 15 </a:t>
            </a:r>
            <a:r>
              <a:rPr lang="en-US" sz="1600" b="0" dirty="0" err="1">
                <a:latin typeface="Century Gothic" pitchFamily="34" charset="0"/>
              </a:rPr>
              <a:t>menit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saja</a:t>
            </a:r>
            <a:r>
              <a:rPr lang="en-US" sz="1600" b="0" dirty="0">
                <a:latin typeface="Century Gothic" pitchFamily="34" charset="0"/>
              </a:rPr>
              <a:t> ? </a:t>
            </a:r>
          </a:p>
          <a:p>
            <a:pPr marL="363538" indent="-363538" defTabSz="628650" eaLnBrk="0" hangingPunct="0">
              <a:lnSpc>
                <a:spcPct val="90000"/>
              </a:lnSpc>
              <a:buFont typeface="Monotype Sorts" charset="2"/>
              <a:buNone/>
            </a:pPr>
            <a:r>
              <a:rPr lang="en-US" sz="1600" b="0" dirty="0">
                <a:latin typeface="Century Gothic" pitchFamily="34" charset="0"/>
              </a:rPr>
              <a:t>	</a:t>
            </a:r>
            <a:r>
              <a:rPr lang="en-US" sz="1600" b="0" dirty="0" err="1">
                <a:latin typeface="Century Gothic" pitchFamily="34" charset="0"/>
              </a:rPr>
              <a:t>Kondisi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ini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biasanya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meng-indikasikan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lemahnya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komitmen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suppot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dari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manajemen</a:t>
            </a:r>
            <a:r>
              <a:rPr lang="en-US" sz="1600" b="0" dirty="0">
                <a:latin typeface="Century Gothic" pitchFamily="34" charset="0"/>
              </a:rPr>
              <a:t>, audit </a:t>
            </a:r>
            <a:r>
              <a:rPr lang="en-US" sz="1600" b="0" dirty="0" err="1">
                <a:latin typeface="Century Gothic" pitchFamily="34" charset="0"/>
              </a:rPr>
              <a:t>kurang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dianggap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sebagai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suatu</a:t>
            </a:r>
            <a:r>
              <a:rPr lang="en-US" sz="1600" b="0" dirty="0">
                <a:latin typeface="Century Gothic" pitchFamily="34" charset="0"/>
              </a:rPr>
              <a:t> program </a:t>
            </a:r>
            <a:r>
              <a:rPr lang="en-US" sz="1600" b="0" dirty="0" err="1">
                <a:latin typeface="Century Gothic" pitchFamily="34" charset="0"/>
              </a:rPr>
              <a:t>penting</a:t>
            </a:r>
            <a:r>
              <a:rPr lang="en-US" sz="1600" b="0" dirty="0">
                <a:latin typeface="Century Gothic" pitchFamily="34" charset="0"/>
              </a:rPr>
              <a:t> </a:t>
            </a:r>
          </a:p>
        </p:txBody>
      </p:sp>
      <p:sp>
        <p:nvSpPr>
          <p:cNvPr id="51204" name="Rectangle 6"/>
          <p:cNvSpPr>
            <a:spLocks noChangeArrowheads="1"/>
          </p:cNvSpPr>
          <p:nvPr/>
        </p:nvSpPr>
        <p:spPr bwMode="auto">
          <a:xfrm>
            <a:off x="3800106" y="3947681"/>
            <a:ext cx="5815289" cy="213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lnSpc>
                <a:spcPct val="90000"/>
              </a:lnSpc>
              <a:buFont typeface="Monotype Sorts" charset="2"/>
              <a:buChar char="J"/>
            </a:pPr>
            <a:r>
              <a:rPr lang="en-US" dirty="0">
                <a:latin typeface="Century Gothic" pitchFamily="34" charset="0"/>
              </a:rPr>
              <a:t>   Yang </a:t>
            </a:r>
            <a:r>
              <a:rPr lang="en-US" dirty="0" err="1">
                <a:latin typeface="Century Gothic" pitchFamily="34" charset="0"/>
              </a:rPr>
              <a:t>dapat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dilakukan</a:t>
            </a:r>
            <a:r>
              <a:rPr lang="en-US" dirty="0">
                <a:latin typeface="Century Gothic" pitchFamily="34" charset="0"/>
              </a:rPr>
              <a:t> Auditor </a:t>
            </a:r>
            <a:r>
              <a:rPr lang="en-US" dirty="0" err="1">
                <a:latin typeface="Century Gothic" pitchFamily="34" charset="0"/>
              </a:rPr>
              <a:t>antara</a:t>
            </a:r>
            <a:r>
              <a:rPr lang="en-US" dirty="0">
                <a:latin typeface="Century Gothic" pitchFamily="34" charset="0"/>
              </a:rPr>
              <a:t> lain:	</a:t>
            </a:r>
          </a:p>
          <a:p>
            <a:pPr marL="855663" lvl="1" indent="-398463" eaLnBrk="0" hangingPunct="0">
              <a:lnSpc>
                <a:spcPct val="90000"/>
              </a:lnSpc>
              <a:buFont typeface="Wingdings" pitchFamily="2" charset="2"/>
              <a:buChar char="Ø"/>
            </a:pPr>
            <a:r>
              <a:rPr lang="en-US" sz="1600" b="0" u="sng" dirty="0" err="1">
                <a:latin typeface="Century Gothic" pitchFamily="34" charset="0"/>
              </a:rPr>
              <a:t>Tidak</a:t>
            </a:r>
            <a:r>
              <a:rPr lang="en-US" sz="1600" b="0" u="sng" dirty="0">
                <a:latin typeface="Century Gothic" pitchFamily="34" charset="0"/>
              </a:rPr>
              <a:t> </a:t>
            </a:r>
            <a:r>
              <a:rPr lang="en-US" sz="1600" b="0" u="sng" dirty="0" err="1">
                <a:latin typeface="Century Gothic" pitchFamily="34" charset="0"/>
              </a:rPr>
              <a:t>perlu</a:t>
            </a:r>
            <a:r>
              <a:rPr lang="en-US" sz="1600" b="0" u="sng" dirty="0">
                <a:latin typeface="Century Gothic" pitchFamily="34" charset="0"/>
              </a:rPr>
              <a:t> </a:t>
            </a:r>
            <a:r>
              <a:rPr lang="en-US" sz="1600" b="0" u="sng" dirty="0" err="1">
                <a:latin typeface="Century Gothic" pitchFamily="34" charset="0"/>
              </a:rPr>
              <a:t>ribut</a:t>
            </a:r>
            <a:r>
              <a:rPr lang="en-US" sz="1600" b="0" u="sng" dirty="0">
                <a:latin typeface="Century Gothic" pitchFamily="34" charset="0"/>
              </a:rPr>
              <a:t> </a:t>
            </a:r>
            <a:r>
              <a:rPr lang="en-US" sz="1600" b="0" u="sng" dirty="0" err="1">
                <a:latin typeface="Century Gothic" pitchFamily="34" charset="0"/>
              </a:rPr>
              <a:t>dengan</a:t>
            </a:r>
            <a:r>
              <a:rPr lang="en-US" sz="1600" b="0" u="sng" dirty="0">
                <a:latin typeface="Century Gothic" pitchFamily="34" charset="0"/>
              </a:rPr>
              <a:t> </a:t>
            </a:r>
            <a:r>
              <a:rPr lang="en-US" sz="1600" b="0" u="sng" dirty="0" err="1">
                <a:latin typeface="Century Gothic" pitchFamily="34" charset="0"/>
              </a:rPr>
              <a:t>auditee</a:t>
            </a:r>
            <a:r>
              <a:rPr lang="en-US" sz="1600" b="0" dirty="0">
                <a:latin typeface="Century Gothic" pitchFamily="34" charset="0"/>
              </a:rPr>
              <a:t>, </a:t>
            </a:r>
            <a:r>
              <a:rPr lang="en-US" sz="1600" b="0" dirty="0" err="1">
                <a:latin typeface="Century Gothic" pitchFamily="34" charset="0"/>
              </a:rPr>
              <a:t>cek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apakah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memang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kebetulan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ada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urusan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mendadak</a:t>
            </a:r>
            <a:r>
              <a:rPr lang="en-US" sz="1600" b="0" dirty="0">
                <a:latin typeface="Century Gothic" pitchFamily="34" charset="0"/>
              </a:rPr>
              <a:t> (</a:t>
            </a:r>
            <a:r>
              <a:rPr lang="en-US" sz="1600" b="0" dirty="0" err="1">
                <a:latin typeface="Century Gothic" pitchFamily="34" charset="0"/>
              </a:rPr>
              <a:t>tidak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diduga</a:t>
            </a:r>
            <a:r>
              <a:rPr lang="en-US" sz="1600" b="0" dirty="0">
                <a:latin typeface="Century Gothic" pitchFamily="34" charset="0"/>
              </a:rPr>
              <a:t>) yang </a:t>
            </a:r>
            <a:r>
              <a:rPr lang="en-US" sz="1600" b="0" dirty="0" err="1">
                <a:latin typeface="Century Gothic" pitchFamily="34" charset="0"/>
              </a:rPr>
              <a:t>penting</a:t>
            </a:r>
            <a:r>
              <a:rPr lang="en-US" sz="1600" b="0" dirty="0">
                <a:latin typeface="Century Gothic" pitchFamily="34" charset="0"/>
              </a:rPr>
              <a:t>, yang </a:t>
            </a:r>
            <a:r>
              <a:rPr lang="en-US" sz="1600" b="0" dirty="0" err="1">
                <a:latin typeface="Century Gothic" pitchFamily="34" charset="0"/>
              </a:rPr>
              <a:t>tidak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bisa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ditinggalkan</a:t>
            </a:r>
            <a:r>
              <a:rPr lang="en-US" sz="1600" b="0" dirty="0">
                <a:latin typeface="Century Gothic" pitchFamily="34" charset="0"/>
              </a:rPr>
              <a:t>, </a:t>
            </a:r>
            <a:r>
              <a:rPr lang="en-US" sz="1600" b="0" dirty="0" err="1">
                <a:latin typeface="Century Gothic" pitchFamily="34" charset="0"/>
              </a:rPr>
              <a:t>jika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ya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maka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atur</a:t>
            </a:r>
            <a:r>
              <a:rPr lang="en-US" sz="1600" b="0" dirty="0">
                <a:latin typeface="Century Gothic" pitchFamily="34" charset="0"/>
              </a:rPr>
              <a:t> schedule </a:t>
            </a:r>
            <a:r>
              <a:rPr lang="en-US" sz="1600" b="0" dirty="0" err="1">
                <a:latin typeface="Century Gothic" pitchFamily="34" charset="0"/>
              </a:rPr>
              <a:t>penggantinya</a:t>
            </a:r>
            <a:r>
              <a:rPr lang="en-US" sz="1600" b="0" dirty="0">
                <a:latin typeface="Century Gothic" pitchFamily="34" charset="0"/>
              </a:rPr>
              <a:t>.</a:t>
            </a:r>
          </a:p>
          <a:p>
            <a:pPr marL="855663" lvl="1" indent="-398463" eaLnBrk="0" hangingPunct="0">
              <a:lnSpc>
                <a:spcPct val="90000"/>
              </a:lnSpc>
              <a:buFont typeface="Wingdings" pitchFamily="2" charset="2"/>
              <a:buChar char="Ø"/>
            </a:pPr>
            <a:r>
              <a:rPr lang="en-US" sz="1600" b="0" dirty="0" err="1">
                <a:latin typeface="Century Gothic" pitchFamily="34" charset="0"/>
              </a:rPr>
              <a:t>Jika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kondisi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tersebut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terjadi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karena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kurangnya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komitment</a:t>
            </a:r>
            <a:r>
              <a:rPr lang="en-US" sz="1600" b="0" dirty="0">
                <a:latin typeface="Century Gothic" pitchFamily="34" charset="0"/>
              </a:rPr>
              <a:t>, </a:t>
            </a:r>
            <a:r>
              <a:rPr lang="en-US" sz="1600" b="0" dirty="0" err="1">
                <a:latin typeface="Century Gothic" pitchFamily="34" charset="0"/>
              </a:rPr>
              <a:t>maka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catat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dan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informasikan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ke</a:t>
            </a:r>
            <a:r>
              <a:rPr lang="en-US" sz="1600" b="0" dirty="0">
                <a:latin typeface="Century Gothic" pitchFamily="34" charset="0"/>
              </a:rPr>
              <a:t> Lead Auditor. Lead auditor </a:t>
            </a:r>
            <a:r>
              <a:rPr lang="en-US" sz="1600" b="0" dirty="0" err="1">
                <a:latin typeface="Century Gothic" pitchFamily="34" charset="0"/>
              </a:rPr>
              <a:t>akan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menyampaikan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masalah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ini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ke</a:t>
            </a:r>
            <a:r>
              <a:rPr lang="en-US" sz="1600" b="0" dirty="0">
                <a:latin typeface="Century Gothic" pitchFamily="34" charset="0"/>
              </a:rPr>
              <a:t> </a:t>
            </a:r>
            <a:r>
              <a:rPr lang="en-US" sz="1600" b="0" dirty="0" err="1">
                <a:latin typeface="Century Gothic" pitchFamily="34" charset="0"/>
              </a:rPr>
              <a:t>Manajemen</a:t>
            </a:r>
            <a:r>
              <a:rPr lang="en-US" sz="1600" b="0" dirty="0">
                <a:latin typeface="Century Gothic" pitchFamily="34" charset="0"/>
              </a:rPr>
              <a:t> </a:t>
            </a:r>
            <a:endParaRPr lang="en-US" sz="1600" b="0" u="sng" dirty="0">
              <a:latin typeface="Century Gothic" pitchFamily="34" charset="0"/>
            </a:endParaRPr>
          </a:p>
        </p:txBody>
      </p:sp>
      <p:pic>
        <p:nvPicPr>
          <p:cNvPr id="51205" name="Picture 7" descr="1121300283"/>
          <p:cNvPicPr>
            <a:picLocks noChangeAspect="1" noChangeArrowheads="1"/>
          </p:cNvPicPr>
          <p:nvPr/>
        </p:nvPicPr>
        <p:blipFill>
          <a:blip r:embed="rId2" cstate="print"/>
          <a:srcRect l="21706" r="6564"/>
          <a:stretch>
            <a:fillRect/>
          </a:stretch>
        </p:blipFill>
        <p:spPr bwMode="auto">
          <a:xfrm>
            <a:off x="892462" y="1524000"/>
            <a:ext cx="2651975" cy="449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58DE5C-F8FB-4E32-9D4B-996C691F0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6291" y="6356352"/>
            <a:ext cx="6317673" cy="365125"/>
          </a:xfrm>
        </p:spPr>
        <p:txBody>
          <a:bodyPr/>
          <a:lstStyle/>
          <a:p>
            <a:r>
              <a:rPr lang="en-US" sz="1200"/>
              <a:t>Audit ISO IEC 17025:2017. 1/Rev 01 ©Copyright. Sentral Sistem Agustus 2019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6B1C0-10AD-470A-B43B-CB8896816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847997" y="333375"/>
            <a:ext cx="8354516" cy="647700"/>
          </a:xfrm>
          <a:prstGeom prst="rect">
            <a:avLst/>
          </a:prstGeom>
        </p:spPr>
        <p:txBody>
          <a:bodyPr anchor="ctr" anchorCtr="1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spcBef>
                <a:spcPct val="0"/>
              </a:spcBef>
              <a:buFontTx/>
              <a:buNone/>
              <a:defRPr/>
            </a:pPr>
            <a:r>
              <a:rPr lang="id-ID" sz="440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</a:rPr>
              <a:t>Faktor s</a:t>
            </a:r>
            <a:r>
              <a:rPr lang="en-US" sz="440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</a:rPr>
              <a:t>ikap permusuhan dari auditee</a:t>
            </a:r>
            <a:endParaRPr lang="en-US" sz="4400" dirty="0"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4445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B50F-37C6-4800-94ED-6511FE98E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306" y="197768"/>
            <a:ext cx="8046441" cy="11430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  <a:latin typeface="Impact" panose="020B0806030902050204" pitchFamily="34" charset="0"/>
              </a:rPr>
              <a:t>Karakter</a:t>
            </a:r>
            <a:r>
              <a:rPr lang="en-US" dirty="0">
                <a:solidFill>
                  <a:srgbClr val="FF0000"/>
                </a:solidFill>
                <a:latin typeface="Impact" panose="020B0806030902050204" pitchFamily="34" charset="0"/>
              </a:rPr>
              <a:t> &amp; </a:t>
            </a:r>
            <a:r>
              <a:rPr lang="en-US" dirty="0" err="1">
                <a:solidFill>
                  <a:srgbClr val="FF0000"/>
                </a:solidFill>
                <a:latin typeface="Impact" panose="020B0806030902050204" pitchFamily="34" charset="0"/>
              </a:rPr>
              <a:t>Situasi</a:t>
            </a:r>
            <a:r>
              <a:rPr lang="en-US" dirty="0">
                <a:solidFill>
                  <a:srgbClr val="FF0000"/>
                </a:solidFill>
                <a:latin typeface="Impact" panose="020B0806030902050204" pitchFamily="34" charset="0"/>
              </a:rPr>
              <a:t> Audit</a:t>
            </a:r>
            <a:endParaRPr lang="en-ID" dirty="0">
              <a:solidFill>
                <a:srgbClr val="FF0000"/>
              </a:solidFill>
              <a:latin typeface="Impact" panose="020B080603090205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DAA0E-93DE-4EB8-95E9-6FBC92B73E6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136576" y="1340768"/>
            <a:ext cx="7920879" cy="44259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 err="1"/>
              <a:t>Beberapa</a:t>
            </a:r>
            <a:r>
              <a:rPr lang="en-US" sz="2000" dirty="0"/>
              <a:t> </a:t>
            </a:r>
            <a:r>
              <a:rPr lang="en-US" sz="2000" dirty="0" err="1"/>
              <a:t>hal</a:t>
            </a:r>
            <a:r>
              <a:rPr lang="en-US" sz="2000" dirty="0"/>
              <a:t> yang </a:t>
            </a:r>
            <a:r>
              <a:rPr lang="en-US" sz="2000" dirty="0" err="1"/>
              <a:t>sering</a:t>
            </a:r>
            <a:r>
              <a:rPr lang="en-US" sz="2000" dirty="0"/>
              <a:t> </a:t>
            </a:r>
            <a:r>
              <a:rPr lang="en-US" sz="2000" dirty="0" err="1"/>
              <a:t>kita</a:t>
            </a:r>
            <a:r>
              <a:rPr lang="en-US" sz="2000" dirty="0"/>
              <a:t> </a:t>
            </a:r>
            <a:r>
              <a:rPr lang="en-US" sz="2000" dirty="0" err="1"/>
              <a:t>jumpai</a:t>
            </a:r>
            <a:r>
              <a:rPr lang="en-US" sz="2000" dirty="0"/>
              <a:t> </a:t>
            </a:r>
            <a:r>
              <a:rPr lang="en-US" sz="2000" dirty="0" err="1"/>
              <a:t>saat</a:t>
            </a:r>
            <a:r>
              <a:rPr lang="en-US" sz="2000" dirty="0"/>
              <a:t> audit, </a:t>
            </a:r>
            <a:r>
              <a:rPr lang="en-US" sz="2000" dirty="0" err="1"/>
              <a:t>meliputi</a:t>
            </a:r>
            <a:r>
              <a:rPr lang="en-US" sz="2000" dirty="0"/>
              <a:t> 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D" sz="2000" dirty="0"/>
              <a:t> Orang-orang yang </a:t>
            </a:r>
            <a:r>
              <a:rPr lang="en-ID" sz="2000" dirty="0" err="1"/>
              <a:t>argumentatif</a:t>
            </a:r>
            <a:endParaRPr lang="en-ID" sz="2000" dirty="0"/>
          </a:p>
          <a:p>
            <a:pPr>
              <a:buFont typeface="Wingdings" panose="05000000000000000000" pitchFamily="2" charset="2"/>
              <a:buChar char="q"/>
            </a:pPr>
            <a:r>
              <a:rPr lang="en-ID" sz="2000" dirty="0"/>
              <a:t> </a:t>
            </a:r>
            <a:r>
              <a:rPr lang="en-ID" sz="2000" dirty="0" err="1"/>
              <a:t>Serangan</a:t>
            </a:r>
            <a:r>
              <a:rPr lang="en-ID" sz="2000" dirty="0"/>
              <a:t> total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D" sz="2000" dirty="0"/>
              <a:t> </a:t>
            </a:r>
            <a:r>
              <a:rPr lang="en-ID" sz="2000" dirty="0" err="1"/>
              <a:t>Pembuang</a:t>
            </a:r>
            <a:r>
              <a:rPr lang="en-ID" sz="2000" dirty="0"/>
              <a:t> </a:t>
            </a:r>
            <a:r>
              <a:rPr lang="en-ID" sz="2000" dirty="0" err="1"/>
              <a:t>waktu</a:t>
            </a:r>
            <a:endParaRPr lang="en-ID" sz="2000" dirty="0"/>
          </a:p>
          <a:p>
            <a:pPr>
              <a:buFont typeface="Wingdings" panose="05000000000000000000" pitchFamily="2" charset="2"/>
              <a:buChar char="q"/>
            </a:pPr>
            <a:r>
              <a:rPr lang="en-ID" sz="2000" dirty="0"/>
              <a:t> </a:t>
            </a:r>
            <a:r>
              <a:rPr lang="en-ID" sz="2000" i="1" dirty="0"/>
              <a:t>Waffles </a:t>
            </a:r>
            <a:r>
              <a:rPr lang="en-ID" sz="2000" dirty="0"/>
              <a:t>(</a:t>
            </a:r>
            <a:r>
              <a:rPr lang="en-ID" sz="2000" dirty="0" err="1"/>
              <a:t>gaya</a:t>
            </a:r>
            <a:r>
              <a:rPr lang="en-ID" sz="2000" dirty="0"/>
              <a:t> </a:t>
            </a:r>
            <a:r>
              <a:rPr lang="en-ID" sz="2000" dirty="0" err="1"/>
              <a:t>bicara</a:t>
            </a:r>
            <a:r>
              <a:rPr lang="en-ID" sz="2000" dirty="0"/>
              <a:t> </a:t>
            </a:r>
            <a:r>
              <a:rPr lang="en-ID" sz="2000" dirty="0" err="1"/>
              <a:t>berlebihan</a:t>
            </a:r>
            <a:r>
              <a:rPr lang="en-ID" sz="2000" dirty="0"/>
              <a:t> </a:t>
            </a:r>
            <a:r>
              <a:rPr lang="en-ID" sz="2000" dirty="0" err="1"/>
              <a:t>tapi</a:t>
            </a:r>
            <a:r>
              <a:rPr lang="en-ID" sz="2000" dirty="0"/>
              <a:t> </a:t>
            </a:r>
            <a:r>
              <a:rPr lang="en-ID" sz="2000" dirty="0" err="1"/>
              <a:t>isinya</a:t>
            </a:r>
            <a:r>
              <a:rPr lang="en-ID" sz="2000" dirty="0"/>
              <a:t> </a:t>
            </a:r>
            <a:r>
              <a:rPr lang="en-ID" sz="2000" dirty="0" err="1"/>
              <a:t>sedikit</a:t>
            </a:r>
            <a:r>
              <a:rPr lang="en-ID" sz="2000" dirty="0"/>
              <a:t>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D" sz="2000" dirty="0"/>
              <a:t> Orang yang </a:t>
            </a:r>
            <a:r>
              <a:rPr lang="en-ID" sz="2000" dirty="0" err="1"/>
              <a:t>gemar</a:t>
            </a:r>
            <a:r>
              <a:rPr lang="en-ID" sz="2000" dirty="0"/>
              <a:t> </a:t>
            </a:r>
            <a:r>
              <a:rPr lang="en-ID" sz="2000" dirty="0" err="1"/>
              <a:t>memuji</a:t>
            </a:r>
            <a:r>
              <a:rPr lang="en-ID" sz="2000" dirty="0"/>
              <a:t>/</a:t>
            </a:r>
            <a:r>
              <a:rPr lang="en-ID" sz="2000" i="1" dirty="0"/>
              <a:t>flatterers </a:t>
            </a:r>
            <a:r>
              <a:rPr lang="en-ID" sz="2000" dirty="0" err="1"/>
              <a:t>atau</a:t>
            </a:r>
            <a:r>
              <a:rPr lang="en-ID" sz="2000" dirty="0"/>
              <a:t> “</a:t>
            </a:r>
            <a:r>
              <a:rPr lang="en-ID" sz="2000" dirty="0" err="1"/>
              <a:t>pura-pura</a:t>
            </a:r>
            <a:r>
              <a:rPr lang="en-ID" sz="2000" dirty="0"/>
              <a:t>” </a:t>
            </a:r>
            <a:r>
              <a:rPr lang="en-ID" sz="2000" dirty="0" err="1"/>
              <a:t>ramah</a:t>
            </a:r>
            <a:endParaRPr lang="en-ID" sz="2000" dirty="0"/>
          </a:p>
          <a:p>
            <a:pPr>
              <a:buFont typeface="Wingdings" panose="05000000000000000000" pitchFamily="2" charset="2"/>
              <a:buChar char="q"/>
            </a:pPr>
            <a:r>
              <a:rPr lang="en-ID" sz="2000" dirty="0"/>
              <a:t> </a:t>
            </a:r>
            <a:r>
              <a:rPr lang="en-ID" sz="2000" dirty="0" err="1"/>
              <a:t>Pikun</a:t>
            </a:r>
            <a:r>
              <a:rPr lang="en-ID" sz="2000" dirty="0"/>
              <a:t> (</a:t>
            </a:r>
            <a:r>
              <a:rPr lang="en-ID" sz="2000" i="1" dirty="0"/>
              <a:t>senility</a:t>
            </a:r>
            <a:r>
              <a:rPr lang="en-ID" sz="2000" dirty="0"/>
              <a:t>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D" sz="2000" dirty="0"/>
              <a:t> </a:t>
            </a:r>
            <a:r>
              <a:rPr lang="en-ID" sz="2000" dirty="0" err="1"/>
              <a:t>Interupsi</a:t>
            </a:r>
            <a:r>
              <a:rPr lang="en-ID" sz="2000" dirty="0"/>
              <a:t> yang </a:t>
            </a:r>
            <a:r>
              <a:rPr lang="en-ID" sz="2000" dirty="0" err="1"/>
              <a:t>terencana</a:t>
            </a:r>
            <a:r>
              <a:rPr lang="en-ID" sz="2000" dirty="0"/>
              <a:t>/</a:t>
            </a:r>
            <a:r>
              <a:rPr lang="en-ID" sz="2000" dirty="0" err="1"/>
              <a:t>tidak</a:t>
            </a:r>
            <a:r>
              <a:rPr lang="en-ID" sz="2000" dirty="0"/>
              <a:t> </a:t>
            </a:r>
            <a:r>
              <a:rPr lang="en-ID" sz="2000" dirty="0" err="1"/>
              <a:t>terencana</a:t>
            </a:r>
            <a:endParaRPr lang="en-ID" sz="2000" dirty="0"/>
          </a:p>
          <a:p>
            <a:pPr>
              <a:buFont typeface="Wingdings" panose="05000000000000000000" pitchFamily="2" charset="2"/>
              <a:buChar char="q"/>
            </a:pPr>
            <a:r>
              <a:rPr lang="en-ID" sz="2000" dirty="0"/>
              <a:t> </a:t>
            </a:r>
            <a:r>
              <a:rPr lang="en-ID" sz="2000" i="1" dirty="0"/>
              <a:t>Cook’s Tours </a:t>
            </a:r>
            <a:r>
              <a:rPr lang="en-ID" sz="2000" dirty="0"/>
              <a:t>dan </a:t>
            </a:r>
            <a:r>
              <a:rPr lang="en-ID" sz="2000" dirty="0" err="1"/>
              <a:t>penjelasan</a:t>
            </a:r>
            <a:r>
              <a:rPr lang="en-ID" sz="2000" dirty="0"/>
              <a:t> yang </a:t>
            </a:r>
            <a:r>
              <a:rPr lang="en-ID" sz="2000" dirty="0" err="1"/>
              <a:t>panjang</a:t>
            </a:r>
            <a:endParaRPr lang="en-ID" sz="2000" dirty="0"/>
          </a:p>
          <a:p>
            <a:pPr>
              <a:buFont typeface="Wingdings" panose="05000000000000000000" pitchFamily="2" charset="2"/>
              <a:buChar char="q"/>
            </a:pPr>
            <a:r>
              <a:rPr lang="en-ID" sz="2000" dirty="0"/>
              <a:t> </a:t>
            </a:r>
            <a:r>
              <a:rPr lang="en-ID" sz="2000" i="1" dirty="0"/>
              <a:t>Coffee/lunch break </a:t>
            </a:r>
            <a:r>
              <a:rPr lang="en-ID" sz="2000" dirty="0"/>
              <a:t>yang </a:t>
            </a:r>
            <a:r>
              <a:rPr lang="en-ID" sz="2000" dirty="0" err="1"/>
              <a:t>diperpanjang</a:t>
            </a:r>
            <a:endParaRPr lang="en-ID" sz="2000" dirty="0"/>
          </a:p>
          <a:p>
            <a:pPr>
              <a:buFont typeface="Wingdings" panose="05000000000000000000" pitchFamily="2" charset="2"/>
              <a:buChar char="q"/>
            </a:pPr>
            <a:r>
              <a:rPr lang="en-ID" sz="2000" dirty="0"/>
              <a:t> </a:t>
            </a:r>
            <a:r>
              <a:rPr lang="en-ID" sz="2000" dirty="0" err="1"/>
              <a:t>Menguraikan</a:t>
            </a:r>
            <a:r>
              <a:rPr lang="en-ID" sz="2000" dirty="0"/>
              <a:t> </a:t>
            </a:r>
            <a:r>
              <a:rPr lang="en-ID" sz="2000" dirty="0" err="1"/>
              <a:t>kasus-kasus</a:t>
            </a:r>
            <a:r>
              <a:rPr lang="en-ID" sz="2000" dirty="0"/>
              <a:t> </a:t>
            </a:r>
            <a:r>
              <a:rPr lang="en-ID" sz="2000" dirty="0" err="1"/>
              <a:t>khusus</a:t>
            </a:r>
            <a:endParaRPr lang="en-ID" sz="20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M</a:t>
            </a:r>
            <a:r>
              <a:rPr lang="en-ID" sz="2000" dirty="0" err="1"/>
              <a:t>anipulasi</a:t>
            </a:r>
            <a:r>
              <a:rPr lang="en-ID" sz="2000" dirty="0"/>
              <a:t> </a:t>
            </a:r>
            <a:r>
              <a:rPr lang="en-ID" sz="2000" dirty="0" err="1"/>
              <a:t>informasi</a:t>
            </a:r>
            <a:r>
              <a:rPr lang="en-ID" sz="2000" dirty="0"/>
              <a:t> </a:t>
            </a:r>
            <a:r>
              <a:rPr lang="en-ID" sz="2000" dirty="0" err="1"/>
              <a:t>terdokumentasi</a:t>
            </a:r>
            <a:r>
              <a:rPr lang="en-ID" sz="2000" dirty="0"/>
              <a:t> (SOP, WI, Record, </a:t>
            </a:r>
            <a:r>
              <a:rPr lang="en-ID" sz="2000" dirty="0" err="1"/>
              <a:t>dll</a:t>
            </a:r>
            <a:r>
              <a:rPr lang="en-ID" sz="2000" dirty="0"/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6C0403-80EE-4006-AAC0-BF4507CB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74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37642D-5392-4C81-B60C-584B3050C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04109" y="6352843"/>
            <a:ext cx="6206836" cy="476250"/>
          </a:xfrm>
        </p:spPr>
        <p:txBody>
          <a:bodyPr/>
          <a:lstStyle/>
          <a:p>
            <a:r>
              <a:rPr lang="en-US" sz="1200"/>
              <a:t>Audit ISO IEC 17025:2017. 1/Rev 01 ©Copyright. Sentral Sistem Agustus 2019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230796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-1" y="0"/>
            <a:ext cx="9906001" cy="1628800"/>
          </a:xfrm>
          <a:solidFill>
            <a:schemeClr val="tx2">
              <a:lumMod val="50000"/>
            </a:schemeClr>
          </a:solidFill>
        </p:spPr>
        <p:txBody>
          <a:bodyPr anchor="b"/>
          <a:lstStyle/>
          <a:p>
            <a:pPr algn="ctr" eaLnBrk="1" hangingPunct="1"/>
            <a:r>
              <a:rPr lang="en-US" dirty="0" err="1">
                <a:solidFill>
                  <a:schemeClr val="bg1"/>
                </a:solidFill>
                <a:latin typeface="Impact" panose="020B0806030902050204" pitchFamily="34" charset="0"/>
              </a:rPr>
              <a:t>Teknik-teknik</a:t>
            </a:r>
            <a:r>
              <a:rPr lang="en-US" dirty="0">
                <a:solidFill>
                  <a:schemeClr val="bg1"/>
                </a:solidFill>
                <a:latin typeface="Impact" panose="020B080603090205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mpact" panose="020B0806030902050204" pitchFamily="34" charset="0"/>
              </a:rPr>
              <a:t>Komunikasi</a:t>
            </a:r>
            <a:r>
              <a:rPr lang="en-US" dirty="0">
                <a:solidFill>
                  <a:schemeClr val="bg1"/>
                </a:solidFill>
                <a:latin typeface="Impact" panose="020B0806030902050204" pitchFamily="34" charset="0"/>
              </a:rPr>
              <a:t> </a:t>
            </a:r>
            <a:br>
              <a:rPr lang="en-US" dirty="0">
                <a:solidFill>
                  <a:schemeClr val="bg1"/>
                </a:solidFill>
                <a:latin typeface="Impact" panose="020B0806030902050204" pitchFamily="34" charset="0"/>
              </a:rPr>
            </a:br>
            <a:r>
              <a:rPr lang="en-US" dirty="0" err="1">
                <a:solidFill>
                  <a:schemeClr val="bg1"/>
                </a:solidFill>
                <a:latin typeface="Impact" panose="020B0806030902050204" pitchFamily="34" charset="0"/>
              </a:rPr>
              <a:t>Saat</a:t>
            </a:r>
            <a:r>
              <a:rPr lang="en-US" dirty="0">
                <a:solidFill>
                  <a:schemeClr val="bg1"/>
                </a:solidFill>
                <a:latin typeface="Impact" panose="020B080603090205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mpact" panose="020B0806030902050204" pitchFamily="34" charset="0"/>
              </a:rPr>
              <a:t>Wawancara</a:t>
            </a:r>
            <a:endParaRPr 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880950" y="2112962"/>
            <a:ext cx="4465481" cy="4608513"/>
          </a:xfrm>
          <a:noFill/>
        </p:spPr>
        <p:txBody>
          <a:bodyPr/>
          <a:lstStyle/>
          <a:p>
            <a:pPr algn="just" eaLnBrk="1" hangingPunct="1">
              <a:lnSpc>
                <a:spcPct val="80000"/>
              </a:lnSpc>
            </a:pPr>
            <a:r>
              <a:rPr lang="en-US" sz="2000" dirty="0" err="1"/>
              <a:t>Tentukan</a:t>
            </a:r>
            <a:r>
              <a:rPr lang="en-US" sz="2000" dirty="0"/>
              <a:t> </a:t>
            </a:r>
            <a:r>
              <a:rPr lang="en-US" sz="2000" dirty="0" err="1"/>
              <a:t>tujuan</a:t>
            </a:r>
            <a:r>
              <a:rPr lang="en-US" sz="2000" dirty="0"/>
              <a:t> </a:t>
            </a:r>
            <a:r>
              <a:rPr lang="en-US" sz="2000" dirty="0" err="1"/>
              <a:t>komunikasi</a:t>
            </a:r>
            <a:r>
              <a:rPr lang="en-US" sz="2000" dirty="0"/>
              <a:t>, </a:t>
            </a:r>
            <a:r>
              <a:rPr lang="en-US" sz="2000" dirty="0" err="1"/>
              <a:t>apa</a:t>
            </a:r>
            <a:r>
              <a:rPr lang="en-US" sz="2000" dirty="0"/>
              <a:t> yang </a:t>
            </a:r>
            <a:r>
              <a:rPr lang="en-US" sz="2000" dirty="0" err="1"/>
              <a:t>sebenarnya</a:t>
            </a:r>
            <a:r>
              <a:rPr lang="en-US" sz="2000" dirty="0"/>
              <a:t> </a:t>
            </a:r>
            <a:r>
              <a:rPr lang="en-US" sz="2000" dirty="0" err="1"/>
              <a:t>ingin</a:t>
            </a:r>
            <a:r>
              <a:rPr lang="en-US" sz="2000" dirty="0"/>
              <a:t> </a:t>
            </a:r>
            <a:r>
              <a:rPr lang="en-US" sz="2000" dirty="0" err="1"/>
              <a:t>anda</a:t>
            </a:r>
            <a:r>
              <a:rPr lang="en-US" sz="2000" dirty="0"/>
              <a:t> </a:t>
            </a:r>
            <a:r>
              <a:rPr lang="en-US" sz="2000" dirty="0" err="1"/>
              <a:t>ketahui</a:t>
            </a:r>
            <a:r>
              <a:rPr lang="en-US" sz="2000" dirty="0"/>
              <a:t>.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sz="2000" dirty="0" err="1"/>
              <a:t>Pilih</a:t>
            </a:r>
            <a:r>
              <a:rPr lang="en-US" sz="2000" dirty="0"/>
              <a:t> </a:t>
            </a:r>
            <a:r>
              <a:rPr lang="en-US" sz="2000" dirty="0" err="1"/>
              <a:t>kata</a:t>
            </a:r>
            <a:r>
              <a:rPr lang="en-US" sz="2000" dirty="0"/>
              <a:t> yang </a:t>
            </a:r>
            <a:r>
              <a:rPr lang="en-US" sz="2000" dirty="0" err="1"/>
              <a:t>sesuai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umum</a:t>
            </a:r>
            <a:r>
              <a:rPr lang="en-US" sz="2000" dirty="0"/>
              <a:t> </a:t>
            </a:r>
            <a:r>
              <a:rPr lang="en-US" sz="2000" dirty="0" err="1"/>
              <a:t>dimengerti</a:t>
            </a:r>
            <a:r>
              <a:rPr lang="en-US" sz="2000" dirty="0"/>
              <a:t>, </a:t>
            </a:r>
            <a:r>
              <a:rPr lang="en-US" sz="2000" dirty="0" err="1"/>
              <a:t>bila</a:t>
            </a:r>
            <a:r>
              <a:rPr lang="en-US" sz="2000" dirty="0"/>
              <a:t> </a:t>
            </a:r>
            <a:r>
              <a:rPr lang="en-US" sz="2000" dirty="0" err="1"/>
              <a:t>ada</a:t>
            </a:r>
            <a:r>
              <a:rPr lang="en-US" sz="2000" dirty="0"/>
              <a:t> </a:t>
            </a:r>
            <a:r>
              <a:rPr lang="en-US" sz="2000" dirty="0" err="1"/>
              <a:t>istilah</a:t>
            </a:r>
            <a:r>
              <a:rPr lang="en-US" sz="2000" dirty="0"/>
              <a:t> yang </a:t>
            </a:r>
            <a:r>
              <a:rPr lang="en-US" sz="2000" dirty="0" err="1"/>
              <a:t>masih</a:t>
            </a:r>
            <a:r>
              <a:rPr lang="en-US" sz="2000" dirty="0"/>
              <a:t> </a:t>
            </a:r>
            <a:r>
              <a:rPr lang="en-US" sz="2000" dirty="0" err="1"/>
              <a:t>asing</a:t>
            </a:r>
            <a:r>
              <a:rPr lang="en-US" sz="2000" dirty="0"/>
              <a:t> </a:t>
            </a:r>
            <a:r>
              <a:rPr lang="en-US" sz="2000" dirty="0" err="1"/>
              <a:t>maka</a:t>
            </a:r>
            <a:r>
              <a:rPr lang="en-US" sz="2000" dirty="0"/>
              <a:t> </a:t>
            </a:r>
            <a:r>
              <a:rPr lang="en-US" sz="2000" dirty="0" err="1"/>
              <a:t>perjelaskan</a:t>
            </a:r>
            <a:r>
              <a:rPr lang="en-US" sz="2000" dirty="0"/>
              <a:t> </a:t>
            </a:r>
            <a:r>
              <a:rPr lang="en-US" sz="2000" dirty="0" err="1"/>
              <a:t>artinya</a:t>
            </a:r>
            <a:r>
              <a:rPr lang="en-US" sz="2000" dirty="0"/>
              <a:t>,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menghindari</a:t>
            </a:r>
            <a:r>
              <a:rPr lang="en-US" sz="2000" dirty="0"/>
              <a:t> </a:t>
            </a:r>
            <a:r>
              <a:rPr lang="en-US" sz="2000" dirty="0" err="1"/>
              <a:t>persepsi</a:t>
            </a:r>
            <a:r>
              <a:rPr lang="en-US" sz="2000" dirty="0"/>
              <a:t> yang </a:t>
            </a:r>
            <a:r>
              <a:rPr lang="en-US" sz="2000" dirty="0" err="1"/>
              <a:t>berbeda</a:t>
            </a:r>
            <a:r>
              <a:rPr lang="en-US" sz="2000" dirty="0"/>
              <a:t>.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sz="2000" dirty="0" err="1"/>
              <a:t>Gunakan</a:t>
            </a:r>
            <a:r>
              <a:rPr lang="en-US" sz="2000" dirty="0"/>
              <a:t> </a:t>
            </a:r>
            <a:r>
              <a:rPr lang="en-US" sz="2000" dirty="0" err="1"/>
              <a:t>bahasa</a:t>
            </a:r>
            <a:r>
              <a:rPr lang="en-US" sz="2000" dirty="0"/>
              <a:t> </a:t>
            </a:r>
            <a:r>
              <a:rPr lang="en-US" sz="2000" dirty="0" err="1"/>
              <a:t>tubuh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nada </a:t>
            </a:r>
            <a:r>
              <a:rPr lang="en-US" sz="2000" dirty="0" err="1"/>
              <a:t>suara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memperjelas</a:t>
            </a:r>
            <a:r>
              <a:rPr lang="en-US" sz="2000" dirty="0"/>
              <a:t> </a:t>
            </a:r>
            <a:r>
              <a:rPr lang="en-US" sz="2000" dirty="0" err="1"/>
              <a:t>maksud</a:t>
            </a:r>
            <a:endParaRPr lang="en-US" sz="2000" dirty="0"/>
          </a:p>
          <a:p>
            <a:pPr algn="just" eaLnBrk="1" hangingPunct="1">
              <a:lnSpc>
                <a:spcPct val="80000"/>
              </a:lnSpc>
            </a:pPr>
            <a:r>
              <a:rPr lang="en-US" sz="2000" dirty="0" err="1"/>
              <a:t>Gunakan</a:t>
            </a:r>
            <a:r>
              <a:rPr lang="en-US" sz="2000" dirty="0"/>
              <a:t> </a:t>
            </a:r>
            <a:r>
              <a:rPr lang="en-US" sz="2000" dirty="0" err="1"/>
              <a:t>pertanyaan</a:t>
            </a:r>
            <a:r>
              <a:rPr lang="en-US" sz="2000" dirty="0"/>
              <a:t> yang </a:t>
            </a:r>
            <a:r>
              <a:rPr lang="en-US" sz="2000" dirty="0" err="1"/>
              <a:t>memerlukan</a:t>
            </a:r>
            <a:r>
              <a:rPr lang="en-US" sz="2000" dirty="0"/>
              <a:t> </a:t>
            </a:r>
            <a:r>
              <a:rPr lang="en-US" sz="2000" dirty="0" err="1"/>
              <a:t>penjelasan</a:t>
            </a:r>
            <a:r>
              <a:rPr lang="en-US" sz="2000" dirty="0"/>
              <a:t> </a:t>
            </a:r>
            <a:r>
              <a:rPr lang="en-US" sz="2000" dirty="0" err="1"/>
              <a:t>sehingga</a:t>
            </a:r>
            <a:r>
              <a:rPr lang="en-US" sz="2000" dirty="0"/>
              <a:t> </a:t>
            </a:r>
            <a:r>
              <a:rPr lang="en-US" sz="2000" dirty="0" err="1"/>
              <a:t>wawancara</a:t>
            </a:r>
            <a:r>
              <a:rPr lang="en-US" sz="2000" dirty="0"/>
              <a:t> </a:t>
            </a:r>
            <a:r>
              <a:rPr lang="en-US" sz="2000" dirty="0" err="1"/>
              <a:t>menjadi</a:t>
            </a:r>
            <a:r>
              <a:rPr lang="en-US" sz="2000" dirty="0"/>
              <a:t> </a:t>
            </a:r>
            <a:r>
              <a:rPr lang="en-US" sz="2000" dirty="0" err="1"/>
              <a:t>hidup</a:t>
            </a:r>
            <a:r>
              <a:rPr lang="en-US" sz="2000" dirty="0"/>
              <a:t>.</a:t>
            </a:r>
          </a:p>
          <a:p>
            <a:pPr algn="just" eaLnBrk="1" hangingPunct="1">
              <a:lnSpc>
                <a:spcPct val="10000"/>
              </a:lnSpc>
              <a:buFont typeface="Wingdings" pitchFamily="2" charset="2"/>
              <a:buNone/>
            </a:pPr>
            <a:endParaRPr lang="en-US" sz="2000" dirty="0"/>
          </a:p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68824C-1DCE-40C8-B683-39EBF39AE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75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D3CC94-8928-44AE-B41C-9E1BAD0E8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34837" y="6352843"/>
            <a:ext cx="6386946" cy="476250"/>
          </a:xfrm>
        </p:spPr>
        <p:txBody>
          <a:bodyPr/>
          <a:lstStyle/>
          <a:p>
            <a:r>
              <a:rPr lang="en-US" sz="1200"/>
              <a:t>Audit ISO IEC 17025:2017. 1/Rev 01 ©Copyright. Sentral Sistem Agustus 2019</a:t>
            </a:r>
            <a:endParaRPr lang="en-US" sz="1200" dirty="0"/>
          </a:p>
        </p:txBody>
      </p:sp>
      <p:sp>
        <p:nvSpPr>
          <p:cNvPr id="87045" name="Rectangle 17"/>
          <p:cNvSpPr>
            <a:spLocks noChangeArrowheads="1"/>
          </p:cNvSpPr>
          <p:nvPr/>
        </p:nvSpPr>
        <p:spPr bwMode="auto">
          <a:xfrm>
            <a:off x="702898" y="5078039"/>
            <a:ext cx="8643533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000" b="0" dirty="0">
              <a:latin typeface="+mn-lt"/>
            </a:endParaRPr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b="0" dirty="0" err="1">
                <a:latin typeface="+mn-lt"/>
              </a:rPr>
              <a:t>Pastikan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bahwa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lawan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bicara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anda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mengerti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maksud</a:t>
            </a:r>
            <a:r>
              <a:rPr lang="en-US" sz="2000" b="0" dirty="0">
                <a:latin typeface="+mn-lt"/>
              </a:rPr>
              <a:t> yang </a:t>
            </a:r>
            <a:r>
              <a:rPr lang="en-US" sz="2000" b="0" dirty="0" err="1">
                <a:latin typeface="+mn-lt"/>
              </a:rPr>
              <a:t>ingin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anda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sampaikan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bila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mereka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tampak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bingung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dengan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apa</a:t>
            </a:r>
            <a:r>
              <a:rPr lang="en-US" sz="2000" b="0" dirty="0">
                <a:latin typeface="+mn-lt"/>
              </a:rPr>
              <a:t> yang </a:t>
            </a:r>
            <a:r>
              <a:rPr lang="en-US" sz="2000" b="0" dirty="0" err="1">
                <a:latin typeface="+mn-lt"/>
              </a:rPr>
              <a:t>anda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tanyakan</a:t>
            </a:r>
            <a:r>
              <a:rPr lang="en-US" sz="2000" b="0" dirty="0">
                <a:latin typeface="+mn-lt"/>
              </a:rPr>
              <a:t>.</a:t>
            </a:r>
          </a:p>
          <a:p>
            <a:pPr marL="342900" indent="-342900" algn="just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b="0" dirty="0" err="1">
                <a:latin typeface="+mn-lt"/>
              </a:rPr>
              <a:t>Gunakan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kontak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mata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pada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waktu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berkomunikasi</a:t>
            </a:r>
            <a:r>
              <a:rPr lang="en-US" sz="2000" b="0" dirty="0">
                <a:latin typeface="+mn-lt"/>
              </a:rPr>
              <a:t>.</a:t>
            </a:r>
          </a:p>
          <a:p>
            <a:pPr marL="342900" indent="-342900" algn="just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000" b="0" dirty="0">
              <a:latin typeface="+mn-lt"/>
            </a:endParaRPr>
          </a:p>
        </p:txBody>
      </p:sp>
      <p:pic>
        <p:nvPicPr>
          <p:cNvPr id="21508" name="Picture 4" descr="http://www.claconnect.com/uploadedImages/Images/General/Business/Board-Room-Meet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31" y="2242153"/>
            <a:ext cx="3993684" cy="291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7735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952472" y="2176487"/>
            <a:ext cx="8572072" cy="4752975"/>
          </a:xfrm>
          <a:noFill/>
        </p:spPr>
        <p:txBody>
          <a:bodyPr/>
          <a:lstStyle/>
          <a:p>
            <a:pPr marL="457200" indent="-457200" eaLnBrk="1" hangingPunct="1">
              <a:lnSpc>
                <a:spcPct val="110000"/>
              </a:lnSpc>
            </a:pPr>
            <a:r>
              <a:rPr lang="en-US" sz="1800" dirty="0" err="1"/>
              <a:t>Aktif</a:t>
            </a:r>
            <a:r>
              <a:rPr lang="en-US" sz="1800" dirty="0"/>
              <a:t> </a:t>
            </a:r>
            <a:r>
              <a:rPr lang="en-US" sz="1800" dirty="0" err="1"/>
              <a:t>memperhatikan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menjamin</a:t>
            </a:r>
            <a:r>
              <a:rPr lang="en-US" sz="1800" dirty="0"/>
              <a:t> </a:t>
            </a:r>
            <a:r>
              <a:rPr lang="en-US" sz="1800" dirty="0" err="1"/>
              <a:t>bahwa</a:t>
            </a:r>
            <a:r>
              <a:rPr lang="en-US" sz="1800" dirty="0"/>
              <a:t> auditor </a:t>
            </a:r>
            <a:r>
              <a:rPr lang="en-US" sz="1800" dirty="0" err="1"/>
              <a:t>mendengar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  </a:t>
            </a:r>
            <a:r>
              <a:rPr lang="en-US" sz="1800" dirty="0" err="1"/>
              <a:t>mengerti</a:t>
            </a:r>
            <a:r>
              <a:rPr lang="en-US" sz="1800" dirty="0"/>
              <a:t> </a:t>
            </a:r>
            <a:r>
              <a:rPr lang="en-US" sz="1800" dirty="0" err="1"/>
              <a:t>apa</a:t>
            </a:r>
            <a:r>
              <a:rPr lang="en-US" sz="1800" dirty="0"/>
              <a:t> yang </a:t>
            </a:r>
            <a:r>
              <a:rPr lang="en-US" sz="1800" dirty="0" err="1"/>
              <a:t>dijelaskan</a:t>
            </a:r>
            <a:r>
              <a:rPr lang="en-US" sz="1800" dirty="0"/>
              <a:t> </a:t>
            </a:r>
            <a:r>
              <a:rPr lang="en-US" sz="1800" dirty="0" err="1"/>
              <a:t>oleh</a:t>
            </a:r>
            <a:r>
              <a:rPr lang="en-US" sz="1800" dirty="0"/>
              <a:t> </a:t>
            </a:r>
            <a:r>
              <a:rPr lang="en-US" sz="1800" dirty="0" err="1"/>
              <a:t>auditee</a:t>
            </a:r>
            <a:r>
              <a:rPr lang="en-US" sz="1800" dirty="0"/>
              <a:t>. </a:t>
            </a:r>
            <a:r>
              <a:rPr lang="en-US" sz="1800" dirty="0" err="1"/>
              <a:t>Beberapa</a:t>
            </a:r>
            <a:r>
              <a:rPr lang="en-US" sz="1800" dirty="0"/>
              <a:t> </a:t>
            </a:r>
            <a:r>
              <a:rPr lang="en-US" sz="1800" dirty="0" err="1"/>
              <a:t>metode</a:t>
            </a:r>
            <a:r>
              <a:rPr lang="en-US" sz="1800" dirty="0"/>
              <a:t> </a:t>
            </a:r>
            <a:r>
              <a:rPr lang="en-US" sz="1800" dirty="0" err="1"/>
              <a:t>tersebut</a:t>
            </a:r>
            <a:r>
              <a:rPr lang="en-US" sz="1800" dirty="0"/>
              <a:t> </a:t>
            </a:r>
            <a:r>
              <a:rPr lang="en-US" sz="1800" dirty="0" err="1"/>
              <a:t>a.l</a:t>
            </a:r>
            <a:r>
              <a:rPr lang="en-US" sz="1800" dirty="0"/>
              <a:t>:</a:t>
            </a:r>
          </a:p>
          <a:p>
            <a:pPr marL="922338" lvl="1" eaLnBrk="1" hangingPunct="1">
              <a:lnSpc>
                <a:spcPct val="110000"/>
              </a:lnSpc>
            </a:pPr>
            <a:r>
              <a:rPr lang="en-US" sz="1800" dirty="0" err="1"/>
              <a:t>Paraphasing</a:t>
            </a:r>
            <a:r>
              <a:rPr lang="en-US" sz="1800" dirty="0"/>
              <a:t> </a:t>
            </a:r>
            <a:r>
              <a:rPr lang="en-US" sz="1800" dirty="0" err="1"/>
              <a:t>yaitu</a:t>
            </a:r>
            <a:r>
              <a:rPr lang="en-US" sz="1800" dirty="0"/>
              <a:t> </a:t>
            </a:r>
            <a:r>
              <a:rPr lang="en-US" sz="1800" dirty="0" err="1"/>
              <a:t>menguraikan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kata-kata</a:t>
            </a:r>
            <a:r>
              <a:rPr lang="en-US" sz="1800" dirty="0"/>
              <a:t> </a:t>
            </a:r>
            <a:r>
              <a:rPr lang="en-US" sz="1800" dirty="0" err="1"/>
              <a:t>sendiri</a:t>
            </a:r>
            <a:r>
              <a:rPr lang="en-US" sz="1800" dirty="0"/>
              <a:t> </a:t>
            </a:r>
          </a:p>
          <a:p>
            <a:pPr marL="922338" lvl="1" eaLnBrk="1" hangingPunct="1">
              <a:lnSpc>
                <a:spcPct val="110000"/>
              </a:lnSpc>
            </a:pPr>
            <a:r>
              <a:rPr lang="en-US" sz="1800" dirty="0" err="1"/>
              <a:t>Katakan</a:t>
            </a:r>
            <a:r>
              <a:rPr lang="en-US" sz="1800" dirty="0"/>
              <a:t> </a:t>
            </a:r>
            <a:r>
              <a:rPr lang="en-US" sz="1800" dirty="0" err="1"/>
              <a:t>persetujuan</a:t>
            </a:r>
            <a:r>
              <a:rPr lang="en-US" sz="1800" dirty="0"/>
              <a:t> </a:t>
            </a:r>
            <a:r>
              <a:rPr lang="en-US" sz="1800" dirty="0" err="1"/>
              <a:t>anda</a:t>
            </a:r>
            <a:r>
              <a:rPr lang="en-US" sz="1800" dirty="0"/>
              <a:t> </a:t>
            </a:r>
            <a:r>
              <a:rPr lang="en-US" sz="1800" dirty="0" err="1"/>
              <a:t>terhadap</a:t>
            </a:r>
            <a:r>
              <a:rPr lang="en-US" sz="1800" dirty="0"/>
              <a:t> </a:t>
            </a:r>
            <a:r>
              <a:rPr lang="en-US" sz="1800" dirty="0" err="1"/>
              <a:t>penjelasan</a:t>
            </a:r>
            <a:r>
              <a:rPr lang="en-US" sz="1800" dirty="0"/>
              <a:t> </a:t>
            </a:r>
            <a:r>
              <a:rPr lang="en-US" sz="1800" dirty="0" err="1"/>
              <a:t>auditee</a:t>
            </a:r>
            <a:r>
              <a:rPr lang="en-US" sz="1800" dirty="0"/>
              <a:t> </a:t>
            </a:r>
            <a:r>
              <a:rPr lang="en-US" sz="1800" dirty="0" err="1"/>
              <a:t>bila</a:t>
            </a:r>
            <a:r>
              <a:rPr lang="en-US" sz="1800" dirty="0"/>
              <a:t> </a:t>
            </a:r>
            <a:r>
              <a:rPr lang="en-US" sz="1800" dirty="0" err="1"/>
              <a:t>memang</a:t>
            </a:r>
            <a:r>
              <a:rPr lang="en-US" sz="1800" dirty="0"/>
              <a:t> </a:t>
            </a:r>
            <a:r>
              <a:rPr lang="en-US" sz="1800" dirty="0" err="1"/>
              <a:t>begitu</a:t>
            </a:r>
            <a:r>
              <a:rPr lang="en-US" sz="1800" dirty="0"/>
              <a:t> </a:t>
            </a:r>
            <a:r>
              <a:rPr lang="en-US" sz="1800" dirty="0" err="1"/>
              <a:t>adanya</a:t>
            </a:r>
            <a:r>
              <a:rPr lang="en-US" sz="1800" dirty="0"/>
              <a:t>. </a:t>
            </a:r>
          </a:p>
          <a:p>
            <a:pPr marL="922338" lvl="1" eaLnBrk="1" hangingPunct="1">
              <a:lnSpc>
                <a:spcPct val="110000"/>
              </a:lnSpc>
            </a:pPr>
            <a:r>
              <a:rPr lang="en-US" sz="1800" dirty="0" err="1"/>
              <a:t>Menunggu</a:t>
            </a:r>
            <a:r>
              <a:rPr lang="en-US" sz="1800" dirty="0"/>
              <a:t> </a:t>
            </a:r>
            <a:r>
              <a:rPr lang="en-US" sz="1800" dirty="0" err="1"/>
              <a:t>beberapa</a:t>
            </a:r>
            <a:r>
              <a:rPr lang="en-US" sz="1800" dirty="0"/>
              <a:t> </a:t>
            </a:r>
            <a:r>
              <a:rPr lang="en-US" sz="1800" dirty="0" err="1"/>
              <a:t>saat</a:t>
            </a:r>
            <a:r>
              <a:rPr lang="en-US" sz="1800" dirty="0"/>
              <a:t> </a:t>
            </a:r>
            <a:r>
              <a:rPr lang="en-US" sz="1800" dirty="0" err="1"/>
              <a:t>setelah</a:t>
            </a:r>
            <a:r>
              <a:rPr lang="en-US" sz="1800" dirty="0"/>
              <a:t> </a:t>
            </a:r>
            <a:r>
              <a:rPr lang="en-US" sz="1800" dirty="0" err="1"/>
              <a:t>auditee</a:t>
            </a:r>
            <a:r>
              <a:rPr lang="en-US" sz="1800" dirty="0"/>
              <a:t> </a:t>
            </a:r>
            <a:r>
              <a:rPr lang="en-US" sz="1800" dirty="0" err="1"/>
              <a:t>selesai</a:t>
            </a:r>
            <a:r>
              <a:rPr lang="en-US" sz="1800" dirty="0"/>
              <a:t>  </a:t>
            </a:r>
            <a:r>
              <a:rPr lang="en-US" sz="1800" dirty="0" err="1"/>
              <a:t>berbicara</a:t>
            </a:r>
            <a:r>
              <a:rPr lang="en-US" sz="1800" dirty="0"/>
              <a:t> </a:t>
            </a:r>
            <a:r>
              <a:rPr lang="en-US" sz="1800" dirty="0" err="1"/>
              <a:t>sebelum</a:t>
            </a:r>
            <a:r>
              <a:rPr lang="en-US" sz="1800" dirty="0"/>
              <a:t> </a:t>
            </a:r>
            <a:r>
              <a:rPr lang="en-US" sz="1800" dirty="0" err="1"/>
              <a:t>mengajukan</a:t>
            </a:r>
            <a:r>
              <a:rPr lang="en-US" sz="1800" dirty="0"/>
              <a:t> </a:t>
            </a:r>
            <a:r>
              <a:rPr lang="en-US" sz="1800" dirty="0" err="1"/>
              <a:t>pertanyaan</a:t>
            </a:r>
            <a:r>
              <a:rPr lang="en-US" sz="1800" dirty="0"/>
              <a:t>.</a:t>
            </a:r>
          </a:p>
          <a:p>
            <a:pPr marL="922338" lvl="1" eaLnBrk="1" hangingPunct="1">
              <a:lnSpc>
                <a:spcPct val="110000"/>
              </a:lnSpc>
            </a:pPr>
            <a:r>
              <a:rPr lang="en-US" sz="1800" dirty="0" err="1"/>
              <a:t>Jangan</a:t>
            </a:r>
            <a:r>
              <a:rPr lang="en-US" sz="1800" dirty="0"/>
              <a:t> </a:t>
            </a:r>
            <a:r>
              <a:rPr lang="en-US" sz="1800" dirty="0" err="1"/>
              <a:t>melakukan</a:t>
            </a:r>
            <a:r>
              <a:rPr lang="en-US" sz="1800" dirty="0"/>
              <a:t> </a:t>
            </a:r>
            <a:r>
              <a:rPr lang="en-US" sz="1800" dirty="0" err="1"/>
              <a:t>interupsi</a:t>
            </a:r>
            <a:r>
              <a:rPr lang="en-US" sz="1800" dirty="0"/>
              <a:t> </a:t>
            </a:r>
            <a:r>
              <a:rPr lang="en-US" sz="1800" dirty="0" err="1"/>
              <a:t>terhadap</a:t>
            </a:r>
            <a:r>
              <a:rPr lang="en-US" sz="1800" dirty="0"/>
              <a:t> </a:t>
            </a:r>
            <a:r>
              <a:rPr lang="en-US" sz="1800" dirty="0" err="1"/>
              <a:t>respon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auditee</a:t>
            </a:r>
            <a:r>
              <a:rPr lang="en-US" sz="1800" dirty="0"/>
              <a:t> </a:t>
            </a:r>
            <a:r>
              <a:rPr lang="en-US" sz="1800" dirty="0" err="1"/>
              <a:t>bila</a:t>
            </a:r>
            <a:r>
              <a:rPr lang="en-US" sz="1800" dirty="0"/>
              <a:t> </a:t>
            </a: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terpaksa</a:t>
            </a:r>
            <a:endParaRPr lang="en-US" sz="1800" dirty="0"/>
          </a:p>
          <a:p>
            <a:pPr marL="922338" lvl="1" eaLnBrk="1" hangingPunct="1">
              <a:lnSpc>
                <a:spcPct val="110000"/>
              </a:lnSpc>
            </a:pPr>
            <a:r>
              <a:rPr lang="en-US" sz="1800" dirty="0" err="1"/>
              <a:t>Membuat</a:t>
            </a:r>
            <a:r>
              <a:rPr lang="en-US" sz="1800" dirty="0"/>
              <a:t> </a:t>
            </a:r>
            <a:r>
              <a:rPr lang="en-US" sz="1800" dirty="0" err="1"/>
              <a:t>Kesimpulan</a:t>
            </a:r>
            <a:r>
              <a:rPr lang="en-US" sz="1800" dirty="0"/>
              <a:t> </a:t>
            </a:r>
            <a:r>
              <a:rPr lang="en-US" sz="1800" dirty="0" err="1"/>
              <a:t>akhir</a:t>
            </a:r>
            <a:r>
              <a:rPr lang="en-US" sz="1800" dirty="0"/>
              <a:t> </a:t>
            </a:r>
            <a:r>
              <a:rPr lang="en-US" sz="1800" dirty="0" err="1"/>
              <a:t>hasil</a:t>
            </a:r>
            <a:r>
              <a:rPr lang="en-US" sz="1800" dirty="0"/>
              <a:t> interview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memperoleh</a:t>
            </a:r>
            <a:r>
              <a:rPr lang="en-US" sz="1800" dirty="0"/>
              <a:t> </a:t>
            </a:r>
            <a:r>
              <a:rPr lang="en-US" sz="1800" dirty="0" err="1"/>
              <a:t>persetujuan</a:t>
            </a:r>
            <a:r>
              <a:rPr lang="en-US" sz="1800" dirty="0"/>
              <a:t> </a:t>
            </a:r>
            <a:r>
              <a:rPr lang="en-US" sz="1800" dirty="0" err="1"/>
              <a:t>bersama</a:t>
            </a:r>
            <a:r>
              <a:rPr lang="en-US" sz="1800" dirty="0"/>
              <a:t> </a:t>
            </a:r>
            <a:r>
              <a:rPr lang="en-US" sz="1800" dirty="0" err="1"/>
              <a:t>atas</a:t>
            </a:r>
            <a:r>
              <a:rPr lang="en-US" sz="1800" dirty="0"/>
              <a:t> </a:t>
            </a:r>
            <a:r>
              <a:rPr lang="en-US" sz="1800" dirty="0" err="1"/>
              <a:t>hasil</a:t>
            </a:r>
            <a:r>
              <a:rPr lang="en-US" sz="1800" dirty="0"/>
              <a:t> interview </a:t>
            </a:r>
            <a:r>
              <a:rPr lang="en-US" sz="1800" dirty="0" err="1"/>
              <a:t>tersebut</a:t>
            </a:r>
            <a:r>
              <a:rPr lang="en-US" sz="1800" dirty="0"/>
              <a:t>. </a:t>
            </a:r>
          </a:p>
          <a:p>
            <a:pPr marL="922338" lvl="1" eaLnBrk="1" hangingPunct="1">
              <a:lnSpc>
                <a:spcPct val="110000"/>
              </a:lnSpc>
            </a:pPr>
            <a:r>
              <a:rPr lang="en-US" sz="1800" dirty="0" err="1"/>
              <a:t>Memberikan</a:t>
            </a:r>
            <a:r>
              <a:rPr lang="en-US" sz="1800" dirty="0"/>
              <a:t> </a:t>
            </a:r>
            <a:r>
              <a:rPr lang="en-US" sz="1800" dirty="0" err="1"/>
              <a:t>kesempatan</a:t>
            </a:r>
            <a:r>
              <a:rPr lang="en-US" sz="1800" dirty="0"/>
              <a:t> </a:t>
            </a:r>
            <a:r>
              <a:rPr lang="en-US" sz="1800" dirty="0" err="1"/>
              <a:t>kepada</a:t>
            </a:r>
            <a:r>
              <a:rPr lang="en-US" sz="1800" dirty="0"/>
              <a:t> </a:t>
            </a:r>
            <a:r>
              <a:rPr lang="en-US" sz="1800" dirty="0" err="1"/>
              <a:t>auditee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mengkoreksi</a:t>
            </a:r>
            <a:r>
              <a:rPr lang="en-US" sz="1800" dirty="0"/>
              <a:t> </a:t>
            </a:r>
            <a:r>
              <a:rPr lang="en-US" sz="1800" dirty="0" err="1"/>
              <a:t>kesalahpengertian</a:t>
            </a:r>
            <a:endParaRPr lang="en-US" sz="1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8692F1-F412-4ECD-8C29-B5BD9515B7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76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1B3212-9DAC-4A3A-8CAB-B31FD5319E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2539" y="6352843"/>
            <a:ext cx="6486116" cy="476250"/>
          </a:xfrm>
        </p:spPr>
        <p:txBody>
          <a:bodyPr/>
          <a:lstStyle/>
          <a:p>
            <a:r>
              <a:rPr lang="en-US" sz="1200"/>
              <a:t>Audit ISO IEC 17025:2017. 1/Rev 01 ©Copyright. Sentral Sistem Agustus 2019</a:t>
            </a:r>
            <a:endParaRPr lang="en-US" sz="1200" dirty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-1" y="0"/>
            <a:ext cx="9906001" cy="1628800"/>
          </a:xfrm>
          <a:solidFill>
            <a:schemeClr val="tx2">
              <a:lumMod val="50000"/>
            </a:schemeClr>
          </a:solidFill>
        </p:spPr>
        <p:txBody>
          <a:bodyPr anchor="b"/>
          <a:lstStyle/>
          <a:p>
            <a:pPr algn="ctr" eaLnBrk="1" hangingPunct="1"/>
            <a:r>
              <a:rPr lang="en-US" dirty="0" err="1">
                <a:solidFill>
                  <a:schemeClr val="bg1"/>
                </a:solidFill>
                <a:latin typeface="Impact" panose="020B0806030902050204" pitchFamily="34" charset="0"/>
              </a:rPr>
              <a:t>Teknik-teknik</a:t>
            </a:r>
            <a:r>
              <a:rPr lang="en-US" dirty="0">
                <a:solidFill>
                  <a:schemeClr val="bg1"/>
                </a:solidFill>
                <a:latin typeface="Impact" panose="020B080603090205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mpact" panose="020B0806030902050204" pitchFamily="34" charset="0"/>
              </a:rPr>
              <a:t>Komunikasi</a:t>
            </a:r>
            <a:r>
              <a:rPr lang="en-US" dirty="0">
                <a:solidFill>
                  <a:schemeClr val="bg1"/>
                </a:solidFill>
                <a:latin typeface="Impact" panose="020B0806030902050204" pitchFamily="34" charset="0"/>
              </a:rPr>
              <a:t> </a:t>
            </a:r>
            <a:br>
              <a:rPr lang="en-US" dirty="0">
                <a:solidFill>
                  <a:schemeClr val="bg1"/>
                </a:solidFill>
                <a:latin typeface="Impact" panose="020B0806030902050204" pitchFamily="34" charset="0"/>
              </a:rPr>
            </a:br>
            <a:r>
              <a:rPr lang="en-US" dirty="0" err="1">
                <a:solidFill>
                  <a:schemeClr val="bg1"/>
                </a:solidFill>
                <a:latin typeface="Impact" panose="020B0806030902050204" pitchFamily="34" charset="0"/>
              </a:rPr>
              <a:t>Saat</a:t>
            </a:r>
            <a:r>
              <a:rPr lang="en-US" dirty="0">
                <a:solidFill>
                  <a:schemeClr val="bg1"/>
                </a:solidFill>
                <a:latin typeface="Impact" panose="020B080603090205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mpact" panose="020B0806030902050204" pitchFamily="34" charset="0"/>
              </a:rPr>
              <a:t>Wawancara</a:t>
            </a:r>
            <a:endParaRPr 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6561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780928"/>
            <a:ext cx="2138331" cy="4077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09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738422" y="2252684"/>
            <a:ext cx="6732464" cy="4248150"/>
          </a:xfrm>
          <a:noFill/>
        </p:spPr>
        <p:txBody>
          <a:bodyPr/>
          <a:lstStyle/>
          <a:p>
            <a:pPr marL="0" indent="0"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sz="2000" dirty="0"/>
              <a:t>Agar </a:t>
            </a:r>
            <a:r>
              <a:rPr lang="en-US" sz="2000" dirty="0" err="1"/>
              <a:t>wawancara</a:t>
            </a:r>
            <a:r>
              <a:rPr lang="en-US" sz="2000" dirty="0"/>
              <a:t> </a:t>
            </a:r>
            <a:r>
              <a:rPr lang="en-US" sz="2000" dirty="0" err="1"/>
              <a:t>terasa</a:t>
            </a:r>
            <a:r>
              <a:rPr lang="en-US" sz="2000" dirty="0"/>
              <a:t> </a:t>
            </a:r>
            <a:r>
              <a:rPr lang="en-US" sz="2000" dirty="0" err="1"/>
              <a:t>hidup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efektif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mendapat</a:t>
            </a:r>
            <a:r>
              <a:rPr lang="en-US" sz="2000" dirty="0"/>
              <a:t> yang </a:t>
            </a:r>
            <a:r>
              <a:rPr lang="en-US" sz="2000" dirty="0" err="1"/>
              <a:t>ingin</a:t>
            </a:r>
            <a:r>
              <a:rPr lang="en-US" sz="2000" dirty="0"/>
              <a:t> </a:t>
            </a:r>
            <a:r>
              <a:rPr lang="en-US" sz="2000" dirty="0" err="1"/>
              <a:t>diketahui</a:t>
            </a:r>
            <a:r>
              <a:rPr lang="en-US" sz="2000" dirty="0"/>
              <a:t> </a:t>
            </a:r>
            <a:r>
              <a:rPr lang="en-US" sz="2000" dirty="0" err="1"/>
              <a:t>maka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dilakukan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menyampaikan</a:t>
            </a:r>
            <a:r>
              <a:rPr lang="en-US" sz="2000" dirty="0"/>
              <a:t> </a:t>
            </a:r>
            <a:r>
              <a:rPr lang="en-US" sz="2000" dirty="0" err="1"/>
              <a:t>beberapa</a:t>
            </a:r>
            <a:r>
              <a:rPr lang="en-US" sz="2000" dirty="0"/>
              <a:t> </a:t>
            </a:r>
            <a:r>
              <a:rPr lang="en-US" sz="2000" dirty="0" err="1"/>
              <a:t>jenis</a:t>
            </a:r>
            <a:r>
              <a:rPr lang="en-US" sz="2000" dirty="0"/>
              <a:t> </a:t>
            </a:r>
            <a:r>
              <a:rPr lang="en-US" sz="2000" dirty="0" err="1"/>
              <a:t>pertanyaan</a:t>
            </a:r>
            <a:r>
              <a:rPr lang="en-US" sz="2000" dirty="0"/>
              <a:t> </a:t>
            </a:r>
            <a:r>
              <a:rPr lang="en-US" sz="2000" dirty="0" err="1"/>
              <a:t>berikut</a:t>
            </a:r>
            <a:r>
              <a:rPr lang="en-US" sz="2000" dirty="0"/>
              <a:t>, </a:t>
            </a:r>
            <a:r>
              <a:rPr lang="en-US" sz="2000" dirty="0" err="1"/>
              <a:t>a.l</a:t>
            </a:r>
            <a:r>
              <a:rPr lang="en-US" sz="2000" dirty="0"/>
              <a:t>:</a:t>
            </a:r>
          </a:p>
          <a:p>
            <a:pPr lvl="1" eaLnBrk="1" hangingPunct="1">
              <a:lnSpc>
                <a:spcPct val="50000"/>
              </a:lnSpc>
              <a:buFont typeface="Wingdings" pitchFamily="2" charset="2"/>
              <a:buNone/>
            </a:pPr>
            <a:endParaRPr lang="en-US" sz="2000" dirty="0">
              <a:latin typeface="Bookman Old Style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b="1" i="1" dirty="0"/>
              <a:t>Open question</a:t>
            </a:r>
            <a:r>
              <a:rPr lang="en-US" sz="2000" dirty="0"/>
              <a:t>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000" dirty="0"/>
              <a:t>	</a:t>
            </a:r>
            <a:r>
              <a:rPr lang="en-US" sz="2000" dirty="0" err="1"/>
              <a:t>yaitu</a:t>
            </a:r>
            <a:r>
              <a:rPr lang="en-US" sz="2000" dirty="0"/>
              <a:t> </a:t>
            </a:r>
            <a:r>
              <a:rPr lang="en-US" sz="2000" dirty="0" err="1"/>
              <a:t>pertanyaan</a:t>
            </a:r>
            <a:r>
              <a:rPr lang="en-US" sz="2000" dirty="0"/>
              <a:t> yang </a:t>
            </a:r>
            <a:r>
              <a:rPr lang="en-US" sz="2000" dirty="0" err="1"/>
              <a:t>membutuhkan</a:t>
            </a:r>
            <a:r>
              <a:rPr lang="en-US" sz="2000" dirty="0"/>
              <a:t> </a:t>
            </a:r>
            <a:r>
              <a:rPr lang="en-US" sz="2000" dirty="0" err="1"/>
              <a:t>penjelasan</a:t>
            </a:r>
            <a:r>
              <a:rPr lang="en-US" sz="2000" dirty="0"/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b="1" i="1" dirty="0"/>
              <a:t>Probing question</a:t>
            </a:r>
            <a:r>
              <a:rPr lang="en-US" sz="2000" b="1" dirty="0"/>
              <a:t>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000" dirty="0"/>
              <a:t>	</a:t>
            </a:r>
            <a:r>
              <a:rPr lang="en-US" sz="2000" dirty="0" err="1"/>
              <a:t>yaitu</a:t>
            </a:r>
            <a:r>
              <a:rPr lang="en-US" sz="2000" dirty="0"/>
              <a:t> </a:t>
            </a:r>
            <a:r>
              <a:rPr lang="en-US" sz="2000" dirty="0" err="1"/>
              <a:t>pertanyaan</a:t>
            </a:r>
            <a:r>
              <a:rPr lang="en-US" sz="2000" dirty="0"/>
              <a:t> yang </a:t>
            </a:r>
            <a:r>
              <a:rPr lang="en-US" sz="2000" dirty="0" err="1"/>
              <a:t>bersifat</a:t>
            </a:r>
            <a:r>
              <a:rPr lang="en-US" sz="2000" dirty="0"/>
              <a:t> </a:t>
            </a:r>
            <a:r>
              <a:rPr lang="en-US" sz="2000" dirty="0" err="1"/>
              <a:t>memeriksa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fokus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dirty="0" err="1"/>
              <a:t>satu</a:t>
            </a:r>
            <a:r>
              <a:rPr lang="en-US" sz="2000" dirty="0"/>
              <a:t> </a:t>
            </a:r>
            <a:r>
              <a:rPr lang="en-US" sz="2000" dirty="0" err="1"/>
              <a:t>hal</a:t>
            </a:r>
            <a:r>
              <a:rPr lang="en-US" sz="2000" dirty="0"/>
              <a:t> yang </a:t>
            </a:r>
            <a:r>
              <a:rPr lang="en-US" sz="2000" dirty="0" err="1"/>
              <a:t>penting</a:t>
            </a:r>
            <a:r>
              <a:rPr lang="en-US" sz="2000" dirty="0"/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b="1" i="1" dirty="0"/>
              <a:t>Closed question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000" dirty="0"/>
              <a:t>	</a:t>
            </a:r>
            <a:r>
              <a:rPr lang="en-US" sz="2000" dirty="0" err="1"/>
              <a:t>Pertanyaan</a:t>
            </a:r>
            <a:r>
              <a:rPr lang="en-US" sz="2000" dirty="0"/>
              <a:t> yang </a:t>
            </a:r>
            <a:r>
              <a:rPr lang="en-US" sz="2000" dirty="0" err="1"/>
              <a:t>meminta</a:t>
            </a:r>
            <a:r>
              <a:rPr lang="en-US" sz="2000" dirty="0"/>
              <a:t> </a:t>
            </a:r>
            <a:r>
              <a:rPr lang="en-US" sz="2000" dirty="0" err="1"/>
              <a:t>kepastian</a:t>
            </a:r>
            <a:r>
              <a:rPr lang="en-US" sz="2000" dirty="0"/>
              <a:t> </a:t>
            </a:r>
            <a:r>
              <a:rPr lang="en-US" sz="2000" dirty="0" err="1"/>
              <a:t>auditee</a:t>
            </a:r>
            <a:r>
              <a:rPr lang="en-US" sz="2000" dirty="0">
                <a:latin typeface="Bookman Old Style" pitchFamily="18" charset="0"/>
              </a:rPr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5E64C-0590-4BFF-A25D-5949C6EEE7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77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78055-4F1A-44E4-AC69-C91FFCC87D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49835" y="6352843"/>
            <a:ext cx="5732165" cy="476250"/>
          </a:xfrm>
        </p:spPr>
        <p:txBody>
          <a:bodyPr/>
          <a:lstStyle/>
          <a:p>
            <a:r>
              <a:rPr lang="en-US" sz="1200"/>
              <a:t>Audit ISO IEC 17025:2017. 1/Rev 01 ©Copyright. Sentral Sistem Agustus 2019</a:t>
            </a:r>
            <a:endParaRPr lang="en-US" sz="1200" dirty="0"/>
          </a:p>
        </p:txBody>
      </p:sp>
      <p:pic>
        <p:nvPicPr>
          <p:cNvPr id="256002" name="Picture 2" descr="http://terinewman.com/wp-content/uploads/2013/11/accountants-1024x821.jpg"/>
          <p:cNvPicPr>
            <a:picLocks noChangeAspect="1" noChangeArrowheads="1"/>
          </p:cNvPicPr>
          <p:nvPr/>
        </p:nvPicPr>
        <p:blipFill>
          <a:blip r:embed="rId2" cstate="print"/>
          <a:srcRect l="23997" r="13681"/>
          <a:stretch>
            <a:fillRect/>
          </a:stretch>
        </p:blipFill>
        <p:spPr bwMode="auto">
          <a:xfrm>
            <a:off x="0" y="1673163"/>
            <a:ext cx="2138331" cy="2752776"/>
          </a:xfrm>
          <a:prstGeom prst="rect">
            <a:avLst/>
          </a:prstGeom>
          <a:noFill/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-1" y="0"/>
            <a:ext cx="9906001" cy="1628800"/>
          </a:xfrm>
          <a:solidFill>
            <a:schemeClr val="tx2">
              <a:lumMod val="50000"/>
            </a:schemeClr>
          </a:solidFill>
        </p:spPr>
        <p:txBody>
          <a:bodyPr anchor="b"/>
          <a:lstStyle/>
          <a:p>
            <a:pPr algn="ctr" eaLnBrk="1" hangingPunct="1"/>
            <a:r>
              <a:rPr lang="en-US" dirty="0" err="1">
                <a:solidFill>
                  <a:schemeClr val="bg1"/>
                </a:solidFill>
                <a:latin typeface="Impact" panose="020B0806030902050204" pitchFamily="34" charset="0"/>
              </a:rPr>
              <a:t>Teknik-teknik</a:t>
            </a:r>
            <a:r>
              <a:rPr lang="en-US" dirty="0">
                <a:solidFill>
                  <a:schemeClr val="bg1"/>
                </a:solidFill>
                <a:latin typeface="Impact" panose="020B080603090205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mpact" panose="020B0806030902050204" pitchFamily="34" charset="0"/>
              </a:rPr>
              <a:t>Komunikasi</a:t>
            </a:r>
            <a:r>
              <a:rPr lang="en-US" dirty="0">
                <a:solidFill>
                  <a:schemeClr val="bg1"/>
                </a:solidFill>
                <a:latin typeface="Impact" panose="020B0806030902050204" pitchFamily="34" charset="0"/>
              </a:rPr>
              <a:t> </a:t>
            </a:r>
            <a:br>
              <a:rPr lang="en-US" dirty="0">
                <a:solidFill>
                  <a:schemeClr val="bg1"/>
                </a:solidFill>
                <a:latin typeface="Impact" panose="020B0806030902050204" pitchFamily="34" charset="0"/>
              </a:rPr>
            </a:br>
            <a:r>
              <a:rPr lang="en-US" dirty="0" err="1">
                <a:solidFill>
                  <a:schemeClr val="bg1"/>
                </a:solidFill>
                <a:latin typeface="Impact" panose="020B0806030902050204" pitchFamily="34" charset="0"/>
              </a:rPr>
              <a:t>Saat</a:t>
            </a:r>
            <a:r>
              <a:rPr lang="en-US" dirty="0">
                <a:solidFill>
                  <a:schemeClr val="bg1"/>
                </a:solidFill>
                <a:latin typeface="Impact" panose="020B080603090205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mpact" panose="020B0806030902050204" pitchFamily="34" charset="0"/>
              </a:rPr>
              <a:t>Wawancara</a:t>
            </a:r>
            <a:endParaRPr lang="en-US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9429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072206"/>
            <a:ext cx="9906000" cy="78579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143000"/>
          </a:xfrm>
          <a:solidFill>
            <a:schemeClr val="accent3">
              <a:lumMod val="50000"/>
            </a:schemeClr>
          </a:solidFill>
        </p:spPr>
        <p:txBody>
          <a:bodyPr anchor="ctr" anchorCtr="0"/>
          <a:lstStyle/>
          <a:p>
            <a:pPr algn="ctr" eaLnBrk="1" hangingPunct="1"/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Jenis-jenis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pertanyaan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graphicFrame>
        <p:nvGraphicFramePr>
          <p:cNvPr id="5122" name="Object 3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05530489"/>
              </p:ext>
            </p:extLst>
          </p:nvPr>
        </p:nvGraphicFramePr>
        <p:xfrm>
          <a:off x="1160463" y="1428750"/>
          <a:ext cx="7570787" cy="493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" name="Document" r:id="rId3" imgW="9010227" imgH="5874250" progId="Word.Document.8">
                  <p:embed/>
                </p:oleObj>
              </mc:Choice>
              <mc:Fallback>
                <p:oleObj name="Document" r:id="rId3" imgW="9010227" imgH="5874250" progId="Word.Document.8">
                  <p:embed/>
                  <p:pic>
                    <p:nvPicPr>
                      <p:cNvPr id="5122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0463" y="1428750"/>
                        <a:ext cx="7570787" cy="4935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A15540-F63D-4244-A181-C4FA2D2C7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7345" y="6356352"/>
            <a:ext cx="5846619" cy="365125"/>
          </a:xfrm>
        </p:spPr>
        <p:txBody>
          <a:bodyPr/>
          <a:lstStyle/>
          <a:p>
            <a:r>
              <a:rPr lang="en-US" sz="1200">
                <a:solidFill>
                  <a:schemeClr val="bg1"/>
                </a:solidFill>
              </a:rPr>
              <a:t>Audit ISO IEC 17025:2017. 1/Rev 01 ©Copyright. Sentral Sistem Agustus 2019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9BEE1-665D-4A29-9E23-405195372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B15F9C-59B7-428D-B194-A4776FBF064C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78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8779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20952" y="0"/>
            <a:ext cx="5385048" cy="2276872"/>
          </a:xfrm>
          <a:prstGeom prst="rect">
            <a:avLst/>
          </a:prstGeom>
          <a:gradFill>
            <a:gsLst>
              <a:gs pos="0">
                <a:srgbClr val="FFFFFF"/>
              </a:gs>
              <a:gs pos="22000">
                <a:srgbClr val="F9F9F9"/>
              </a:gs>
              <a:gs pos="58000">
                <a:srgbClr val="EEEEEF"/>
              </a:gs>
              <a:gs pos="100000">
                <a:srgbClr val="EDEDEF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6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04528" y="2530661"/>
            <a:ext cx="8706172" cy="3571900"/>
          </a:xfrm>
        </p:spPr>
        <p:txBody>
          <a:bodyPr/>
          <a:lstStyle/>
          <a:p>
            <a:pPr marL="0" indent="0" defTabSz="873125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0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Berikut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beberapa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teknik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observasi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yang </a:t>
            </a:r>
            <a:r>
              <a:rPr lang="en-US" sz="20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efektif</a:t>
            </a:r>
            <a:endParaRPr lang="en-US" sz="20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90538" lvl="1" indent="-327025" defTabSz="873125" eaLnBrk="1" hangingPunct="1">
              <a:lnSpc>
                <a:spcPct val="150000"/>
              </a:lnSpc>
              <a:spcBef>
                <a:spcPct val="0"/>
              </a:spcBef>
              <a:buFont typeface="Wingdings 2" pitchFamily="18" charset="2"/>
              <a:buChar char="ð"/>
              <a:defRPr/>
            </a:pPr>
            <a:r>
              <a:rPr lang="en-US" sz="2000" dirty="0" err="1"/>
              <a:t>Tentukan</a:t>
            </a:r>
            <a:r>
              <a:rPr lang="en-US" sz="2000" dirty="0"/>
              <a:t> </a:t>
            </a:r>
            <a:r>
              <a:rPr lang="en-US" sz="2000" dirty="0" err="1"/>
              <a:t>informasi</a:t>
            </a:r>
            <a:r>
              <a:rPr lang="en-US" sz="2000" dirty="0"/>
              <a:t> yang </a:t>
            </a:r>
            <a:r>
              <a:rPr lang="en-US" sz="2000" dirty="0" err="1"/>
              <a:t>ingin</a:t>
            </a:r>
            <a:r>
              <a:rPr lang="en-US" sz="2000" dirty="0"/>
              <a:t> </a:t>
            </a:r>
            <a:r>
              <a:rPr lang="en-US" sz="2000" dirty="0" err="1"/>
              <a:t>dibuktikan</a:t>
            </a:r>
            <a:r>
              <a:rPr lang="en-US" sz="2000" dirty="0"/>
              <a:t> </a:t>
            </a:r>
            <a:r>
              <a:rPr lang="en-US" sz="2000" dirty="0" err="1"/>
              <a:t>penerapannya</a:t>
            </a:r>
            <a:endParaRPr lang="en-US" sz="2000" dirty="0"/>
          </a:p>
          <a:p>
            <a:pPr marL="490538" lvl="1" indent="-327025" defTabSz="873125" eaLnBrk="1" hangingPunct="1">
              <a:lnSpc>
                <a:spcPct val="150000"/>
              </a:lnSpc>
              <a:spcBef>
                <a:spcPct val="0"/>
              </a:spcBef>
              <a:buFont typeface="Wingdings 2" pitchFamily="18" charset="2"/>
              <a:buChar char="ð"/>
              <a:defRPr/>
            </a:pPr>
            <a:r>
              <a:rPr lang="en-US" sz="2000" u="sng" dirty="0" err="1"/>
              <a:t>Pimpin</a:t>
            </a:r>
            <a:r>
              <a:rPr lang="en-US" sz="2000" u="sng" dirty="0"/>
              <a:t> </a:t>
            </a:r>
            <a:r>
              <a:rPr lang="en-US" sz="2000" u="sng" dirty="0" err="1"/>
              <a:t>proses</a:t>
            </a:r>
            <a:r>
              <a:rPr lang="en-US" sz="2000" u="sng" dirty="0"/>
              <a:t> </a:t>
            </a:r>
            <a:r>
              <a:rPr lang="en-US" sz="2000" u="sng" dirty="0" err="1"/>
              <a:t>observasi</a:t>
            </a:r>
            <a:r>
              <a:rPr lang="en-US" sz="2000" dirty="0"/>
              <a:t>, </a:t>
            </a:r>
            <a:r>
              <a:rPr lang="en-US" sz="2000" dirty="0" err="1"/>
              <a:t>jangan</a:t>
            </a:r>
            <a:r>
              <a:rPr lang="en-US" sz="2000" dirty="0"/>
              <a:t> </a:t>
            </a:r>
            <a:r>
              <a:rPr lang="en-US" sz="2000" dirty="0" err="1"/>
              <a:t>terbawa</a:t>
            </a:r>
            <a:r>
              <a:rPr lang="en-US" sz="2000" dirty="0"/>
              <a:t> </a:t>
            </a:r>
            <a:r>
              <a:rPr lang="en-US" sz="2000" dirty="0" err="1"/>
              <a:t>oleh</a:t>
            </a:r>
            <a:r>
              <a:rPr lang="en-US" sz="2000" dirty="0"/>
              <a:t> </a:t>
            </a:r>
            <a:r>
              <a:rPr lang="en-US" sz="2000" dirty="0" err="1"/>
              <a:t>arahan</a:t>
            </a:r>
            <a:r>
              <a:rPr lang="en-US" sz="2000" dirty="0"/>
              <a:t> </a:t>
            </a:r>
            <a:r>
              <a:rPr lang="en-US" sz="2000" dirty="0" err="1"/>
              <a:t>auditee</a:t>
            </a:r>
            <a:r>
              <a:rPr lang="en-US" sz="2000" dirty="0"/>
              <a:t> </a:t>
            </a:r>
          </a:p>
          <a:p>
            <a:pPr marL="490538" lvl="1" indent="-327025" defTabSz="873125" eaLnBrk="1" hangingPunct="1">
              <a:lnSpc>
                <a:spcPct val="150000"/>
              </a:lnSpc>
              <a:spcBef>
                <a:spcPct val="0"/>
              </a:spcBef>
              <a:buFont typeface="Wingdings 2" pitchFamily="18" charset="2"/>
              <a:buChar char="ð"/>
              <a:defRPr/>
            </a:pPr>
            <a:r>
              <a:rPr lang="en-US" sz="2000" dirty="0" err="1"/>
              <a:t>Hindari</a:t>
            </a:r>
            <a:r>
              <a:rPr lang="en-US" sz="2000" dirty="0"/>
              <a:t> </a:t>
            </a:r>
            <a:r>
              <a:rPr lang="en-US" sz="2000" dirty="0" err="1"/>
              <a:t>interupsi</a:t>
            </a:r>
            <a:r>
              <a:rPr lang="en-US" sz="2000" dirty="0"/>
              <a:t> </a:t>
            </a:r>
            <a:r>
              <a:rPr lang="en-US" sz="2000" dirty="0" err="1"/>
              <a:t>proses</a:t>
            </a:r>
            <a:r>
              <a:rPr lang="en-US" sz="2000" dirty="0"/>
              <a:t>, </a:t>
            </a:r>
            <a:r>
              <a:rPr lang="en-US" sz="2000" dirty="0" err="1"/>
              <a:t>minta</a:t>
            </a:r>
            <a:r>
              <a:rPr lang="en-US" sz="2000" dirty="0"/>
              <a:t> </a:t>
            </a:r>
            <a:r>
              <a:rPr lang="en-US" sz="2000" dirty="0" err="1"/>
              <a:t>izin</a:t>
            </a:r>
            <a:r>
              <a:rPr lang="en-US" sz="2000" dirty="0"/>
              <a:t> </a:t>
            </a:r>
            <a:r>
              <a:rPr lang="en-US" sz="2000" dirty="0" err="1"/>
              <a:t>bila</a:t>
            </a:r>
            <a:r>
              <a:rPr lang="en-US" sz="2000" dirty="0"/>
              <a:t> </a:t>
            </a:r>
            <a:r>
              <a:rPr lang="en-US" sz="2000" dirty="0" err="1"/>
              <a:t>ingin</a:t>
            </a:r>
            <a:r>
              <a:rPr lang="en-US" sz="2000" dirty="0"/>
              <a:t> </a:t>
            </a:r>
            <a:r>
              <a:rPr lang="en-US" sz="2000" dirty="0" err="1"/>
              <a:t>mendapatkan</a:t>
            </a:r>
            <a:r>
              <a:rPr lang="en-US" sz="2000" dirty="0"/>
              <a:t> </a:t>
            </a:r>
            <a:r>
              <a:rPr lang="en-US" sz="2000" dirty="0" err="1"/>
              <a:t>keterangan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pelaksana</a:t>
            </a:r>
            <a:r>
              <a:rPr lang="en-US" sz="2000" dirty="0"/>
              <a:t> </a:t>
            </a:r>
            <a:r>
              <a:rPr lang="en-US" sz="2000" dirty="0" err="1"/>
              <a:t>proses</a:t>
            </a:r>
            <a:endParaRPr lang="en-US" sz="2000" dirty="0"/>
          </a:p>
          <a:p>
            <a:pPr marL="490538" lvl="1" indent="-327025" defTabSz="873125" eaLnBrk="1" hangingPunct="1">
              <a:lnSpc>
                <a:spcPct val="150000"/>
              </a:lnSpc>
              <a:spcBef>
                <a:spcPct val="0"/>
              </a:spcBef>
              <a:buFont typeface="Wingdings 2" pitchFamily="18" charset="2"/>
              <a:buChar char="ð"/>
              <a:defRPr/>
            </a:pPr>
            <a:r>
              <a:rPr lang="en-US" sz="2000" dirty="0" err="1"/>
              <a:t>Perhatikan</a:t>
            </a:r>
            <a:r>
              <a:rPr lang="en-US" sz="2000" dirty="0"/>
              <a:t> </a:t>
            </a:r>
            <a:r>
              <a:rPr lang="en-US" sz="2000" dirty="0" err="1"/>
              <a:t>pelaksanaan</a:t>
            </a:r>
            <a:r>
              <a:rPr lang="en-US" sz="2000" dirty="0"/>
              <a:t> </a:t>
            </a:r>
            <a:r>
              <a:rPr lang="en-US" sz="2000" dirty="0" err="1"/>
              <a:t>proses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seksama</a:t>
            </a:r>
            <a:endParaRPr lang="en-US" sz="2000" dirty="0"/>
          </a:p>
          <a:p>
            <a:pPr marL="490538" lvl="1" indent="-327025" defTabSz="873125" eaLnBrk="1" hangingPunct="1">
              <a:lnSpc>
                <a:spcPct val="150000"/>
              </a:lnSpc>
              <a:spcBef>
                <a:spcPct val="0"/>
              </a:spcBef>
              <a:buFont typeface="Wingdings 2" pitchFamily="18" charset="2"/>
              <a:buChar char="ð"/>
              <a:defRPr/>
            </a:pPr>
            <a:r>
              <a:rPr lang="en-US" sz="2000" dirty="0" err="1"/>
              <a:t>Catat</a:t>
            </a:r>
            <a:r>
              <a:rPr lang="en-US" sz="2000" dirty="0"/>
              <a:t> </a:t>
            </a:r>
            <a:r>
              <a:rPr lang="en-US" sz="2000" dirty="0" err="1"/>
              <a:t>proses</a:t>
            </a:r>
            <a:r>
              <a:rPr lang="en-US" sz="2000" dirty="0"/>
              <a:t> (</a:t>
            </a:r>
            <a:r>
              <a:rPr lang="en-US" sz="2000" dirty="0" err="1"/>
              <a:t>jenis</a:t>
            </a:r>
            <a:r>
              <a:rPr lang="en-US" sz="2000" dirty="0"/>
              <a:t>, </a:t>
            </a:r>
            <a:r>
              <a:rPr lang="en-US" sz="2000" dirty="0" err="1"/>
              <a:t>lokasi</a:t>
            </a:r>
            <a:r>
              <a:rPr lang="en-US" sz="2000" dirty="0"/>
              <a:t>, </a:t>
            </a:r>
            <a:r>
              <a:rPr lang="en-US" sz="2000" dirty="0" err="1"/>
              <a:t>tanggal</a:t>
            </a:r>
            <a:r>
              <a:rPr lang="en-US" sz="2000" dirty="0"/>
              <a:t>) yang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sesuai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dokumentasinya</a:t>
            </a:r>
            <a:endParaRPr lang="en-US" sz="20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EE4C5E3-22AD-4AA9-A47D-A51837F4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79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C0F257-1DDC-4E34-8DBF-7E12CA7C32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04109" y="6352843"/>
            <a:ext cx="6040582" cy="476250"/>
          </a:xfrm>
        </p:spPr>
        <p:txBody>
          <a:bodyPr/>
          <a:lstStyle/>
          <a:p>
            <a:r>
              <a:rPr lang="en-US" sz="1200"/>
              <a:t>Audit ISO IEC 17025:2017. 1/Rev 01 ©Copyright. Sentral Sistem Agustus 2019</a:t>
            </a:r>
            <a:endParaRPr lang="en-US" sz="1200" dirty="0"/>
          </a:p>
        </p:txBody>
      </p:sp>
      <p:pic>
        <p:nvPicPr>
          <p:cNvPr id="7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67710" y="285728"/>
            <a:ext cx="137362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4" descr="https://www.concur.co.uk/sites/all/themes/Concur6/images/2012-layout/uk/hero-images/audit-expense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5515330" cy="227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615445" y="1306450"/>
            <a:ext cx="322607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73125" eaLnBrk="0" hangingPunct="0"/>
            <a:r>
              <a:rPr lang="en-US" sz="5400" dirty="0">
                <a:latin typeface="Impact" panose="020B0806030902050204" pitchFamily="34" charset="0"/>
              </a:rPr>
              <a:t>OBSERVASI</a:t>
            </a:r>
            <a:endParaRPr lang="en-GB" sz="5400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1010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7321548" y="2228343"/>
            <a:ext cx="249555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algn="ctr" eaLnBrk="1" hangingPunct="1"/>
            <a:r>
              <a:rPr lang="en-US" altLang="en-US" sz="1200" b="0">
                <a:latin typeface="Arial" panose="020B0604020202020204" pitchFamily="34" charset="0"/>
              </a:rPr>
              <a:t>SISTEM MANAJEMEN MUTU</a:t>
            </a:r>
          </a:p>
        </p:txBody>
      </p:sp>
      <p:sp>
        <p:nvSpPr>
          <p:cNvPr id="26" name="Rectangle 3"/>
          <p:cNvSpPr>
            <a:spLocks noChangeAspect="1" noChangeArrowheads="1"/>
          </p:cNvSpPr>
          <p:nvPr/>
        </p:nvSpPr>
        <p:spPr bwMode="auto">
          <a:xfrm>
            <a:off x="7554911" y="2505621"/>
            <a:ext cx="1925636" cy="141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algn="ctr" eaLnBrk="1" hangingPunct="1"/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Persyaratan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ISO</a:t>
            </a:r>
            <a:r>
              <a:rPr lang="id-ID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/IEC 17025 klausul 6.6.2 Memastikan produk dan jasa yang disediakan external sesuai persyaratan laboratorium ....</a:t>
            </a:r>
            <a:endParaRPr lang="en-US" altLang="en-US" sz="1200" dirty="0">
              <a:solidFill>
                <a:srgbClr val="254061"/>
              </a:solidFill>
              <a:latin typeface="Arial" panose="020B0604020202020204" pitchFamily="34" charset="0"/>
            </a:endParaRPr>
          </a:p>
        </p:txBody>
      </p:sp>
      <p:sp>
        <p:nvSpPr>
          <p:cNvPr id="27" name="Rectangle 4"/>
          <p:cNvSpPr>
            <a:spLocks noChangeAspect="1" noChangeArrowheads="1"/>
          </p:cNvSpPr>
          <p:nvPr/>
        </p:nvSpPr>
        <p:spPr bwMode="auto">
          <a:xfrm>
            <a:off x="1471610" y="307468"/>
            <a:ext cx="3275013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algn="ctr" eaLnBrk="1" hangingPunct="1"/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Kriteria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Audit 2 “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Dokumen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VS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Dokumen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”</a:t>
            </a:r>
          </a:p>
          <a:p>
            <a:pPr algn="ctr" eaLnBrk="1" hangingPunct="1"/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keterkaitan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antar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dokumen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</a:t>
            </a:r>
          </a:p>
          <a:p>
            <a:pPr algn="ctr" eaLnBrk="1" hangingPunct="1"/>
            <a:r>
              <a:rPr lang="en-US" altLang="en-US" sz="1200" u="sng" dirty="0">
                <a:solidFill>
                  <a:srgbClr val="254061"/>
                </a:solidFill>
                <a:latin typeface="Arial" panose="020B0604020202020204" pitchFamily="34" charset="0"/>
              </a:rPr>
              <a:t>Compliance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)</a:t>
            </a:r>
            <a:endParaRPr lang="en-US" altLang="en-US" sz="1200" u="sng" dirty="0">
              <a:solidFill>
                <a:srgbClr val="254061"/>
              </a:solidFill>
              <a:latin typeface="Arial" panose="020B0604020202020204" pitchFamily="34" charset="0"/>
            </a:endParaRPr>
          </a:p>
        </p:txBody>
      </p:sp>
      <p:sp>
        <p:nvSpPr>
          <p:cNvPr id="28" name="AutoShape 5"/>
          <p:cNvSpPr>
            <a:spLocks/>
          </p:cNvSpPr>
          <p:nvPr/>
        </p:nvSpPr>
        <p:spPr bwMode="auto">
          <a:xfrm rot="5400000" flipV="1">
            <a:off x="7071516" y="-433100"/>
            <a:ext cx="420687" cy="4445000"/>
          </a:xfrm>
          <a:prstGeom prst="leftBrace">
            <a:avLst>
              <a:gd name="adj1" fmla="val 6471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eaLnBrk="1" hangingPunct="1"/>
            <a:endParaRPr lang="id-ID" altLang="en-US"/>
          </a:p>
        </p:txBody>
      </p:sp>
      <p:sp>
        <p:nvSpPr>
          <p:cNvPr id="29" name="Rectangle 6"/>
          <p:cNvSpPr>
            <a:spLocks noChangeAspect="1" noChangeArrowheads="1"/>
          </p:cNvSpPr>
          <p:nvPr/>
        </p:nvSpPr>
        <p:spPr bwMode="auto">
          <a:xfrm>
            <a:off x="5527673" y="931356"/>
            <a:ext cx="3351212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algn="ctr" eaLnBrk="1" hangingPunct="1"/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Kriteria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Audit 1 “SMM VS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Persyaratan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”</a:t>
            </a:r>
          </a:p>
          <a:p>
            <a:pPr algn="ctr" eaLnBrk="1" hangingPunct="1"/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prosedur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sesuai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persyaratan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, </a:t>
            </a:r>
            <a:r>
              <a:rPr lang="en-US" altLang="en-US" sz="1200" u="sng" dirty="0">
                <a:solidFill>
                  <a:srgbClr val="254061"/>
                </a:solidFill>
                <a:latin typeface="Arial" panose="020B0604020202020204" pitchFamily="34" charset="0"/>
              </a:rPr>
              <a:t>Compliance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30" name="AutoShape 7"/>
          <p:cNvSpPr>
            <a:spLocks/>
          </p:cNvSpPr>
          <p:nvPr/>
        </p:nvSpPr>
        <p:spPr bwMode="auto">
          <a:xfrm rot="5400000">
            <a:off x="2923379" y="-650588"/>
            <a:ext cx="215900" cy="3430588"/>
          </a:xfrm>
          <a:prstGeom prst="leftBrace">
            <a:avLst>
              <a:gd name="adj1" fmla="val 9732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eaLnBrk="1" hangingPunct="1"/>
            <a:endParaRPr lang="id-ID" altLang="en-US"/>
          </a:p>
        </p:txBody>
      </p:sp>
      <p:sp>
        <p:nvSpPr>
          <p:cNvPr id="31" name="Rectangle 8"/>
          <p:cNvSpPr>
            <a:spLocks noChangeAspect="1" noChangeArrowheads="1"/>
          </p:cNvSpPr>
          <p:nvPr/>
        </p:nvSpPr>
        <p:spPr bwMode="auto">
          <a:xfrm>
            <a:off x="655635" y="915481"/>
            <a:ext cx="1674813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algn="ctr" eaLnBrk="1" hangingPunct="1"/>
            <a:r>
              <a:rPr lang="en-US" altLang="en-US" sz="1200" b="0">
                <a:latin typeface="Arial" panose="020B0604020202020204" pitchFamily="34" charset="0"/>
              </a:rPr>
              <a:t>Prosedur vs form</a:t>
            </a:r>
          </a:p>
        </p:txBody>
      </p:sp>
      <p:sp>
        <p:nvSpPr>
          <p:cNvPr id="32" name="Rectangle 9"/>
          <p:cNvSpPr>
            <a:spLocks noChangeAspect="1" noChangeArrowheads="1"/>
          </p:cNvSpPr>
          <p:nvPr/>
        </p:nvSpPr>
        <p:spPr bwMode="auto">
          <a:xfrm>
            <a:off x="3877758" y="544952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algn="ctr" eaLnBrk="1" hangingPunct="1"/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Aktual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pelaksanaan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dijalankan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sesuai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prosedur</a:t>
            </a:r>
            <a:endParaRPr lang="en-US" altLang="en-US" sz="1200" dirty="0">
              <a:solidFill>
                <a:srgbClr val="25406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33" name="Group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22790"/>
              </p:ext>
            </p:extLst>
          </p:nvPr>
        </p:nvGraphicFramePr>
        <p:xfrm>
          <a:off x="693735" y="1423481"/>
          <a:ext cx="2208213" cy="1884362"/>
        </p:xfrm>
        <a:graphic>
          <a:graphicData uri="http://schemas.openxmlformats.org/drawingml/2006/table">
            <a:tbl>
              <a:tblPr/>
              <a:tblGrid>
                <a:gridCol w="1635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743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Sistem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Seleksi</a:t>
                      </a:r>
                      <a:r>
                        <a:rPr kumimoji="0" lang="id-ID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Lab Subcon.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1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id-ID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Lingkup Terakreditasi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9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1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id-ID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Ketidakpastian (CMC)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5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1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id-ID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Lead time layanan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7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1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Rata-rata</a:t>
                      </a: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7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31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Lulus</a:t>
                      </a: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Wingdings 2" pitchFamily="18" charset="2"/>
                        </a:rPr>
                        <a:t>R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1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Tidak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lulus</a:t>
                      </a: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Wingdings 2" pitchFamily="18" charset="2"/>
                          <a:sym typeface="Wingdings 2" pitchFamily="18" charset="2"/>
                        </a:rPr>
                        <a:t>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4" name="Rectangle 35"/>
          <p:cNvSpPr>
            <a:spLocks noChangeAspect="1" noChangeArrowheads="1"/>
          </p:cNvSpPr>
          <p:nvPr/>
        </p:nvSpPr>
        <p:spPr bwMode="auto">
          <a:xfrm>
            <a:off x="5684835" y="4519106"/>
            <a:ext cx="3351213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algn="ctr" eaLnBrk="1" hangingPunct="1"/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Kriteria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Audit 3 </a:t>
            </a:r>
          </a:p>
          <a:p>
            <a:pPr algn="ctr" eaLnBrk="1" hangingPunct="1"/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Dokumen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VS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Pelaksanaan</a:t>
            </a:r>
            <a:endParaRPr lang="en-US" altLang="en-US" sz="1200" dirty="0">
              <a:solidFill>
                <a:srgbClr val="254061"/>
              </a:solidFill>
              <a:latin typeface="Arial" panose="020B0604020202020204" pitchFamily="34" charset="0"/>
            </a:endParaRPr>
          </a:p>
          <a:p>
            <a:pPr algn="ctr" eaLnBrk="1" hangingPunct="1"/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penerapan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dilakukan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</a:t>
            </a:r>
          </a:p>
          <a:p>
            <a:pPr algn="ctr" eaLnBrk="1" hangingPunct="1"/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sesuai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prosedur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, </a:t>
            </a:r>
            <a:r>
              <a:rPr lang="en-US" altLang="en-US" sz="1200" u="sng" dirty="0">
                <a:solidFill>
                  <a:srgbClr val="254061"/>
                </a:solidFill>
                <a:latin typeface="Arial" panose="020B0604020202020204" pitchFamily="34" charset="0"/>
              </a:rPr>
              <a:t>Compliance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) </a:t>
            </a:r>
          </a:p>
          <a:p>
            <a:pPr algn="ctr" eaLnBrk="1" hangingPunct="1"/>
            <a:endParaRPr lang="en-US" altLang="en-US" sz="1200" dirty="0">
              <a:solidFill>
                <a:srgbClr val="254061"/>
              </a:solidFill>
              <a:latin typeface="Arial" panose="020B0604020202020204" pitchFamily="34" charset="0"/>
            </a:endParaRPr>
          </a:p>
        </p:txBody>
      </p:sp>
      <p:sp>
        <p:nvSpPr>
          <p:cNvPr id="35" name="Rectangle 36"/>
          <p:cNvSpPr>
            <a:spLocks noChangeAspect="1" noChangeArrowheads="1"/>
          </p:cNvSpPr>
          <p:nvPr/>
        </p:nvSpPr>
        <p:spPr bwMode="auto">
          <a:xfrm>
            <a:off x="808828" y="5996793"/>
            <a:ext cx="304165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algn="ctr" eaLnBrk="1" hangingPunct="1"/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Kriteria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 Audit 4 “</a:t>
            </a:r>
            <a:r>
              <a:rPr lang="id-ID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Hasil kerja 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vs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Spesifikasi</a:t>
            </a:r>
            <a:endParaRPr lang="en-US" altLang="en-US" sz="1200" dirty="0">
              <a:solidFill>
                <a:srgbClr val="254061"/>
              </a:solidFill>
              <a:latin typeface="Arial" panose="020B0604020202020204" pitchFamily="34" charset="0"/>
            </a:endParaRPr>
          </a:p>
          <a:p>
            <a:pPr algn="ctr" eaLnBrk="1" hangingPunct="1"/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(standard </a:t>
            </a:r>
            <a:r>
              <a:rPr lang="en-US" altLang="en-US" sz="1200" dirty="0" err="1">
                <a:solidFill>
                  <a:srgbClr val="254061"/>
                </a:solidFill>
                <a:latin typeface="Arial" panose="020B0604020202020204" pitchFamily="34" charset="0"/>
              </a:rPr>
              <a:t>diikuti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, </a:t>
            </a:r>
            <a:r>
              <a:rPr lang="en-US" altLang="en-US" sz="1200" u="sng" dirty="0">
                <a:solidFill>
                  <a:srgbClr val="254061"/>
                </a:solidFill>
                <a:latin typeface="Arial" panose="020B0604020202020204" pitchFamily="34" charset="0"/>
              </a:rPr>
              <a:t>Compliance</a:t>
            </a:r>
            <a:r>
              <a:rPr lang="en-US" altLang="en-US" sz="1200" dirty="0">
                <a:solidFill>
                  <a:srgbClr val="254061"/>
                </a:solidFill>
                <a:latin typeface="Arial" panose="020B0604020202020204" pitchFamily="34" charset="0"/>
              </a:rPr>
              <a:t>)</a:t>
            </a:r>
          </a:p>
        </p:txBody>
      </p:sp>
      <p:graphicFrame>
        <p:nvGraphicFramePr>
          <p:cNvPr id="36" name="Group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509947"/>
              </p:ext>
            </p:extLst>
          </p:nvPr>
        </p:nvGraphicFramePr>
        <p:xfrm>
          <a:off x="927098" y="3944431"/>
          <a:ext cx="2208212" cy="1655762"/>
        </p:xfrm>
        <a:graphic>
          <a:graphicData uri="http://schemas.openxmlformats.org/drawingml/2006/table">
            <a:tbl>
              <a:tblPr/>
              <a:tblGrid>
                <a:gridCol w="109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80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Standard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Kelulusan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T="45739" marB="4573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Aktual</a:t>
                      </a:r>
                    </a:p>
                  </a:txBody>
                  <a:tcPr marT="45739" marB="4573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77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&gt;6</a:t>
                      </a:r>
                    </a:p>
                  </a:txBody>
                  <a:tcPr marT="45739" marB="4573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Tidak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ada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id-ID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subcon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r yang </a:t>
                      </a:r>
                      <a:r>
                        <a:rPr kumimoji="0" 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nilai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seleksinya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dibawah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dari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6</a:t>
                      </a:r>
                    </a:p>
                  </a:txBody>
                  <a:tcPr marT="45739" marB="4573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7" name="AutoShape 48"/>
          <p:cNvSpPr>
            <a:spLocks noChangeArrowheads="1"/>
          </p:cNvSpPr>
          <p:nvPr/>
        </p:nvSpPr>
        <p:spPr bwMode="auto">
          <a:xfrm flipH="1">
            <a:off x="6775448" y="2660143"/>
            <a:ext cx="701675" cy="576263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56F91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38" name="Picture 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110" y="2299781"/>
            <a:ext cx="2495550" cy="214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AutoShape 50"/>
          <p:cNvSpPr>
            <a:spLocks noChangeArrowheads="1"/>
          </p:cNvSpPr>
          <p:nvPr/>
        </p:nvSpPr>
        <p:spPr bwMode="auto">
          <a:xfrm rot="16200000" flipH="1">
            <a:off x="4483894" y="4756891"/>
            <a:ext cx="647700" cy="623887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56F91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" name="AutoShape 51"/>
          <p:cNvSpPr>
            <a:spLocks/>
          </p:cNvSpPr>
          <p:nvPr/>
        </p:nvSpPr>
        <p:spPr bwMode="auto">
          <a:xfrm>
            <a:off x="5684835" y="3942843"/>
            <a:ext cx="544513" cy="2089150"/>
          </a:xfrm>
          <a:prstGeom prst="rightBrace">
            <a:avLst>
              <a:gd name="adj1" fmla="val 3197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eaLnBrk="1" hangingPunct="1"/>
            <a:endParaRPr lang="id-ID" altLang="en-US"/>
          </a:p>
        </p:txBody>
      </p:sp>
      <p:sp>
        <p:nvSpPr>
          <p:cNvPr id="41" name="AutoShape 52"/>
          <p:cNvSpPr>
            <a:spLocks noChangeArrowheads="1"/>
          </p:cNvSpPr>
          <p:nvPr/>
        </p:nvSpPr>
        <p:spPr bwMode="auto">
          <a:xfrm rot="1006199" flipH="1">
            <a:off x="3109910" y="2071181"/>
            <a:ext cx="1092200" cy="576262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56F91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" name="AutoShape 53"/>
          <p:cNvSpPr>
            <a:spLocks/>
          </p:cNvSpPr>
          <p:nvPr/>
        </p:nvSpPr>
        <p:spPr bwMode="auto">
          <a:xfrm rot="16200000" flipV="1">
            <a:off x="2113754" y="4172237"/>
            <a:ext cx="431800" cy="3430588"/>
          </a:xfrm>
          <a:prstGeom prst="leftBrace">
            <a:avLst>
              <a:gd name="adj1" fmla="val 48662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eaLnBrk="1" hangingPunct="1"/>
            <a:endParaRPr lang="id-ID" altLang="en-US"/>
          </a:p>
        </p:txBody>
      </p:sp>
      <p:sp>
        <p:nvSpPr>
          <p:cNvPr id="43" name="AutoShape 54"/>
          <p:cNvSpPr>
            <a:spLocks noChangeArrowheads="1"/>
          </p:cNvSpPr>
          <p:nvPr/>
        </p:nvSpPr>
        <p:spPr bwMode="auto">
          <a:xfrm rot="19195635" flipH="1">
            <a:off x="3213098" y="3436431"/>
            <a:ext cx="857250" cy="576262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56F91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Berlin Sans FB" panose="020E0602020502020306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4" name="Rectangle 2"/>
          <p:cNvSpPr>
            <a:spLocks noGrp="1" noChangeArrowheads="1"/>
          </p:cNvSpPr>
          <p:nvPr>
            <p:ph type="title"/>
          </p:nvPr>
        </p:nvSpPr>
        <p:spPr>
          <a:xfrm>
            <a:off x="4872568" y="228600"/>
            <a:ext cx="4957232" cy="929823"/>
          </a:xfrm>
          <a:noFill/>
          <a:ln>
            <a:noFill/>
          </a:ln>
        </p:spPr>
        <p:txBody>
          <a:bodyPr anchorCtr="1">
            <a:normAutofit/>
          </a:bodyPr>
          <a:lstStyle/>
          <a:p>
            <a:pPr algn="ctr" eaLnBrk="1" hangingPunct="1">
              <a:defRPr/>
            </a:pPr>
            <a:r>
              <a:rPr lang="en-US" sz="4800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</a:rPr>
              <a:t>Kriteria</a:t>
            </a:r>
            <a:r>
              <a:rPr lang="en-US" sz="48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</a:rPr>
              <a:t> Audit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B7C5A4-5451-4B2B-9D58-7BFDAEF8C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E94571-1640-44AC-9656-2E126A36BEA6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defRPr/>
              </a:pPr>
              <a:t>8</a:t>
            </a:fld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Footer Placeholder 5">
            <a:extLst>
              <a:ext uri="{FF2B5EF4-FFF2-40B4-BE49-F238E27FC236}">
                <a16:creationId xmlns:a16="http://schemas.microsoft.com/office/drawing/2014/main" id="{005C6867-224C-4000-9AC8-67D24CB435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03915" y="6337744"/>
            <a:ext cx="5474970" cy="366397"/>
          </a:xfrm>
        </p:spPr>
        <p:txBody>
          <a:bodyPr/>
          <a:lstStyle/>
          <a:p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Audit ISO IEC 17025:2017. 1/Rev 01 ©Copyright. Sentral Sistem Agustus 2019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7082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560512" y="2401128"/>
            <a:ext cx="8762634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275" tIns="43637" rIns="87275" bIns="43637"/>
          <a:lstStyle/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r>
              <a:rPr lang="en-US" sz="1600" b="0" dirty="0" err="1">
                <a:latin typeface="+mn-lt"/>
              </a:rPr>
              <a:t>Tentukan</a:t>
            </a:r>
            <a:r>
              <a:rPr lang="en-US" sz="1600" b="0" dirty="0">
                <a:latin typeface="+mn-lt"/>
              </a:rPr>
              <a:t> item yang </a:t>
            </a:r>
            <a:r>
              <a:rPr lang="en-US" sz="1600" b="0" dirty="0" err="1">
                <a:latin typeface="+mn-lt"/>
              </a:rPr>
              <a:t>perlu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diperiksa</a:t>
            </a:r>
            <a:endParaRPr lang="en-US" sz="1600" b="0" dirty="0">
              <a:latin typeface="+mn-lt"/>
            </a:endParaRP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r>
              <a:rPr lang="en-US" sz="1600" b="0" u="sng" dirty="0" err="1">
                <a:latin typeface="+mn-lt"/>
              </a:rPr>
              <a:t>Jangan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puas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hanya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dengan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ditunjukkan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keberadaan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dokumen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periksa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kelengkapan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dan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isinya</a:t>
            </a:r>
            <a:endParaRPr lang="en-US" sz="1600" b="0" dirty="0">
              <a:latin typeface="+mn-lt"/>
            </a:endParaRP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r>
              <a:rPr lang="en-US" sz="1600" b="0" dirty="0" err="1">
                <a:latin typeface="+mn-lt"/>
              </a:rPr>
              <a:t>Lakukan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pemeriksaan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dengan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cara</a:t>
            </a:r>
            <a:r>
              <a:rPr lang="en-US" sz="1600" b="0" dirty="0">
                <a:latin typeface="+mn-lt"/>
              </a:rPr>
              <a:t> sampling </a:t>
            </a: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r>
              <a:rPr lang="en-US" sz="1600" b="0" u="sng" dirty="0" err="1">
                <a:latin typeface="+mn-lt"/>
              </a:rPr>
              <a:t>Hindari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i="1" u="sng" dirty="0">
                <a:latin typeface="+mn-lt"/>
              </a:rPr>
              <a:t>Nit Picking</a:t>
            </a:r>
            <a:r>
              <a:rPr lang="en-US" sz="1600" b="0" dirty="0">
                <a:latin typeface="+mn-lt"/>
              </a:rPr>
              <a:t> (</a:t>
            </a:r>
            <a:r>
              <a:rPr lang="en-US" sz="1600" b="0" dirty="0" err="1">
                <a:latin typeface="+mn-lt"/>
              </a:rPr>
              <a:t>mencari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hal</a:t>
            </a:r>
            <a:r>
              <a:rPr lang="en-US" sz="1600" b="0" dirty="0">
                <a:latin typeface="+mn-lt"/>
              </a:rPr>
              <a:t> yang </a:t>
            </a:r>
            <a:r>
              <a:rPr lang="en-US" sz="1600" b="0" dirty="0" err="1">
                <a:latin typeface="+mn-lt"/>
              </a:rPr>
              <a:t>sepele</a:t>
            </a:r>
            <a:r>
              <a:rPr lang="en-US" sz="1600" b="0" dirty="0">
                <a:latin typeface="+mn-lt"/>
              </a:rPr>
              <a:t>)</a:t>
            </a: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None/>
            </a:pPr>
            <a:r>
              <a:rPr lang="en-US" sz="1600" b="0" dirty="0">
                <a:latin typeface="+mn-lt"/>
              </a:rPr>
              <a:t>	</a:t>
            </a:r>
            <a:r>
              <a:rPr lang="en-US" sz="1600" b="0" dirty="0" err="1">
                <a:latin typeface="+mn-lt"/>
              </a:rPr>
              <a:t>Seharusnya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ada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konsistensi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dalam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pengunaan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bahasa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jangan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menggunakan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bahasa</a:t>
            </a:r>
            <a:r>
              <a:rPr lang="en-US" sz="1600" b="0" dirty="0">
                <a:latin typeface="+mn-lt"/>
              </a:rPr>
              <a:t> yang </a:t>
            </a:r>
            <a:r>
              <a:rPr lang="en-US" sz="1600" b="0" dirty="0" err="1">
                <a:latin typeface="+mn-lt"/>
              </a:rPr>
              <a:t>campur</a:t>
            </a:r>
            <a:r>
              <a:rPr lang="en-US" sz="1600" b="0" dirty="0">
                <a:latin typeface="+mn-lt"/>
              </a:rPr>
              <a:t> Indonesia-</a:t>
            </a:r>
            <a:r>
              <a:rPr lang="en-US" sz="1600" b="0" dirty="0" err="1">
                <a:latin typeface="+mn-lt"/>
              </a:rPr>
              <a:t>Inggris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misalnya</a:t>
            </a:r>
            <a:r>
              <a:rPr lang="en-US" sz="1600" b="0" dirty="0">
                <a:latin typeface="+mn-lt"/>
              </a:rPr>
              <a:t> auditor </a:t>
            </a:r>
            <a:r>
              <a:rPr lang="en-US" sz="1600" b="0" dirty="0" err="1">
                <a:latin typeface="+mn-lt"/>
              </a:rPr>
              <a:t>dirubah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saja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kebahasa</a:t>
            </a:r>
            <a:r>
              <a:rPr lang="en-US" sz="1600" b="0" dirty="0">
                <a:latin typeface="+mn-lt"/>
              </a:rPr>
              <a:t> Indonesia </a:t>
            </a:r>
            <a:r>
              <a:rPr lang="en-US" sz="1600" b="0" dirty="0" err="1">
                <a:latin typeface="+mn-lt"/>
              </a:rPr>
              <a:t>menjadi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pemeriksa</a:t>
            </a:r>
            <a:endParaRPr lang="en-US" sz="1600" b="0" dirty="0">
              <a:latin typeface="+mn-lt"/>
            </a:endParaRP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r>
              <a:rPr lang="en-US" sz="1600" b="0" u="sng" dirty="0" err="1">
                <a:latin typeface="+mn-lt"/>
              </a:rPr>
              <a:t>Hindari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berdebat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dengan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auditee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tentang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suatu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ketidaksesuaian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untuk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menghindarinya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periksa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i="1" dirty="0">
                <a:latin typeface="+mn-lt"/>
              </a:rPr>
              <a:t>sample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berikutnya</a:t>
            </a:r>
            <a:r>
              <a:rPr lang="en-US" sz="1600" b="0" dirty="0">
                <a:latin typeface="+mn-lt"/>
              </a:rPr>
              <a:t>, </a:t>
            </a: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None/>
            </a:pPr>
            <a:r>
              <a:rPr lang="en-US" sz="1600" b="0" dirty="0">
                <a:latin typeface="+mn-lt"/>
              </a:rPr>
              <a:t>	</a:t>
            </a:r>
            <a:r>
              <a:rPr lang="en-US" sz="1600" b="0" dirty="0" err="1">
                <a:latin typeface="+mn-lt"/>
              </a:rPr>
              <a:t>Tidak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ada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bukti</a:t>
            </a:r>
            <a:r>
              <a:rPr lang="en-US" sz="1600" b="0" dirty="0">
                <a:latin typeface="+mn-lt"/>
              </a:rPr>
              <a:t> </a:t>
            </a:r>
            <a:r>
              <a:rPr lang="id-ID" sz="1600" dirty="0"/>
              <a:t>sertifikat kalibrasi alat ukur / standard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menurut</a:t>
            </a:r>
            <a:r>
              <a:rPr lang="en-US" sz="1600" b="0" dirty="0">
                <a:latin typeface="+mn-lt"/>
              </a:rPr>
              <a:t> auditee </a:t>
            </a:r>
            <a:r>
              <a:rPr lang="en-US" sz="1600" b="0" dirty="0" err="1">
                <a:latin typeface="+mn-lt"/>
              </a:rPr>
              <a:t>itu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cuma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masalah</a:t>
            </a:r>
            <a:r>
              <a:rPr lang="en-US" sz="1600" b="0" dirty="0">
                <a:latin typeface="+mn-lt"/>
              </a:rPr>
              <a:t> record yang </a:t>
            </a:r>
            <a:r>
              <a:rPr lang="en-US" sz="1600" b="0" dirty="0" err="1">
                <a:latin typeface="+mn-lt"/>
              </a:rPr>
              <a:t>terselip</a:t>
            </a:r>
            <a:r>
              <a:rPr lang="en-US" sz="1600" b="0" dirty="0">
                <a:latin typeface="+mn-lt"/>
              </a:rPr>
              <a:t>/ </a:t>
            </a:r>
            <a:r>
              <a:rPr lang="en-US" sz="1600" b="0" dirty="0" err="1">
                <a:latin typeface="+mn-lt"/>
              </a:rPr>
              <a:t>hilang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apakah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memang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Cuma</a:t>
            </a:r>
            <a:r>
              <a:rPr lang="en-US" sz="1600" b="0" dirty="0">
                <a:latin typeface="+mn-lt"/>
              </a:rPr>
              <a:t> record yang </a:t>
            </a:r>
            <a:r>
              <a:rPr lang="en-US" sz="1600" b="0" dirty="0" err="1">
                <a:latin typeface="+mn-lt"/>
              </a:rPr>
              <a:t>hilang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atau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memang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tidak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dilakukan</a:t>
            </a:r>
            <a:r>
              <a:rPr lang="en-US" sz="1600" b="0" dirty="0">
                <a:latin typeface="+mn-lt"/>
              </a:rPr>
              <a:t> </a:t>
            </a:r>
            <a:r>
              <a:rPr lang="id-ID" sz="1600" b="0" dirty="0">
                <a:latin typeface="+mn-lt"/>
              </a:rPr>
              <a:t>kalibrasi</a:t>
            </a:r>
            <a:r>
              <a:rPr lang="en-US" sz="1600" b="0" dirty="0">
                <a:latin typeface="+mn-lt"/>
              </a:rPr>
              <a:t> ? </a:t>
            </a: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r>
              <a:rPr lang="en-US" sz="1600" b="0" u="sng" dirty="0" err="1">
                <a:latin typeface="+mn-lt"/>
              </a:rPr>
              <a:t>Catat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ketidaksesuaian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dengan</a:t>
            </a:r>
            <a:r>
              <a:rPr lang="en-US" sz="1600" b="0" u="sng" dirty="0">
                <a:latin typeface="+mn-lt"/>
              </a:rPr>
              <a:t> </a:t>
            </a:r>
            <a:r>
              <a:rPr lang="en-US" sz="1600" b="0" u="sng" dirty="0" err="1">
                <a:latin typeface="+mn-lt"/>
              </a:rPr>
              <a:t>dokumentasi</a:t>
            </a:r>
            <a:r>
              <a:rPr lang="en-US" sz="1600" b="0" dirty="0">
                <a:latin typeface="+mn-lt"/>
              </a:rPr>
              <a:t> (</a:t>
            </a:r>
            <a:r>
              <a:rPr lang="en-US" sz="1600" b="0" dirty="0" err="1">
                <a:latin typeface="+mn-lt"/>
              </a:rPr>
              <a:t>nama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nomor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tanggal</a:t>
            </a:r>
            <a:r>
              <a:rPr lang="en-US" sz="1600" b="0" dirty="0">
                <a:latin typeface="+mn-lt"/>
              </a:rPr>
              <a:t>, </a:t>
            </a:r>
            <a:r>
              <a:rPr lang="en-US" sz="1600" b="0" dirty="0" err="1">
                <a:latin typeface="+mn-lt"/>
              </a:rPr>
              <a:t>lokasi</a:t>
            </a:r>
            <a:r>
              <a:rPr lang="en-US" sz="1600" b="0" dirty="0">
                <a:latin typeface="+mn-lt"/>
              </a:rPr>
              <a:t>) </a:t>
            </a:r>
            <a:r>
              <a:rPr lang="en-US" sz="1600" b="0" dirty="0" err="1">
                <a:latin typeface="+mn-lt"/>
              </a:rPr>
              <a:t>secara</a:t>
            </a:r>
            <a:r>
              <a:rPr lang="en-US" sz="1600" b="0" dirty="0">
                <a:latin typeface="+mn-lt"/>
              </a:rPr>
              <a:t> </a:t>
            </a:r>
            <a:r>
              <a:rPr lang="en-US" sz="1600" b="0" dirty="0" err="1">
                <a:latin typeface="+mn-lt"/>
              </a:rPr>
              <a:t>lengkap</a:t>
            </a:r>
            <a:endParaRPr lang="en-US" sz="1600" b="0" dirty="0">
              <a:latin typeface="+mn-lt"/>
            </a:endParaRPr>
          </a:p>
          <a:p>
            <a:pPr marL="381000" indent="-381000" defTabSz="873125" eaLnBrk="0" hangingPunct="0">
              <a:lnSpc>
                <a:spcPct val="140000"/>
              </a:lnSpc>
              <a:buFont typeface="Wingdings 2" pitchFamily="18" charset="2"/>
              <a:buChar char="ï"/>
            </a:pPr>
            <a:endParaRPr lang="en-US" sz="1600" b="0" dirty="0">
              <a:latin typeface="Verdana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17096" y="829161"/>
            <a:ext cx="271696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73125" eaLnBrk="0" hangingPunct="0"/>
            <a:r>
              <a:rPr lang="en-US" sz="6000" dirty="0">
                <a:latin typeface="Impact" panose="020B0806030902050204" pitchFamily="34" charset="0"/>
              </a:rPr>
              <a:t>PERIKSA</a:t>
            </a:r>
            <a:endParaRPr lang="en-GB" sz="6000" dirty="0">
              <a:latin typeface="Impact" panose="020B080603090205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269129" y="1837273"/>
            <a:ext cx="1828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211" y="278396"/>
            <a:ext cx="3534243" cy="22145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FA41B-9432-46A0-949F-76295FA6F8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8D9D846-F3AF-4062-BCC8-B971ED57AC99}" type="slidenum">
              <a:rPr lang="id-ID" smtClean="0"/>
              <a:pPr>
                <a:defRPr/>
              </a:pPr>
              <a:t>80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4DDB66-F4D5-4260-8183-52DE96F2B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Audit ISO IEC 17025:2017. 1/Rev 01 ©Copyright. Sentral Sistem Agustus 2019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823244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095348" y="2143116"/>
            <a:ext cx="91789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US" sz="3000" dirty="0">
              <a:solidFill>
                <a:schemeClr val="tx2">
                  <a:lumMod val="75000"/>
                </a:schemeClr>
              </a:solidFill>
              <a:latin typeface="Adobe Gothic Std B" pitchFamily="34" charset="-128"/>
              <a:ea typeface="Adobe Gothic Std B" pitchFamily="34" charset="-128"/>
              <a:cs typeface="+mj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906000" cy="107154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806450"/>
            <a:r>
              <a:rPr lang="id-ID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mpact" panose="020B0806030902050204" pitchFamily="34" charset="0"/>
                <a:ea typeface="Adobe Gothic Std B" pitchFamily="34" charset="-128"/>
              </a:rPr>
              <a:t>Workshop:</a:t>
            </a:r>
            <a:endParaRPr lang="en-US" sz="5400" dirty="0">
              <a:latin typeface="Impact" panose="020B080603090205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215082"/>
            <a:ext cx="9906000" cy="64291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"/>
          <p:cNvSpPr>
            <a:spLocks noGrp="1"/>
          </p:cNvSpPr>
          <p:nvPr>
            <p:ph idx="1"/>
          </p:nvPr>
        </p:nvSpPr>
        <p:spPr>
          <a:xfrm>
            <a:off x="565575" y="1589110"/>
            <a:ext cx="8673705" cy="5126038"/>
          </a:xfrm>
        </p:spPr>
        <p:txBody>
          <a:bodyPr/>
          <a:lstStyle/>
          <a:p>
            <a:pPr algn="just">
              <a:buFont typeface="Wingdings" pitchFamily="2" charset="2"/>
              <a:buNone/>
            </a:pPr>
            <a:r>
              <a:rPr lang="en-US" sz="1800" dirty="0"/>
              <a:t>PT </a:t>
            </a:r>
            <a:r>
              <a:rPr lang="en-US" sz="1800" dirty="0" err="1"/>
              <a:t>Selalu</a:t>
            </a:r>
            <a:r>
              <a:rPr lang="en-US" sz="1800" dirty="0"/>
              <a:t> </a:t>
            </a:r>
            <a:r>
              <a:rPr lang="id-ID" sz="1800" dirty="0"/>
              <a:t>Akurat</a:t>
            </a:r>
            <a:r>
              <a:rPr lang="en-US" sz="1800" dirty="0"/>
              <a:t> </a:t>
            </a:r>
            <a:r>
              <a:rPr lang="en-US" sz="1800" dirty="0" err="1"/>
              <a:t>adalah</a:t>
            </a:r>
            <a:r>
              <a:rPr lang="en-US" sz="1800" dirty="0"/>
              <a:t> </a:t>
            </a:r>
            <a:r>
              <a:rPr lang="id-ID" sz="1800" dirty="0"/>
              <a:t>laboratorium kalibrasi &amp; pengujian</a:t>
            </a:r>
            <a:r>
              <a:rPr lang="en-US" sz="1800" dirty="0"/>
              <a:t>. </a:t>
            </a:r>
            <a:r>
              <a:rPr lang="en-US" sz="1800" dirty="0" err="1"/>
              <a:t>Semenjak</a:t>
            </a:r>
            <a:r>
              <a:rPr lang="en-US" sz="1800" dirty="0"/>
              <a:t> </a:t>
            </a:r>
            <a:r>
              <a:rPr lang="id-ID" sz="1800" dirty="0"/>
              <a:t>manager teknis</a:t>
            </a:r>
            <a:r>
              <a:rPr lang="en-US" sz="1800" dirty="0"/>
              <a:t>, yang </a:t>
            </a:r>
            <a:r>
              <a:rPr lang="en-US" sz="1800" dirty="0" err="1"/>
              <a:t>sudah</a:t>
            </a:r>
            <a:r>
              <a:rPr lang="en-US" sz="1800" dirty="0"/>
              <a:t> </a:t>
            </a:r>
            <a:r>
              <a:rPr lang="en-US" sz="1800" dirty="0" err="1"/>
              <a:t>berpengalaman</a:t>
            </a:r>
            <a:r>
              <a:rPr lang="en-US" sz="1800" dirty="0"/>
              <a:t> 15 </a:t>
            </a:r>
            <a:r>
              <a:rPr lang="en-US" sz="1800" dirty="0" err="1"/>
              <a:t>tahun</a:t>
            </a:r>
            <a:r>
              <a:rPr lang="en-US" sz="1800" dirty="0"/>
              <a:t> </a:t>
            </a:r>
            <a:r>
              <a:rPr lang="en-US" sz="1800" dirty="0" err="1"/>
              <a:t>berhenti</a:t>
            </a:r>
            <a:r>
              <a:rPr lang="en-US" sz="1800" dirty="0"/>
              <a:t> dan </a:t>
            </a:r>
            <a:r>
              <a:rPr lang="en-US" sz="1800" dirty="0" err="1"/>
              <a:t>diganti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orang </a:t>
            </a:r>
            <a:r>
              <a:rPr lang="en-US" sz="1800" dirty="0" err="1"/>
              <a:t>baru</a:t>
            </a:r>
            <a:r>
              <a:rPr lang="en-US" sz="1800" dirty="0"/>
              <a:t>, </a:t>
            </a:r>
            <a:r>
              <a:rPr lang="en-US" sz="1800" dirty="0" err="1"/>
              <a:t>sering</a:t>
            </a:r>
            <a:r>
              <a:rPr lang="en-US" sz="1800" dirty="0"/>
              <a:t> </a:t>
            </a:r>
            <a:r>
              <a:rPr lang="en-US" sz="1800" dirty="0" err="1"/>
              <a:t>terjadi</a:t>
            </a:r>
            <a:r>
              <a:rPr lang="en-US" sz="1800" dirty="0"/>
              <a:t> complain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id-ID" sz="1800" dirty="0"/>
              <a:t>pelanggan</a:t>
            </a:r>
            <a:r>
              <a:rPr lang="en-US" sz="1800" dirty="0"/>
              <a:t> </a:t>
            </a:r>
            <a:r>
              <a:rPr lang="en-US" sz="1800" dirty="0" err="1"/>
              <a:t>karena</a:t>
            </a:r>
            <a:r>
              <a:rPr lang="en-US" sz="1800" dirty="0"/>
              <a:t> </a:t>
            </a:r>
            <a:r>
              <a:rPr lang="id-ID" sz="1800" dirty="0"/>
              <a:t>hasil kalibrasi / pengujian sering tidak sesuai permintaan titik ukur dan tidak lengkap</a:t>
            </a:r>
            <a:r>
              <a:rPr lang="en-US" sz="1800" dirty="0"/>
              <a:t>. </a:t>
            </a:r>
            <a:r>
              <a:rPr lang="id-ID" sz="1800" dirty="0"/>
              <a:t>Memang dilakukan perbaikan, namun masih ada saja yang salah hingga akibatnya project di customer terlambat.</a:t>
            </a:r>
            <a:endParaRPr lang="en-US" sz="1800" dirty="0"/>
          </a:p>
          <a:p>
            <a:pPr algn="just">
              <a:buFont typeface="Wingdings" pitchFamily="2" charset="2"/>
              <a:buNone/>
            </a:pPr>
            <a:endParaRPr lang="en-US" sz="1800" dirty="0"/>
          </a:p>
          <a:p>
            <a:pPr algn="just">
              <a:buFont typeface="Wingdings" pitchFamily="2" charset="2"/>
              <a:buNone/>
            </a:pPr>
            <a:r>
              <a:rPr lang="en-US" sz="1800" dirty="0" err="1"/>
              <a:t>Sebagai</a:t>
            </a:r>
            <a:r>
              <a:rPr lang="en-US" sz="1800" dirty="0"/>
              <a:t> </a:t>
            </a:r>
            <a:r>
              <a:rPr lang="en-US" sz="1800" dirty="0" err="1"/>
              <a:t>perusahaan</a:t>
            </a:r>
            <a:r>
              <a:rPr lang="en-US" sz="1800" dirty="0"/>
              <a:t> yang </a:t>
            </a:r>
            <a:r>
              <a:rPr lang="en-US" sz="1800" dirty="0" err="1"/>
              <a:t>bertanggung</a:t>
            </a:r>
            <a:r>
              <a:rPr lang="en-US" sz="1800" dirty="0"/>
              <a:t> </a:t>
            </a:r>
            <a:r>
              <a:rPr lang="en-US" sz="1800" dirty="0" err="1"/>
              <a:t>jawab</a:t>
            </a:r>
            <a:r>
              <a:rPr lang="en-US" sz="1800" dirty="0"/>
              <a:t> </a:t>
            </a:r>
            <a:r>
              <a:rPr lang="en-US" sz="1800" dirty="0" err="1"/>
              <a:t>terhadap</a:t>
            </a:r>
            <a:r>
              <a:rPr lang="en-US" sz="1800" dirty="0"/>
              <a:t> customer, </a:t>
            </a:r>
            <a:r>
              <a:rPr lang="en-US" sz="1800" dirty="0" err="1"/>
              <a:t>kemudian</a:t>
            </a:r>
            <a:r>
              <a:rPr lang="en-US" sz="1800" dirty="0"/>
              <a:t> PT </a:t>
            </a:r>
            <a:r>
              <a:rPr lang="en-US" sz="1800" dirty="0" err="1"/>
              <a:t>Selalu</a:t>
            </a:r>
            <a:r>
              <a:rPr lang="en-US" sz="1800" dirty="0"/>
              <a:t> </a:t>
            </a:r>
            <a:r>
              <a:rPr lang="id-ID" sz="1800" dirty="0"/>
              <a:t>Akurat </a:t>
            </a:r>
            <a:r>
              <a:rPr lang="en-US" sz="1800" dirty="0" err="1"/>
              <a:t>memberikan</a:t>
            </a:r>
            <a:r>
              <a:rPr lang="en-US" sz="1800" dirty="0"/>
              <a:t> discount 20% </a:t>
            </a:r>
            <a:r>
              <a:rPr lang="en-US" sz="1800" dirty="0" err="1"/>
              <a:t>sebagai</a:t>
            </a:r>
            <a:r>
              <a:rPr lang="en-US" sz="1800" dirty="0"/>
              <a:t> </a:t>
            </a:r>
            <a:r>
              <a:rPr lang="en-US" sz="1800" dirty="0" err="1"/>
              <a:t>kompensasi</a:t>
            </a:r>
            <a:r>
              <a:rPr lang="en-US" sz="1800" dirty="0"/>
              <a:t> </a:t>
            </a:r>
            <a:r>
              <a:rPr lang="en-US" sz="1800" dirty="0" err="1"/>
              <a:t>atas</a:t>
            </a:r>
            <a:r>
              <a:rPr lang="en-US" sz="1800" dirty="0"/>
              <a:t> </a:t>
            </a:r>
            <a:r>
              <a:rPr lang="en-US" sz="1800" dirty="0" err="1"/>
              <a:t>kesalahan</a:t>
            </a:r>
            <a:r>
              <a:rPr lang="en-US" sz="1800" dirty="0"/>
              <a:t> yang </a:t>
            </a:r>
            <a:r>
              <a:rPr lang="en-US" sz="1800" dirty="0" err="1"/>
              <a:t>sudah</a:t>
            </a:r>
            <a:r>
              <a:rPr lang="en-US" sz="1800" dirty="0"/>
              <a:t> </a:t>
            </a:r>
            <a:r>
              <a:rPr lang="en-US" sz="1800" dirty="0" err="1"/>
              <a:t>mereka</a:t>
            </a:r>
            <a:r>
              <a:rPr lang="en-US" sz="1800" dirty="0"/>
              <a:t> </a:t>
            </a:r>
            <a:r>
              <a:rPr lang="en-US" sz="1800" dirty="0" err="1"/>
              <a:t>buat</a:t>
            </a:r>
            <a:r>
              <a:rPr lang="en-US" sz="1800" dirty="0"/>
              <a:t>. </a:t>
            </a:r>
            <a:r>
              <a:rPr lang="en-US" sz="1800" dirty="0" err="1"/>
              <a:t>Selanjutnya</a:t>
            </a:r>
            <a:r>
              <a:rPr lang="en-US" sz="1800" dirty="0"/>
              <a:t> </a:t>
            </a:r>
            <a:r>
              <a:rPr lang="en-US" sz="1800" dirty="0" err="1"/>
              <a:t>aturan</a:t>
            </a:r>
            <a:r>
              <a:rPr lang="en-US" sz="1800" dirty="0"/>
              <a:t> discount </a:t>
            </a:r>
            <a:r>
              <a:rPr lang="en-US" sz="1800" dirty="0" err="1"/>
              <a:t>tersebut</a:t>
            </a:r>
            <a:r>
              <a:rPr lang="en-US" sz="1800" dirty="0"/>
              <a:t> </a:t>
            </a:r>
            <a:r>
              <a:rPr lang="en-US" sz="1800" dirty="0" err="1"/>
              <a:t>dibakukan</a:t>
            </a:r>
            <a:r>
              <a:rPr lang="en-US" sz="1800" dirty="0"/>
              <a:t> </a:t>
            </a:r>
            <a:r>
              <a:rPr lang="en-US" sz="1800" dirty="0" err="1"/>
              <a:t>ke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sistem </a:t>
            </a:r>
            <a:r>
              <a:rPr lang="en-US" sz="1800" dirty="0" err="1"/>
              <a:t>manajemen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diumumkan</a:t>
            </a:r>
            <a:r>
              <a:rPr lang="en-US" sz="1800" dirty="0"/>
              <a:t> </a:t>
            </a:r>
            <a:r>
              <a:rPr lang="en-US" sz="1800" dirty="0" err="1"/>
              <a:t>kepada</a:t>
            </a:r>
            <a:r>
              <a:rPr lang="en-US" sz="1800" dirty="0"/>
              <a:t> </a:t>
            </a:r>
            <a:r>
              <a:rPr lang="en-US" sz="1800" dirty="0" err="1"/>
              <a:t>semua</a:t>
            </a:r>
            <a:r>
              <a:rPr lang="en-US" sz="1800" dirty="0"/>
              <a:t> Customer. </a:t>
            </a:r>
            <a:r>
              <a:rPr lang="en-US" sz="1800" dirty="0" err="1"/>
              <a:t>Semenjak</a:t>
            </a:r>
            <a:r>
              <a:rPr lang="en-US" sz="1800" dirty="0"/>
              <a:t> </a:t>
            </a:r>
            <a:r>
              <a:rPr lang="en-US" sz="1800" dirty="0" err="1"/>
              <a:t>aturan</a:t>
            </a:r>
            <a:r>
              <a:rPr lang="en-US" sz="1800" dirty="0"/>
              <a:t> </a:t>
            </a:r>
            <a:r>
              <a:rPr lang="en-US" sz="1800" dirty="0" err="1"/>
              <a:t>tersebut</a:t>
            </a:r>
            <a:r>
              <a:rPr lang="en-US" sz="1800" dirty="0"/>
              <a:t> </a:t>
            </a:r>
            <a:r>
              <a:rPr lang="en-US" sz="1800" dirty="0" err="1"/>
              <a:t>dibakukan</a:t>
            </a:r>
            <a:r>
              <a:rPr lang="en-US" sz="1800" dirty="0"/>
              <a:t>, </a:t>
            </a:r>
            <a:r>
              <a:rPr lang="en-US" sz="1800" dirty="0" err="1"/>
              <a:t>memang</a:t>
            </a:r>
            <a:r>
              <a:rPr lang="en-US" sz="1800" dirty="0"/>
              <a:t> </a:t>
            </a:r>
            <a:r>
              <a:rPr lang="en-US" sz="1800" dirty="0" err="1"/>
              <a:t>terjadi</a:t>
            </a:r>
            <a:r>
              <a:rPr lang="en-US" sz="1800" dirty="0"/>
              <a:t> </a:t>
            </a:r>
            <a:r>
              <a:rPr lang="en-US" sz="1800" dirty="0" err="1"/>
              <a:t>penurunan</a:t>
            </a:r>
            <a:r>
              <a:rPr lang="en-US" sz="1800" dirty="0"/>
              <a:t> </a:t>
            </a:r>
            <a:r>
              <a:rPr lang="en-US" sz="1800" dirty="0" err="1"/>
              <a:t>angka</a:t>
            </a:r>
            <a:r>
              <a:rPr lang="en-US" sz="1800" dirty="0"/>
              <a:t> claim </a:t>
            </a:r>
            <a:r>
              <a:rPr lang="en-US" sz="1800" dirty="0" err="1"/>
              <a:t>kesalahan</a:t>
            </a:r>
            <a:r>
              <a:rPr lang="en-US" sz="1800" dirty="0"/>
              <a:t> </a:t>
            </a:r>
            <a:r>
              <a:rPr lang="id-ID" sz="1800" dirty="0"/>
              <a:t>hail uji / kalibrasi</a:t>
            </a:r>
            <a:r>
              <a:rPr lang="en-US" sz="1800" dirty="0"/>
              <a:t>, </a:t>
            </a:r>
            <a:r>
              <a:rPr lang="en-US" sz="1800" dirty="0" err="1"/>
              <a:t>namun</a:t>
            </a:r>
            <a:r>
              <a:rPr lang="en-US" sz="1800" dirty="0"/>
              <a:t> </a:t>
            </a:r>
            <a:r>
              <a:rPr lang="en-US" sz="1800" dirty="0" err="1"/>
              <a:t>hingga</a:t>
            </a:r>
            <a:r>
              <a:rPr lang="en-US" sz="1800" dirty="0"/>
              <a:t> 2 </a:t>
            </a:r>
            <a:r>
              <a:rPr lang="en-US" sz="1800" dirty="0" err="1"/>
              <a:t>bulan</a:t>
            </a:r>
            <a:r>
              <a:rPr lang="en-US" sz="1800" dirty="0"/>
              <a:t> </a:t>
            </a:r>
            <a:r>
              <a:rPr lang="en-US" sz="1800" dirty="0" err="1"/>
              <a:t>semenjak</a:t>
            </a:r>
            <a:r>
              <a:rPr lang="en-US" sz="1800" dirty="0"/>
              <a:t> </a:t>
            </a:r>
            <a:r>
              <a:rPr lang="en-US" sz="1800" dirty="0" err="1"/>
              <a:t>aturan</a:t>
            </a:r>
            <a:r>
              <a:rPr lang="en-US" sz="1800" dirty="0"/>
              <a:t> </a:t>
            </a:r>
            <a:r>
              <a:rPr lang="en-US" sz="1800" dirty="0" err="1"/>
              <a:t>tersebut</a:t>
            </a:r>
            <a:r>
              <a:rPr lang="en-US" sz="1800" dirty="0"/>
              <a:t> </a:t>
            </a:r>
            <a:r>
              <a:rPr lang="en-US" sz="1800" dirty="0" err="1"/>
              <a:t>dibuat</a:t>
            </a:r>
            <a:r>
              <a:rPr lang="en-US" sz="1800" dirty="0"/>
              <a:t>, </a:t>
            </a:r>
            <a:r>
              <a:rPr lang="en-US" sz="1800" dirty="0" err="1"/>
              <a:t>masih</a:t>
            </a:r>
            <a:r>
              <a:rPr lang="en-US" sz="1800" dirty="0"/>
              <a:t> </a:t>
            </a:r>
            <a:r>
              <a:rPr lang="en-US" sz="1800" dirty="0" err="1"/>
              <a:t>saja</a:t>
            </a:r>
            <a:r>
              <a:rPr lang="en-US" sz="1800" dirty="0"/>
              <a:t> </a:t>
            </a:r>
            <a:r>
              <a:rPr lang="en-US" sz="1800" dirty="0" err="1"/>
              <a:t>terdapat</a:t>
            </a:r>
            <a:r>
              <a:rPr lang="en-US" sz="1800" dirty="0"/>
              <a:t> </a:t>
            </a:r>
            <a:r>
              <a:rPr lang="en-US" sz="1800" dirty="0" err="1"/>
              <a:t>kesalahan</a:t>
            </a:r>
            <a:r>
              <a:rPr lang="en-US" sz="1800" dirty="0"/>
              <a:t> </a:t>
            </a:r>
            <a:r>
              <a:rPr lang="id-ID" sz="1800" dirty="0"/>
              <a:t>hasil uji / kalibrasi pada lingkup yang sama</a:t>
            </a:r>
            <a:r>
              <a:rPr lang="en-US" sz="1800" dirty="0"/>
              <a:t>.</a:t>
            </a:r>
            <a:endParaRPr lang="id-ID" sz="1800" dirty="0"/>
          </a:p>
          <a:p>
            <a:pPr algn="just">
              <a:buFont typeface="Wingdings" pitchFamily="2" charset="2"/>
              <a:buNone/>
            </a:pPr>
            <a:r>
              <a:rPr lang="en-US" sz="1800" dirty="0"/>
              <a:t> </a:t>
            </a:r>
            <a:endParaRPr lang="id-ID" sz="1800" dirty="0"/>
          </a:p>
          <a:p>
            <a:pPr algn="just"/>
            <a:endParaRPr lang="id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C0B9F3-E536-4EBF-BDDF-2C035078B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81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40A46-CB25-4F93-B89C-0F37E4B09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89018" y="6356352"/>
            <a:ext cx="5333999" cy="36512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Audit ISO IEC 17025:2017. 1/Rev 01 ©Copyright. Sentral Sistem Agustus 2019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4255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3"/>
          <p:cNvSpPr>
            <a:spLocks noGrp="1" noChangeArrowheads="1"/>
          </p:cNvSpPr>
          <p:nvPr>
            <p:ph idx="1"/>
          </p:nvPr>
        </p:nvSpPr>
        <p:spPr>
          <a:xfrm>
            <a:off x="0" y="1700808"/>
            <a:ext cx="9906000" cy="3943340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marL="450850" indent="0" eaLnBrk="1" hangingPunct="1">
              <a:buFont typeface="Wingdings" pitchFamily="2" charset="2"/>
              <a:buNone/>
            </a:pPr>
            <a:r>
              <a:rPr lang="en-US" dirty="0" err="1">
                <a:solidFill>
                  <a:schemeClr val="bg1"/>
                </a:solidFill>
              </a:rPr>
              <a:t>Berdasarkan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pengantar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cerita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mengenai</a:t>
            </a:r>
            <a:endParaRPr lang="en-US" dirty="0">
              <a:solidFill>
                <a:schemeClr val="bg1"/>
              </a:solidFill>
            </a:endParaRPr>
          </a:p>
          <a:p>
            <a:pPr marL="450850" indent="0" eaLnBrk="1" hangingPunct="1">
              <a:buFont typeface="Wingdings" pitchFamily="2" charset="2"/>
              <a:buNone/>
            </a:pPr>
            <a:r>
              <a:rPr lang="en-US" dirty="0">
                <a:solidFill>
                  <a:schemeClr val="bg1"/>
                </a:solidFill>
              </a:rPr>
              <a:t>PT </a:t>
            </a:r>
            <a:r>
              <a:rPr lang="en-US" dirty="0" err="1">
                <a:solidFill>
                  <a:schemeClr val="bg1"/>
                </a:solidFill>
              </a:rPr>
              <a:t>Selalu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id-ID" dirty="0">
                <a:solidFill>
                  <a:schemeClr val="bg1"/>
                </a:solidFill>
              </a:rPr>
              <a:t>Akurat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periksa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apakah</a:t>
            </a:r>
            <a:endParaRPr lang="en-US" dirty="0">
              <a:solidFill>
                <a:schemeClr val="bg1"/>
              </a:solidFill>
            </a:endParaRPr>
          </a:p>
          <a:p>
            <a:pPr marL="982663" lvl="1" indent="-531813" eaLnBrk="1" hangingPunct="1"/>
            <a:r>
              <a:rPr lang="en-US" sz="3200" dirty="0">
                <a:solidFill>
                  <a:schemeClr val="bg1"/>
                </a:solidFill>
              </a:rPr>
              <a:t>Sistem </a:t>
            </a:r>
            <a:r>
              <a:rPr lang="en-US" sz="3200" dirty="0" err="1">
                <a:solidFill>
                  <a:schemeClr val="bg1"/>
                </a:solidFill>
              </a:rPr>
              <a:t>Manajemen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Mutu</a:t>
            </a:r>
            <a:r>
              <a:rPr lang="en-US" sz="3200" dirty="0">
                <a:solidFill>
                  <a:schemeClr val="bg1"/>
                </a:solidFill>
              </a:rPr>
              <a:t> Perusahaan </a:t>
            </a:r>
          </a:p>
          <a:p>
            <a:pPr marL="982663" lvl="1" indent="-531813" eaLnBrk="1" hangingPunct="1">
              <a:buNone/>
            </a:pPr>
            <a:r>
              <a:rPr lang="en-US" sz="3200" dirty="0">
                <a:solidFill>
                  <a:schemeClr val="bg1"/>
                </a:solidFill>
              </a:rPr>
              <a:t>	(</a:t>
            </a:r>
            <a:r>
              <a:rPr lang="en-US" sz="3200" dirty="0" err="1">
                <a:solidFill>
                  <a:schemeClr val="bg1"/>
                </a:solidFill>
              </a:rPr>
              <a:t>prosedur</a:t>
            </a:r>
            <a:r>
              <a:rPr lang="en-US" sz="3200" dirty="0">
                <a:solidFill>
                  <a:schemeClr val="bg1"/>
                </a:solidFill>
              </a:rPr>
              <a:t>, dan record) </a:t>
            </a:r>
            <a:r>
              <a:rPr lang="en-US" sz="3200" dirty="0" err="1">
                <a:solidFill>
                  <a:schemeClr val="bg1"/>
                </a:solidFill>
              </a:rPr>
              <a:t>sudah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sesuai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dengan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persyaratan</a:t>
            </a:r>
            <a:r>
              <a:rPr lang="en-US" sz="3200" dirty="0">
                <a:solidFill>
                  <a:schemeClr val="bg1"/>
                </a:solidFill>
              </a:rPr>
              <a:t> ISO</a:t>
            </a:r>
            <a:r>
              <a:rPr lang="id-ID" sz="3200" dirty="0">
                <a:solidFill>
                  <a:schemeClr val="bg1"/>
                </a:solidFill>
              </a:rPr>
              <a:t>/IEC 17025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pasal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id-ID" sz="3200" dirty="0">
                <a:solidFill>
                  <a:schemeClr val="bg1"/>
                </a:solidFill>
              </a:rPr>
              <a:t>8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  <a:r>
              <a:rPr lang="id-ID" sz="3200" dirty="0">
                <a:solidFill>
                  <a:schemeClr val="bg1"/>
                </a:solidFill>
              </a:rPr>
              <a:t>7</a:t>
            </a:r>
            <a:r>
              <a:rPr lang="en-US" sz="3200" dirty="0">
                <a:solidFill>
                  <a:schemeClr val="bg1"/>
                </a:solidFill>
              </a:rPr>
              <a:t>. Corrective Action</a:t>
            </a:r>
          </a:p>
          <a:p>
            <a:pPr marL="982663" lvl="1" indent="-531813" eaLnBrk="1" hangingPunct="1"/>
            <a:r>
              <a:rPr lang="en-US" sz="3200" dirty="0" err="1">
                <a:solidFill>
                  <a:schemeClr val="bg1"/>
                </a:solidFill>
              </a:rPr>
              <a:t>Periksa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implementasi</a:t>
            </a:r>
            <a:r>
              <a:rPr lang="en-US" sz="3200" dirty="0">
                <a:solidFill>
                  <a:schemeClr val="bg1"/>
                </a:solidFill>
              </a:rPr>
              <a:t> sistem </a:t>
            </a:r>
            <a:r>
              <a:rPr lang="en-US" sz="3200" dirty="0" err="1">
                <a:solidFill>
                  <a:schemeClr val="bg1"/>
                </a:solidFill>
              </a:rPr>
              <a:t>manajemen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mutu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perusahaan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66E6B2-CA8C-4C73-A190-7FE145F17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  <p:pic>
        <p:nvPicPr>
          <p:cNvPr id="6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8092" y="6072206"/>
            <a:ext cx="137362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-333412" y="142876"/>
            <a:ext cx="9906000" cy="107154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indent="806450"/>
            <a:r>
              <a:rPr lang="id-ID" sz="4000" b="1" spc="50" dirty="0">
                <a:ln w="11430"/>
                <a:solidFill>
                  <a:schemeClr val="tx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Impact" panose="020B0806030902050204" pitchFamily="34" charset="0"/>
                <a:ea typeface="Adobe Gothic Std B" pitchFamily="34" charset="-128"/>
              </a:rPr>
              <a:t>Workshop</a:t>
            </a:r>
            <a:r>
              <a:rPr lang="en-US" sz="4000" b="1" spc="50" dirty="0">
                <a:ln w="11430"/>
                <a:solidFill>
                  <a:schemeClr val="tx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Impact" panose="020B0806030902050204" pitchFamily="34" charset="0"/>
                <a:ea typeface="Adobe Gothic Std B" pitchFamily="34" charset="-128"/>
              </a:rPr>
              <a:t> 2</a:t>
            </a:r>
            <a:r>
              <a:rPr lang="id-ID" sz="4000" b="1" spc="50" dirty="0">
                <a:ln w="11430"/>
                <a:solidFill>
                  <a:schemeClr val="tx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Impact" panose="020B0806030902050204" pitchFamily="34" charset="0"/>
                <a:ea typeface="Adobe Gothic Std B" pitchFamily="34" charset="-128"/>
              </a:rPr>
              <a:t>:</a:t>
            </a:r>
            <a:endParaRPr lang="en-US" sz="4000" b="1" spc="50" dirty="0">
              <a:ln w="11430"/>
              <a:solidFill>
                <a:schemeClr val="tx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1FC41C-E0F8-4701-9A7D-703AB31BF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7345" y="6356352"/>
            <a:ext cx="6276110" cy="365125"/>
          </a:xfrm>
        </p:spPr>
        <p:txBody>
          <a:bodyPr/>
          <a:lstStyle/>
          <a:p>
            <a:r>
              <a:rPr lang="en-US"/>
              <a:t>Audit ISO IEC 17025:2017. 1/Rev 01 ©Copyright. Sentral Sistem Agustus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0223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967140" y="285728"/>
            <a:ext cx="8915082" cy="1143000"/>
          </a:xfrm>
          <a:noFill/>
        </p:spPr>
        <p:txBody>
          <a:bodyPr anchor="b"/>
          <a:lstStyle/>
          <a:p>
            <a:pPr algn="l" eaLnBrk="1" hangingPunct="1"/>
            <a:r>
              <a:rPr lang="en-US" sz="3600" dirty="0">
                <a:latin typeface="Impact" panose="020B0806030902050204" pitchFamily="34" charset="0"/>
              </a:rPr>
              <a:t>Hal-</a:t>
            </a:r>
            <a:r>
              <a:rPr lang="en-US" sz="3600" dirty="0" err="1">
                <a:latin typeface="Impact" panose="020B0806030902050204" pitchFamily="34" charset="0"/>
              </a:rPr>
              <a:t>hal</a:t>
            </a:r>
            <a:r>
              <a:rPr lang="en-US" sz="3600" dirty="0">
                <a:latin typeface="Impact" panose="020B0806030902050204" pitchFamily="34" charset="0"/>
              </a:rPr>
              <a:t> yang </a:t>
            </a:r>
            <a:r>
              <a:rPr lang="en-US" sz="3600" dirty="0" err="1">
                <a:latin typeface="Impact" panose="020B0806030902050204" pitchFamily="34" charset="0"/>
              </a:rPr>
              <a:t>seharusnya</a:t>
            </a:r>
            <a:r>
              <a:rPr lang="en-US" sz="3600" dirty="0">
                <a:latin typeface="Impact" panose="020B0806030902050204" pitchFamily="34" charset="0"/>
              </a:rPr>
              <a:t> </a:t>
            </a:r>
            <a:r>
              <a:rPr lang="en-US" sz="3600" dirty="0" err="1">
                <a:latin typeface="Impact" panose="020B0806030902050204" pitchFamily="34" charset="0"/>
              </a:rPr>
              <a:t>dihindari</a:t>
            </a:r>
            <a:r>
              <a:rPr lang="en-US" sz="3600" dirty="0">
                <a:latin typeface="Impact" panose="020B0806030902050204" pitchFamily="34" charset="0"/>
              </a:rPr>
              <a:t> </a:t>
            </a:r>
            <a:br>
              <a:rPr lang="en-US" sz="3600" dirty="0">
                <a:latin typeface="Impact" panose="020B0806030902050204" pitchFamily="34" charset="0"/>
              </a:rPr>
            </a:br>
            <a:r>
              <a:rPr lang="en-US" sz="3600" dirty="0" err="1">
                <a:latin typeface="Impact" panose="020B0806030902050204" pitchFamily="34" charset="0"/>
              </a:rPr>
              <a:t>selama</a:t>
            </a:r>
            <a:r>
              <a:rPr lang="en-US" sz="3600" dirty="0">
                <a:latin typeface="Impact" panose="020B0806030902050204" pitchFamily="34" charset="0"/>
              </a:rPr>
              <a:t> </a:t>
            </a:r>
            <a:r>
              <a:rPr lang="en-US" sz="3600" dirty="0" err="1">
                <a:latin typeface="Impact" panose="020B0806030902050204" pitchFamily="34" charset="0"/>
              </a:rPr>
              <a:t>pelaksanaan</a:t>
            </a:r>
            <a:r>
              <a:rPr lang="en-US" sz="3600" dirty="0">
                <a:latin typeface="Impact" panose="020B0806030902050204" pitchFamily="34" charset="0"/>
              </a:rPr>
              <a:t> audit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59530" y="1699246"/>
            <a:ext cx="8501122" cy="4525963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100" b="1" dirty="0" err="1">
                <a:solidFill>
                  <a:srgbClr val="0033CC"/>
                </a:solidFill>
              </a:rPr>
              <a:t>Memberi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pertanyaan</a:t>
            </a:r>
            <a:r>
              <a:rPr lang="en-US" sz="2100" b="1" dirty="0">
                <a:solidFill>
                  <a:srgbClr val="0033CC"/>
                </a:solidFill>
              </a:rPr>
              <a:t> yang </a:t>
            </a:r>
            <a:r>
              <a:rPr lang="en-US" sz="2100" b="1" dirty="0" err="1">
                <a:solidFill>
                  <a:srgbClr val="0033CC"/>
                </a:solidFill>
              </a:rPr>
              <a:t>mengandung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beban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dan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memojokan</a:t>
            </a:r>
            <a:r>
              <a:rPr lang="en-US" sz="2100" b="1" dirty="0">
                <a:solidFill>
                  <a:srgbClr val="0033CC"/>
                </a:solidFill>
              </a:rPr>
              <a:t> (</a:t>
            </a:r>
            <a:r>
              <a:rPr lang="en-US" sz="2100" b="1" i="1" dirty="0">
                <a:solidFill>
                  <a:srgbClr val="0033CC"/>
                </a:solidFill>
              </a:rPr>
              <a:t>loaded and leading question</a:t>
            </a:r>
            <a:r>
              <a:rPr lang="en-US" sz="2100" b="1" dirty="0">
                <a:solidFill>
                  <a:srgbClr val="0033CC"/>
                </a:solidFill>
              </a:rPr>
              <a:t>). </a:t>
            </a:r>
            <a:r>
              <a:rPr lang="en-US" sz="2100" b="1" dirty="0" err="1">
                <a:solidFill>
                  <a:srgbClr val="0033CC"/>
                </a:solidFill>
              </a:rPr>
              <a:t>Contohnya</a:t>
            </a:r>
            <a:r>
              <a:rPr lang="en-US" sz="2100" b="1" dirty="0">
                <a:solidFill>
                  <a:srgbClr val="0033CC"/>
                </a:solidFill>
              </a:rPr>
              <a:t>: </a:t>
            </a:r>
            <a:r>
              <a:rPr lang="en-US" sz="2100" b="1" dirty="0" err="1">
                <a:solidFill>
                  <a:srgbClr val="0033CC"/>
                </a:solidFill>
              </a:rPr>
              <a:t>mengapa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anda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mengunakan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sistem</a:t>
            </a:r>
            <a:r>
              <a:rPr lang="en-US" sz="2100" b="1" dirty="0">
                <a:solidFill>
                  <a:srgbClr val="0033CC"/>
                </a:solidFill>
              </a:rPr>
              <a:t> filing yang </a:t>
            </a:r>
            <a:r>
              <a:rPr lang="en-US" sz="2100" b="1" dirty="0" err="1">
                <a:solidFill>
                  <a:srgbClr val="0033CC"/>
                </a:solidFill>
              </a:rPr>
              <a:t>sudah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jelas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tidak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efektif</a:t>
            </a:r>
            <a:r>
              <a:rPr lang="en-US" sz="2100" b="1" dirty="0">
                <a:solidFill>
                  <a:srgbClr val="0033CC"/>
                </a:solidFill>
              </a:rPr>
              <a:t> ? </a:t>
            </a:r>
            <a:r>
              <a:rPr lang="en-US" sz="2100" b="1" dirty="0" err="1">
                <a:solidFill>
                  <a:srgbClr val="0033CC"/>
                </a:solidFill>
              </a:rPr>
              <a:t>Atau</a:t>
            </a:r>
            <a:r>
              <a:rPr lang="en-US" sz="2100" b="1" dirty="0">
                <a:solidFill>
                  <a:srgbClr val="0033CC"/>
                </a:solidFill>
              </a:rPr>
              <a:t> Anda </a:t>
            </a:r>
            <a:r>
              <a:rPr lang="en-US" sz="2100" b="1" dirty="0" err="1">
                <a:solidFill>
                  <a:srgbClr val="0033CC"/>
                </a:solidFill>
              </a:rPr>
              <a:t>tidak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dengan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sengaja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id-ID" sz="2100" b="1" dirty="0">
                <a:solidFill>
                  <a:srgbClr val="0033CC"/>
                </a:solidFill>
              </a:rPr>
              <a:t>melakukan pkerjaan tanpa Surat Perintah Kerja </a:t>
            </a:r>
            <a:r>
              <a:rPr lang="en-US" sz="2100" b="1" dirty="0" err="1">
                <a:solidFill>
                  <a:srgbClr val="0033CC"/>
                </a:solidFill>
              </a:rPr>
              <a:t>kan</a:t>
            </a:r>
            <a:r>
              <a:rPr lang="en-US" sz="2100" b="1" dirty="0">
                <a:solidFill>
                  <a:srgbClr val="0033CC"/>
                </a:solidFill>
              </a:rPr>
              <a:t> ?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100" b="1" dirty="0">
              <a:solidFill>
                <a:srgbClr val="0033CC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sz="2100" b="1" dirty="0" err="1">
                <a:solidFill>
                  <a:srgbClr val="0033CC"/>
                </a:solidFill>
              </a:rPr>
              <a:t>Berdebat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dengan</a:t>
            </a:r>
            <a:r>
              <a:rPr lang="en-US" sz="2100" b="1" dirty="0">
                <a:solidFill>
                  <a:srgbClr val="0033CC"/>
                </a:solidFill>
              </a:rPr>
              <a:t> auditee </a:t>
            </a:r>
            <a:r>
              <a:rPr lang="en-US" sz="2100" b="1" dirty="0" err="1">
                <a:solidFill>
                  <a:srgbClr val="0033CC"/>
                </a:solidFill>
              </a:rPr>
              <a:t>tentang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suatu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i="1" dirty="0" err="1">
                <a:solidFill>
                  <a:srgbClr val="0033CC"/>
                </a:solidFill>
              </a:rPr>
              <a:t>Ketidaksesuaian</a:t>
            </a:r>
            <a:r>
              <a:rPr lang="id-ID" sz="2100" b="1" i="1" dirty="0">
                <a:solidFill>
                  <a:srgbClr val="0033CC"/>
                </a:solidFill>
              </a:rPr>
              <a:t>.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id-ID" sz="2100" b="1" dirty="0">
                <a:solidFill>
                  <a:srgbClr val="0033CC"/>
                </a:solidFill>
              </a:rPr>
              <a:t>U</a:t>
            </a:r>
            <a:r>
              <a:rPr lang="en-US" sz="2100" b="1" dirty="0" err="1">
                <a:solidFill>
                  <a:srgbClr val="0033CC"/>
                </a:solidFill>
              </a:rPr>
              <a:t>ntuk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menghindarinya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minta</a:t>
            </a:r>
            <a:r>
              <a:rPr lang="en-US" sz="2100" b="1" dirty="0">
                <a:solidFill>
                  <a:srgbClr val="0033CC"/>
                </a:solidFill>
              </a:rPr>
              <a:t> auditee </a:t>
            </a:r>
            <a:r>
              <a:rPr lang="en-US" sz="2100" b="1" dirty="0" err="1">
                <a:solidFill>
                  <a:srgbClr val="0033CC"/>
                </a:solidFill>
              </a:rPr>
              <a:t>memilih</a:t>
            </a:r>
            <a:r>
              <a:rPr lang="en-US" sz="2100" b="1" dirty="0">
                <a:solidFill>
                  <a:srgbClr val="0033CC"/>
                </a:solidFill>
              </a:rPr>
              <a:t> sample </a:t>
            </a:r>
            <a:r>
              <a:rPr lang="en-US" sz="2100" b="1" dirty="0" err="1">
                <a:solidFill>
                  <a:srgbClr val="0033CC"/>
                </a:solidFill>
              </a:rPr>
              <a:t>berikutnya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untuk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diperiksa</a:t>
            </a:r>
            <a:r>
              <a:rPr lang="en-US" sz="2100" b="1" dirty="0">
                <a:solidFill>
                  <a:srgbClr val="0033CC"/>
                </a:solidFill>
              </a:rPr>
              <a:t>.</a:t>
            </a:r>
          </a:p>
          <a:p>
            <a:pPr eaLnBrk="1" hangingPunct="1">
              <a:lnSpc>
                <a:spcPct val="90000"/>
              </a:lnSpc>
            </a:pPr>
            <a:endParaRPr lang="en-US" sz="2100" b="1" dirty="0">
              <a:solidFill>
                <a:srgbClr val="0033CC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sz="2100" b="1" dirty="0" err="1">
                <a:solidFill>
                  <a:srgbClr val="0033CC"/>
                </a:solidFill>
              </a:rPr>
              <a:t>Merasa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lebih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tahu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dibandingkan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dengan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auditee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mengenai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hal</a:t>
            </a:r>
            <a:r>
              <a:rPr lang="en-US" sz="2100" b="1" dirty="0">
                <a:solidFill>
                  <a:srgbClr val="0033CC"/>
                </a:solidFill>
              </a:rPr>
              <a:t> yang </a:t>
            </a:r>
            <a:r>
              <a:rPr lang="en-US" sz="2100" b="1" dirty="0" err="1">
                <a:solidFill>
                  <a:srgbClr val="0033CC"/>
                </a:solidFill>
              </a:rPr>
              <a:t>diaudit</a:t>
            </a:r>
            <a:r>
              <a:rPr lang="en-US" sz="2100" b="1" dirty="0">
                <a:solidFill>
                  <a:srgbClr val="0033CC"/>
                </a:solidFill>
              </a:rPr>
              <a:t>, </a:t>
            </a:r>
            <a:r>
              <a:rPr lang="en-US" sz="2100" b="1" dirty="0" err="1">
                <a:solidFill>
                  <a:srgbClr val="0033CC"/>
                </a:solidFill>
              </a:rPr>
              <a:t>disarankan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lebih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banyak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menjadi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pendengar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daripada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pembicara</a:t>
            </a:r>
            <a:r>
              <a:rPr lang="en-US" sz="2100" b="1" dirty="0">
                <a:solidFill>
                  <a:srgbClr val="0033CC"/>
                </a:solidFill>
              </a:rPr>
              <a:t>. </a:t>
            </a:r>
            <a:r>
              <a:rPr lang="en-US" sz="2100" b="1" dirty="0" err="1">
                <a:solidFill>
                  <a:srgbClr val="0033CC"/>
                </a:solidFill>
              </a:rPr>
              <a:t>Misalnya</a:t>
            </a:r>
            <a:r>
              <a:rPr lang="en-US" sz="2100" b="1" dirty="0">
                <a:solidFill>
                  <a:srgbClr val="0033CC"/>
                </a:solidFill>
              </a:rPr>
              <a:t>, </a:t>
            </a:r>
            <a:r>
              <a:rPr lang="en-US" sz="2100" b="1" dirty="0" err="1">
                <a:solidFill>
                  <a:srgbClr val="0033CC"/>
                </a:solidFill>
              </a:rPr>
              <a:t>seharusnya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id-ID" sz="2100" b="1" dirty="0">
                <a:solidFill>
                  <a:srgbClr val="0033CC"/>
                </a:solidFill>
              </a:rPr>
              <a:t>sitem  berteknologi informasi laboratorium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tidak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seperti</a:t>
            </a:r>
            <a:r>
              <a:rPr lang="en-US" sz="2100" b="1" dirty="0">
                <a:solidFill>
                  <a:srgbClr val="0033CC"/>
                </a:solidFill>
              </a:rPr>
              <a:t> </a:t>
            </a:r>
            <a:r>
              <a:rPr lang="en-US" sz="2100" b="1" dirty="0" err="1">
                <a:solidFill>
                  <a:srgbClr val="0033CC"/>
                </a:solidFill>
              </a:rPr>
              <a:t>ini</a:t>
            </a:r>
            <a:r>
              <a:rPr lang="en-US" sz="2100" b="1" dirty="0">
                <a:solidFill>
                  <a:srgbClr val="0033CC"/>
                </a:solidFill>
              </a:rPr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6C71EB-9494-442C-9CC0-489B9C51B0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FAB11-F620-41BB-9FD1-51BD9D46CF74}" type="slidenum">
              <a:rPr lang="id-ID" smtClean="0"/>
              <a:pPr>
                <a:defRPr/>
              </a:pPr>
              <a:t>83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DF4CA9-D0E2-4795-B4E7-E6965F04B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68910" y="6352843"/>
            <a:ext cx="6482363" cy="476250"/>
          </a:xfrm>
        </p:spPr>
        <p:txBody>
          <a:bodyPr/>
          <a:lstStyle/>
          <a:p>
            <a:r>
              <a:rPr lang="en-US" sz="1200"/>
              <a:t>Audit ISO IEC 17025:2017. 1/Rev 01 ©Copyright. Sentral Sistem Agustus 2019</a:t>
            </a:r>
            <a:endParaRPr lang="en-US" sz="1200" dirty="0"/>
          </a:p>
        </p:txBody>
      </p:sp>
      <p:pic>
        <p:nvPicPr>
          <p:cNvPr id="6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092" y="6000768"/>
            <a:ext cx="137362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0"/>
            <a:ext cx="595282" cy="235743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8092" y="1525893"/>
            <a:ext cx="6357982" cy="4571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239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Text Box 3"/>
          <p:cNvSpPr txBox="1">
            <a:spLocks noChangeArrowheads="1"/>
          </p:cNvSpPr>
          <p:nvPr/>
        </p:nvSpPr>
        <p:spPr bwMode="auto">
          <a:xfrm>
            <a:off x="1064568" y="1074718"/>
            <a:ext cx="8537136" cy="499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10000"/>
              </a:lnSpc>
              <a:buClr>
                <a:schemeClr val="accent2"/>
              </a:buClr>
              <a:buFont typeface="Wingdings 2" pitchFamily="18" charset="2"/>
              <a:buChar char="ó"/>
            </a:pP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Kesesuaian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(</a:t>
            </a:r>
            <a:r>
              <a:rPr lang="en-US" sz="2000" b="1" i="1" dirty="0" err="1">
                <a:solidFill>
                  <a:srgbClr val="0033CC"/>
                </a:solidFill>
                <a:latin typeface="Century Gothic" pitchFamily="34" charset="0"/>
              </a:rPr>
              <a:t>Kesesuaian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)</a:t>
            </a:r>
          </a:p>
          <a:p>
            <a:pPr marL="342900" indent="-342900">
              <a:lnSpc>
                <a:spcPct val="110000"/>
              </a:lnSpc>
              <a:buClr>
                <a:schemeClr val="accent2"/>
              </a:buClr>
              <a:buFont typeface="Wingdings 2" pitchFamily="18" charset="2"/>
              <a:buNone/>
            </a:pP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  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Kondisi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dipenuhinya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kriteria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audit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pada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suatu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proses</a:t>
            </a:r>
            <a:endParaRPr lang="en-US" sz="2000" b="1" dirty="0">
              <a:solidFill>
                <a:srgbClr val="0033CC"/>
              </a:solidFill>
              <a:latin typeface="Century Gothic" pitchFamily="34" charset="0"/>
            </a:endParaRPr>
          </a:p>
          <a:p>
            <a:pPr marL="342900" indent="-342900">
              <a:lnSpc>
                <a:spcPct val="110000"/>
              </a:lnSpc>
              <a:buClr>
                <a:schemeClr val="accent2"/>
              </a:buClr>
              <a:buFont typeface="Wingdings 2" pitchFamily="18" charset="2"/>
              <a:buNone/>
            </a:pPr>
            <a:endParaRPr lang="en-US" sz="2000" b="1" dirty="0">
              <a:solidFill>
                <a:srgbClr val="0033CC"/>
              </a:solidFill>
              <a:latin typeface="Century Gothic" pitchFamily="34" charset="0"/>
            </a:endParaRPr>
          </a:p>
          <a:p>
            <a:pPr marL="342900" indent="-342900">
              <a:lnSpc>
                <a:spcPct val="110000"/>
              </a:lnSpc>
              <a:buClr>
                <a:schemeClr val="accent2"/>
              </a:buClr>
              <a:buFont typeface="Wingdings 2" pitchFamily="18" charset="2"/>
              <a:buChar char="ó"/>
            </a:pP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Ketidaksesuaian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(</a:t>
            </a:r>
            <a:r>
              <a:rPr lang="en-US" sz="2000" b="1" i="1" dirty="0" err="1">
                <a:solidFill>
                  <a:srgbClr val="0033CC"/>
                </a:solidFill>
                <a:latin typeface="Century Gothic" pitchFamily="34" charset="0"/>
              </a:rPr>
              <a:t>Ketidaksesuaian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)</a:t>
            </a:r>
          </a:p>
          <a:p>
            <a:pPr marL="342900" indent="-342900">
              <a:lnSpc>
                <a:spcPct val="110000"/>
              </a:lnSpc>
              <a:buClr>
                <a:schemeClr val="accent2"/>
              </a:buClr>
              <a:buFont typeface="Wingdings 2" pitchFamily="18" charset="2"/>
              <a:buNone/>
            </a:pP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  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Kondisi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tidak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dipenuhinya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kriteria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audit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pada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suatu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proses</a:t>
            </a:r>
            <a:endParaRPr lang="en-US" sz="2000" b="1" dirty="0">
              <a:solidFill>
                <a:srgbClr val="0033CC"/>
              </a:solidFill>
              <a:latin typeface="Century Gothic" pitchFamily="34" charset="0"/>
            </a:endParaRPr>
          </a:p>
          <a:p>
            <a:pPr marL="342900" indent="-342900">
              <a:lnSpc>
                <a:spcPct val="110000"/>
              </a:lnSpc>
              <a:buClr>
                <a:schemeClr val="accent2"/>
              </a:buClr>
              <a:buFont typeface="Wingdings 2" pitchFamily="18" charset="2"/>
              <a:buNone/>
            </a:pP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  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Beberapa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membaginya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menjadi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id-ID" sz="2000" b="1" dirty="0">
                <a:solidFill>
                  <a:srgbClr val="0033CC"/>
                </a:solidFill>
                <a:latin typeface="Century Gothic" pitchFamily="34" charset="0"/>
              </a:rPr>
              <a:t>2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(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dua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)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jenis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:</a:t>
            </a:r>
          </a:p>
          <a:p>
            <a:pPr marL="742950" lvl="1" indent="-285750">
              <a:lnSpc>
                <a:spcPct val="110000"/>
              </a:lnSpc>
              <a:buClr>
                <a:schemeClr val="accent1"/>
              </a:buClr>
              <a:buFont typeface="Wingdings 2" pitchFamily="18" charset="2"/>
              <a:buChar char="ð"/>
            </a:pPr>
            <a:r>
              <a:rPr lang="id-ID" sz="2000" b="1" i="1" dirty="0">
                <a:solidFill>
                  <a:srgbClr val="0033CC"/>
                </a:solidFill>
                <a:latin typeface="Century Gothic" pitchFamily="34" charset="0"/>
              </a:rPr>
              <a:t>Kategori 1/Major/istilah lainnya.</a:t>
            </a:r>
            <a:endParaRPr lang="en-US" sz="2000" b="1" i="1" dirty="0">
              <a:solidFill>
                <a:srgbClr val="0033CC"/>
              </a:solidFill>
              <a:latin typeface="Century Gothic" pitchFamily="34" charset="0"/>
            </a:endParaRPr>
          </a:p>
          <a:p>
            <a:pPr marL="742950" lvl="1" indent="-285750">
              <a:lnSpc>
                <a:spcPct val="110000"/>
              </a:lnSpc>
              <a:buClr>
                <a:schemeClr val="accent1"/>
              </a:buClr>
              <a:buFont typeface="Wingdings 2" pitchFamily="18" charset="2"/>
              <a:buChar char="ð"/>
            </a:pPr>
            <a:r>
              <a:rPr lang="id-ID" sz="2000" b="1" i="1" dirty="0">
                <a:solidFill>
                  <a:srgbClr val="0033CC"/>
                </a:solidFill>
                <a:latin typeface="Century Gothic" pitchFamily="34" charset="0"/>
              </a:rPr>
              <a:t>Kategori 2/Minor/istilah lainnya.</a:t>
            </a:r>
          </a:p>
          <a:p>
            <a:pPr marL="742950" lvl="1" indent="-285750">
              <a:lnSpc>
                <a:spcPct val="110000"/>
              </a:lnSpc>
              <a:buClr>
                <a:schemeClr val="accent1"/>
              </a:buClr>
              <a:buFont typeface="Wingdings 2" pitchFamily="18" charset="2"/>
              <a:buNone/>
            </a:pPr>
            <a:endParaRPr lang="en-US" sz="1700" b="1" dirty="0">
              <a:solidFill>
                <a:srgbClr val="0033CC"/>
              </a:solidFill>
              <a:latin typeface="Century Gothic" pitchFamily="34" charset="0"/>
            </a:endParaRPr>
          </a:p>
          <a:p>
            <a:pPr marL="342900" indent="-342900">
              <a:lnSpc>
                <a:spcPct val="110000"/>
              </a:lnSpc>
              <a:buClr>
                <a:schemeClr val="accent2"/>
              </a:buClr>
              <a:buFont typeface="Wingdings 2" pitchFamily="18" charset="2"/>
              <a:buChar char="ó"/>
            </a:pPr>
            <a:r>
              <a:rPr lang="id-ID" sz="2000" b="1" dirty="0">
                <a:solidFill>
                  <a:srgbClr val="0033CC"/>
                </a:solidFill>
                <a:latin typeface="Century Gothic" pitchFamily="34" charset="0"/>
              </a:rPr>
              <a:t>Observasi</a:t>
            </a:r>
          </a:p>
          <a:p>
            <a:pPr lvl="1">
              <a:lnSpc>
                <a:spcPct val="110000"/>
              </a:lnSpc>
              <a:buClr>
                <a:schemeClr val="accent2"/>
              </a:buClr>
            </a:pPr>
            <a:r>
              <a:rPr lang="id-ID" sz="2000" b="1" dirty="0">
                <a:solidFill>
                  <a:srgbClr val="0033CC"/>
                </a:solidFill>
                <a:latin typeface="Century Gothic" pitchFamily="34" charset="0"/>
              </a:rPr>
              <a:t>K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ondisi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dipenuhinya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kriteria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audit pada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suatu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proses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akan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tetapi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terdapat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suatu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peluang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untuk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menimbulkan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ketidaksesuaian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atau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peluang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untuk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meningkatkan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latin typeface="Century Gothic" pitchFamily="34" charset="0"/>
              </a:rPr>
              <a:t>efektifitas</a:t>
            </a:r>
            <a:r>
              <a:rPr lang="en-US" sz="2000" b="1" dirty="0">
                <a:solidFill>
                  <a:srgbClr val="0033CC"/>
                </a:solidFill>
                <a:latin typeface="Century Gothic" pitchFamily="34" charset="0"/>
              </a:rPr>
              <a:t> proses</a:t>
            </a:r>
          </a:p>
          <a:p>
            <a:pPr marL="342900" indent="-342900">
              <a:lnSpc>
                <a:spcPct val="110000"/>
              </a:lnSpc>
              <a:buClr>
                <a:schemeClr val="accent2"/>
              </a:buClr>
              <a:buFont typeface="Wingdings 2" pitchFamily="18" charset="2"/>
              <a:buChar char="ó"/>
            </a:pPr>
            <a:endParaRPr lang="en-US" sz="2000" b="1" dirty="0">
              <a:solidFill>
                <a:srgbClr val="0033CC"/>
              </a:solidFill>
              <a:latin typeface="Century Gothic" pitchFamily="34" charset="0"/>
            </a:endParaRPr>
          </a:p>
        </p:txBody>
      </p:sp>
      <p:sp>
        <p:nvSpPr>
          <p:cNvPr id="95236" name="Rectangle 4"/>
          <p:cNvSpPr>
            <a:spLocks noChangeArrowheads="1"/>
          </p:cNvSpPr>
          <p:nvPr/>
        </p:nvSpPr>
        <p:spPr bwMode="auto">
          <a:xfrm>
            <a:off x="523844" y="357166"/>
            <a:ext cx="400052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 eaLnBrk="0" hangingPunct="0"/>
            <a:r>
              <a:rPr kumimoji="1" lang="en-US" sz="4400" dirty="0">
                <a:latin typeface="Impact" panose="020B0806030902050204" pitchFamily="34" charset="0"/>
              </a:rPr>
              <a:t>HASIL  AUDIT</a:t>
            </a:r>
          </a:p>
        </p:txBody>
      </p:sp>
      <p:pic>
        <p:nvPicPr>
          <p:cNvPr id="8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8092" y="6072206"/>
            <a:ext cx="137362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0" y="0"/>
            <a:ext cx="666720" cy="228599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8092" y="1004689"/>
            <a:ext cx="6357982" cy="4571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54" name="Picture 2" descr="http://www.thehindubusinessline.com/multimedia/dynamic/01101/bl04acclead_JPG_1101840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899" y="0"/>
            <a:ext cx="1897439" cy="195191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E6C47C-7D76-443E-937E-8B9085959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76945" y="6356352"/>
            <a:ext cx="5805055" cy="365125"/>
          </a:xfrm>
        </p:spPr>
        <p:txBody>
          <a:bodyPr/>
          <a:lstStyle/>
          <a:p>
            <a:r>
              <a:rPr lang="en-US" sz="1200"/>
              <a:t>Audit ISO IEC 17025:2017. 1/Rev 01 ©Copyright. Sentral Sistem Agustus 2019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C0390-3233-46DE-BBC2-C659043F4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971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2"/>
          <p:cNvSpPr>
            <a:spLocks noChangeArrowheads="1"/>
          </p:cNvSpPr>
          <p:nvPr/>
        </p:nvSpPr>
        <p:spPr bwMode="auto">
          <a:xfrm>
            <a:off x="0" y="0"/>
            <a:ext cx="9906000" cy="100010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lnSpc>
                <a:spcPct val="80000"/>
              </a:lnSpc>
              <a:defRPr/>
            </a:pPr>
            <a:r>
              <a:rPr lang="en-US" sz="4400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</a:rPr>
              <a:t>Definisi</a:t>
            </a:r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</a:rPr>
              <a:t> / </a:t>
            </a:r>
            <a:r>
              <a:rPr lang="en-US" sz="4400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</a:rPr>
              <a:t>Istilah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6259" name="Text Box 3"/>
          <p:cNvSpPr txBox="1">
            <a:spLocks noChangeArrowheads="1"/>
          </p:cNvSpPr>
          <p:nvPr/>
        </p:nvSpPr>
        <p:spPr bwMode="auto">
          <a:xfrm>
            <a:off x="355424" y="1087430"/>
            <a:ext cx="8643533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id-ID" sz="2400" b="1" dirty="0">
                <a:latin typeface="Century Gothic" pitchFamily="34" charset="0"/>
              </a:rPr>
              <a:t>Sebagai referensi</a:t>
            </a:r>
            <a:r>
              <a:rPr lang="id-ID" sz="2400" dirty="0">
                <a:latin typeface="Century Gothic" pitchFamily="34" charset="0"/>
              </a:rPr>
              <a:t>, Komite Akreditasi Nasional membagi </a:t>
            </a:r>
            <a:r>
              <a:rPr lang="en-US" sz="2400" dirty="0" err="1">
                <a:latin typeface="Century Gothic" pitchFamily="34" charset="0"/>
              </a:rPr>
              <a:t>temuan</a:t>
            </a:r>
            <a:r>
              <a:rPr lang="en-US" sz="2400" dirty="0">
                <a:latin typeface="Century Gothic" pitchFamily="34" charset="0"/>
              </a:rPr>
              <a:t> </a:t>
            </a:r>
            <a:r>
              <a:rPr lang="en-US" sz="2400" dirty="0" err="1">
                <a:latin typeface="Century Gothic" pitchFamily="34" charset="0"/>
              </a:rPr>
              <a:t>menjadi</a:t>
            </a:r>
            <a:r>
              <a:rPr lang="en-US" sz="2400" dirty="0">
                <a:latin typeface="Century Gothic" pitchFamily="34" charset="0"/>
              </a:rPr>
              <a:t> </a:t>
            </a:r>
            <a:r>
              <a:rPr lang="id-ID" sz="2400" dirty="0">
                <a:latin typeface="Century Gothic" pitchFamily="34" charset="0"/>
              </a:rPr>
              <a:t>kategori 1 / 2 (KAN U – 02)</a:t>
            </a:r>
            <a:r>
              <a:rPr lang="en-US" sz="2400" b="0" dirty="0">
                <a:latin typeface="Century Gothic" pitchFamily="34" charset="0"/>
              </a:rPr>
              <a:t>:</a:t>
            </a:r>
          </a:p>
          <a:p>
            <a:pPr>
              <a:lnSpc>
                <a:spcPct val="12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id-ID" sz="2200" u="sng" dirty="0">
                <a:latin typeface="Century Gothic" pitchFamily="34" charset="0"/>
              </a:rPr>
              <a:t>Ketidaksesuaian Kategori 1</a:t>
            </a:r>
            <a:endParaRPr lang="en-US" sz="2200" u="sng" dirty="0">
              <a:latin typeface="Century Gothic" pitchFamily="34" charset="0"/>
            </a:endParaRPr>
          </a:p>
          <a:p>
            <a:pPr lvl="1">
              <a:lnSpc>
                <a:spcPct val="120000"/>
              </a:lnSpc>
              <a:spcBef>
                <a:spcPct val="50000"/>
              </a:spcBef>
              <a:buClr>
                <a:schemeClr val="tx1"/>
              </a:buClr>
            </a:pPr>
            <a:r>
              <a:rPr lang="id-ID" sz="2000" b="0" dirty="0">
                <a:latin typeface="Century Gothic" pitchFamily="34" charset="0"/>
              </a:rPr>
              <a:t>Ketidakmampuan mengimplementasikan satu atau lebih persyaratan akreditasi yang berakibat </a:t>
            </a:r>
            <a:r>
              <a:rPr lang="id-ID" sz="2000" b="1" dirty="0">
                <a:latin typeface="Century Gothic" pitchFamily="34" charset="0"/>
              </a:rPr>
              <a:t>timbulnya keraguan terhadap kredibilitas hasil kalibrasi / pengujian yang diterbitkan.</a:t>
            </a:r>
          </a:p>
          <a:p>
            <a:pPr>
              <a:lnSpc>
                <a:spcPct val="12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id-ID" sz="2200" u="sng" dirty="0">
                <a:latin typeface="Century Gothic" pitchFamily="34" charset="0"/>
              </a:rPr>
              <a:t>Ketidaksesuaian Kategori 2</a:t>
            </a:r>
            <a:endParaRPr lang="en-US" sz="2200" u="sng" dirty="0">
              <a:latin typeface="Century Gothic" pitchFamily="34" charset="0"/>
            </a:endParaRPr>
          </a:p>
          <a:p>
            <a:pPr lvl="1">
              <a:lnSpc>
                <a:spcPct val="120000"/>
              </a:lnSpc>
              <a:spcBef>
                <a:spcPct val="50000"/>
              </a:spcBef>
              <a:buClr>
                <a:schemeClr val="tx1"/>
              </a:buClr>
            </a:pPr>
            <a:r>
              <a:rPr lang="id-ID" sz="2000" dirty="0">
                <a:latin typeface="Century Gothic" pitchFamily="34" charset="0"/>
              </a:rPr>
              <a:t>Ketidaksesuaian yang timbul akibat pelaksanaan kegiatan kalibrasi / pengujian yang tidak sesuai dengan persyartan.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  <a:buClr>
                <a:schemeClr val="tx1"/>
              </a:buClr>
            </a:pPr>
            <a:endParaRPr lang="id-ID" sz="2000" b="1" dirty="0">
              <a:latin typeface="Century Gothic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3EE10A-0CC9-4AE3-9658-F13BF9903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1" y="6356352"/>
            <a:ext cx="5929744" cy="365125"/>
          </a:xfrm>
        </p:spPr>
        <p:txBody>
          <a:bodyPr/>
          <a:lstStyle/>
          <a:p>
            <a:r>
              <a:rPr lang="en-US" sz="1200"/>
              <a:t>Audit ISO IEC 17025:2017. 1/Rev 01 ©Copyright. Sentral Sistem Agustus 2019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27ACF-464A-479C-A46A-C4F1D1E4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561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Text Box 3"/>
          <p:cNvSpPr txBox="1">
            <a:spLocks noChangeArrowheads="1"/>
          </p:cNvSpPr>
          <p:nvPr/>
        </p:nvSpPr>
        <p:spPr bwMode="auto">
          <a:xfrm>
            <a:off x="452406" y="1214422"/>
            <a:ext cx="8643533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prstClr val="black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id-ID" sz="2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t>Ketidaksesuaian Kategori 1</a:t>
            </a:r>
            <a:endParaRPr kumimoji="0" lang="en-US" sz="22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itchFamily="34" charset="0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prstClr val="black"/>
              </a:buClr>
              <a:buSzTx/>
              <a:buFont typeface="Wingdings" pitchFamily="2" charset="2"/>
              <a:buBlip>
                <a:blip r:embed="rId2"/>
              </a:buBlip>
              <a:tabLst/>
              <a:defRPr/>
            </a:pP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t>Contoh:</a:t>
            </a:r>
          </a:p>
          <a:p>
            <a:pPr marL="1200150" marR="0" lvl="2" indent="-285750" algn="l" defTabSz="457200" rtl="0" eaLnBrk="1" fontAlgn="auto" latinLnBrk="0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t>Personil laboratorium secara keseluruhan tidak mampu mengoperasikan klibrasi / pengujian sesuai standard dalam ruang lingkupnya.</a:t>
            </a:r>
          </a:p>
          <a:p>
            <a:pPr marL="1200150" marR="0" lvl="2" indent="-285750" algn="l" defTabSz="457200" rtl="0" eaLnBrk="1" fontAlgn="auto" latinLnBrk="0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t>Tidak terdpat rekaman penilaian kesesuaian sesuai ruang lingkupnya saat audit.</a:t>
            </a:r>
          </a:p>
          <a:p>
            <a:pPr marL="1200150" marR="0" lvl="2" indent="-285750" algn="l" defTabSz="457200" rtl="0" eaLnBrk="1" fontAlgn="auto" latinLnBrk="0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sz="1600" dirty="0">
                <a:solidFill>
                  <a:prstClr val="black"/>
                </a:solidFill>
                <a:latin typeface="Century Gothic" pitchFamily="34" charset="0"/>
              </a:rPr>
              <a:t>Tidak memiliki personil / sumber daya yang memadai untuk melaksanakan kalibrasi / pengujian sesuai lingkupnya.</a:t>
            </a:r>
            <a:endParaRPr kumimoji="0" lang="id-ID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itchFamily="34" charset="0"/>
              <a:ea typeface="+mn-ea"/>
              <a:cs typeface="+mn-cs"/>
            </a:endParaRPr>
          </a:p>
          <a:p>
            <a:pPr marL="1200150" marR="0" lvl="2" indent="-285750" algn="l" defTabSz="457200" rtl="0" eaLnBrk="1" fontAlgn="auto" latinLnBrk="0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sz="1600" dirty="0">
                <a:solidFill>
                  <a:prstClr val="black"/>
                </a:solidFill>
                <a:latin typeface="Century Gothic" pitchFamily="34" charset="0"/>
              </a:rPr>
              <a:t>Tidk memiliki peralatan yang diperlukan untuk pengujian / kalibrasi sesuai ruang lingkup.</a:t>
            </a:r>
            <a:endParaRPr kumimoji="0" lang="id-ID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itchFamily="34" charset="0"/>
              <a:ea typeface="+mn-ea"/>
              <a:cs typeface="+mn-cs"/>
            </a:endParaRPr>
          </a:p>
          <a:p>
            <a:pPr marL="1200150" marR="0" lvl="2" indent="-285750" algn="l" defTabSz="457200" rtl="0" eaLnBrk="1" fontAlgn="auto" latinLnBrk="0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t>Kegiatan pengujian / kalibrasi dilakukan dengan prinsip tidak imparsial.</a:t>
            </a:r>
          </a:p>
          <a:p>
            <a:pPr marL="1200150" marR="0" lvl="2" indent="-285750" algn="l" defTabSz="457200" rtl="0" eaLnBrk="1" fontAlgn="auto" latinLnBrk="0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sz="1600" dirty="0">
                <a:solidFill>
                  <a:prstClr val="black"/>
                </a:solidFill>
                <a:latin typeface="Century Gothic" pitchFamily="34" charset="0"/>
              </a:rPr>
              <a:t>Belum mendapatkan </a:t>
            </a:r>
            <a:r>
              <a:rPr lang="id-ID" sz="1600" b="1" dirty="0">
                <a:solidFill>
                  <a:prstClr val="black"/>
                </a:solidFill>
                <a:latin typeface="Century Gothic" pitchFamily="34" charset="0"/>
              </a:rPr>
              <a:t>perpanjangan</a:t>
            </a:r>
            <a:r>
              <a:rPr lang="id-ID" sz="1600" dirty="0">
                <a:solidFill>
                  <a:prstClr val="black"/>
                </a:solidFill>
                <a:latin typeface="Century Gothic" pitchFamily="34" charset="0"/>
              </a:rPr>
              <a:t> status akreditasi, namun tetap melakukan kegiatan pengujian / kalibrasi.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itchFamily="34" charset="0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3EE10A-0CC9-4AE3-9658-F13BF9903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1" y="6356352"/>
            <a:ext cx="5929744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Audit ISO IEC 17025:2017. 1/Rev 01 ©Copyright. Sentral Sistem Agustus 2019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27ACF-464A-479C-A46A-C4F1D1E4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1ECF00-6640-4B42-A490-1528FA283F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906000" cy="100010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lnSpc>
                <a:spcPct val="80000"/>
              </a:lnSpc>
              <a:defRPr/>
            </a:pPr>
            <a:r>
              <a:rPr lang="en-US" sz="4400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</a:rPr>
              <a:t>Definisi</a:t>
            </a:r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</a:rPr>
              <a:t> / </a:t>
            </a:r>
            <a:r>
              <a:rPr lang="en-US" sz="4400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</a:rPr>
              <a:t>Istilah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90359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8307" name="Rectangle 3"/>
          <p:cNvSpPr>
            <a:spLocks noGrp="1" noChangeArrowheads="1"/>
          </p:cNvSpPr>
          <p:nvPr>
            <p:ph idx="1"/>
          </p:nvPr>
        </p:nvSpPr>
        <p:spPr>
          <a:xfrm>
            <a:off x="413872" y="1692276"/>
            <a:ext cx="8996828" cy="3988088"/>
          </a:xfrm>
        </p:spPr>
        <p:txBody>
          <a:bodyPr>
            <a:noAutofit/>
          </a:bodyPr>
          <a:lstStyle/>
          <a:p>
            <a:pPr marL="479822" indent="-479822" algn="just">
              <a:buFont typeface="Wingdings" panose="05000000000000000000" pitchFamily="2" charset="2"/>
              <a:buAutoNum type="arabicPeriod"/>
            </a:pPr>
            <a:r>
              <a:rPr lang="en-US" altLang="en-US" sz="1950" dirty="0" err="1"/>
              <a:t>Ditemukan</a:t>
            </a:r>
            <a:r>
              <a:rPr lang="en-US" altLang="en-US" sz="1950" dirty="0"/>
              <a:t> record yang </a:t>
            </a:r>
            <a:r>
              <a:rPr lang="en-US" altLang="en-US" sz="1950" dirty="0" err="1"/>
              <a:t>sudah</a:t>
            </a:r>
            <a:r>
              <a:rPr lang="en-US" altLang="en-US" sz="1950" dirty="0"/>
              <a:t> </a:t>
            </a:r>
            <a:r>
              <a:rPr lang="en-US" altLang="en-US" sz="1950" dirty="0" err="1"/>
              <a:t>lebih</a:t>
            </a:r>
            <a:r>
              <a:rPr lang="en-US" altLang="en-US" sz="1950" dirty="0"/>
              <a:t> </a:t>
            </a:r>
            <a:r>
              <a:rPr lang="en-US" altLang="en-US" sz="1950" dirty="0" err="1"/>
              <a:t>dari</a:t>
            </a:r>
            <a:r>
              <a:rPr lang="en-US" altLang="en-US" sz="1950" dirty="0"/>
              <a:t> 1 </a:t>
            </a:r>
            <a:r>
              <a:rPr lang="en-US" altLang="en-US" sz="1950" dirty="0" err="1"/>
              <a:t>tahun</a:t>
            </a:r>
            <a:r>
              <a:rPr lang="en-US" altLang="en-US" sz="1950" dirty="0"/>
              <a:t> </a:t>
            </a:r>
            <a:r>
              <a:rPr lang="en-US" altLang="en-US" sz="1950" dirty="0" err="1"/>
              <a:t>belum</a:t>
            </a:r>
            <a:r>
              <a:rPr lang="en-US" altLang="en-US" sz="1950" dirty="0"/>
              <a:t> </a:t>
            </a:r>
            <a:r>
              <a:rPr lang="en-US" altLang="en-US" sz="1950" dirty="0" err="1"/>
              <a:t>dibuang</a:t>
            </a:r>
            <a:r>
              <a:rPr lang="en-US" altLang="en-US" sz="1950" dirty="0"/>
              <a:t>. </a:t>
            </a:r>
            <a:r>
              <a:rPr lang="en-US" altLang="en-US" sz="1950" dirty="0" err="1"/>
              <a:t>Tidak</a:t>
            </a:r>
            <a:r>
              <a:rPr lang="en-US" altLang="en-US" sz="1950" dirty="0"/>
              <a:t> </a:t>
            </a:r>
            <a:r>
              <a:rPr lang="en-US" altLang="en-US" sz="1950" dirty="0" err="1"/>
              <a:t>sesuai</a:t>
            </a:r>
            <a:r>
              <a:rPr lang="en-US" altLang="en-US" sz="1950" dirty="0"/>
              <a:t> </a:t>
            </a:r>
            <a:r>
              <a:rPr lang="en-US" altLang="en-US" sz="1950" dirty="0" err="1"/>
              <a:t>dengan</a:t>
            </a:r>
            <a:r>
              <a:rPr lang="en-US" altLang="en-US" sz="1950" dirty="0"/>
              <a:t> standard retention policy yang </a:t>
            </a:r>
            <a:r>
              <a:rPr lang="en-US" altLang="en-US" sz="1950" dirty="0" err="1"/>
              <a:t>telah</a:t>
            </a:r>
            <a:r>
              <a:rPr lang="en-US" altLang="en-US" sz="1950" dirty="0"/>
              <a:t> </a:t>
            </a:r>
            <a:r>
              <a:rPr lang="en-US" altLang="en-US" sz="1950" dirty="0" err="1"/>
              <a:t>ditentukan</a:t>
            </a:r>
            <a:r>
              <a:rPr lang="id-ID" altLang="en-US" sz="1950" dirty="0"/>
              <a:t>.</a:t>
            </a:r>
            <a:endParaRPr lang="en-US" altLang="en-US" sz="1950" dirty="0"/>
          </a:p>
          <a:p>
            <a:pPr marL="479822" indent="-479822" algn="just">
              <a:buFont typeface="Wingdings" panose="05000000000000000000" pitchFamily="2" charset="2"/>
              <a:buAutoNum type="arabicPeriod"/>
            </a:pPr>
            <a:r>
              <a:rPr lang="en-US" altLang="en-US" sz="1950" dirty="0" err="1"/>
              <a:t>Tidak</a:t>
            </a:r>
            <a:r>
              <a:rPr lang="en-US" altLang="en-US" sz="1950" dirty="0"/>
              <a:t> </a:t>
            </a:r>
            <a:r>
              <a:rPr lang="en-US" altLang="en-US" sz="1950" dirty="0" err="1"/>
              <a:t>dilakukan</a:t>
            </a:r>
            <a:r>
              <a:rPr lang="en-US" altLang="en-US" sz="1950" dirty="0"/>
              <a:t> monitor </a:t>
            </a:r>
            <a:r>
              <a:rPr lang="en-US" altLang="en-US" sz="1950" dirty="0" err="1"/>
              <a:t>terhadap</a:t>
            </a:r>
            <a:r>
              <a:rPr lang="en-US" altLang="en-US" sz="1950" dirty="0"/>
              <a:t> customer complaint yang </a:t>
            </a:r>
            <a:r>
              <a:rPr lang="en-US" altLang="en-US" sz="1950" dirty="0" err="1"/>
              <a:t>diterima</a:t>
            </a:r>
            <a:r>
              <a:rPr lang="en-US" altLang="en-US" sz="1950" dirty="0"/>
              <a:t>, </a:t>
            </a:r>
            <a:r>
              <a:rPr lang="en-US" altLang="en-US" sz="1950" dirty="0" err="1"/>
              <a:t>sehingga</a:t>
            </a:r>
            <a:r>
              <a:rPr lang="en-US" altLang="en-US" sz="1950" dirty="0"/>
              <a:t> </a:t>
            </a:r>
            <a:r>
              <a:rPr lang="en-US" altLang="en-US" sz="1950" dirty="0" err="1"/>
              <a:t>terdapat</a:t>
            </a:r>
            <a:r>
              <a:rPr lang="en-US" altLang="en-US" sz="1950" dirty="0"/>
              <a:t> complaint yang </a:t>
            </a:r>
            <a:r>
              <a:rPr lang="en-US" altLang="en-US" sz="1950" dirty="0" err="1"/>
              <a:t>tindakan</a:t>
            </a:r>
            <a:r>
              <a:rPr lang="en-US" altLang="en-US" sz="1950" dirty="0"/>
              <a:t> </a:t>
            </a:r>
            <a:r>
              <a:rPr lang="en-US" altLang="en-US" sz="1950" dirty="0" err="1"/>
              <a:t>perbaikannya</a:t>
            </a:r>
            <a:r>
              <a:rPr lang="en-US" altLang="en-US" sz="1950" dirty="0"/>
              <a:t> </a:t>
            </a:r>
            <a:r>
              <a:rPr lang="en-US" altLang="en-US" sz="1950" dirty="0" err="1"/>
              <a:t>belum</a:t>
            </a:r>
            <a:r>
              <a:rPr lang="en-US" altLang="en-US" sz="1950" dirty="0"/>
              <a:t> </a:t>
            </a:r>
            <a:r>
              <a:rPr lang="en-US" altLang="en-US" sz="1950" dirty="0" err="1"/>
              <a:t>ditetapkan</a:t>
            </a:r>
            <a:r>
              <a:rPr lang="en-US" altLang="en-US" sz="1950" dirty="0"/>
              <a:t> </a:t>
            </a:r>
            <a:r>
              <a:rPr lang="en-US" altLang="en-US" sz="1950" dirty="0" err="1"/>
              <a:t>oleh</a:t>
            </a:r>
            <a:r>
              <a:rPr lang="en-US" altLang="en-US" sz="1950" dirty="0"/>
              <a:t> </a:t>
            </a:r>
            <a:r>
              <a:rPr lang="en-US" altLang="en-US" sz="1950" dirty="0" err="1"/>
              <a:t>personil</a:t>
            </a:r>
            <a:r>
              <a:rPr lang="en-US" altLang="en-US" sz="1950" dirty="0"/>
              <a:t> </a:t>
            </a:r>
            <a:r>
              <a:rPr lang="en-US" altLang="en-US" sz="1950" dirty="0" err="1"/>
              <a:t>terkait</a:t>
            </a:r>
            <a:r>
              <a:rPr lang="en-US" altLang="en-US" sz="1950" dirty="0"/>
              <a:t>. </a:t>
            </a:r>
          </a:p>
          <a:p>
            <a:pPr marL="479822" indent="-479822" algn="just">
              <a:buFont typeface="Wingdings" panose="05000000000000000000" pitchFamily="2" charset="2"/>
              <a:buAutoNum type="arabicPeriod"/>
            </a:pPr>
            <a:r>
              <a:rPr lang="id-ID" sz="1950" dirty="0"/>
              <a:t>Terdapat pembelian barang yang salah</a:t>
            </a:r>
            <a:r>
              <a:rPr lang="en-US" sz="1950" dirty="0"/>
              <a:t> </a:t>
            </a:r>
            <a:r>
              <a:rPr lang="en-US" sz="1950" dirty="0" err="1"/>
              <a:t>dalam</a:t>
            </a:r>
            <a:r>
              <a:rPr lang="en-US" sz="1950" dirty="0"/>
              <a:t> </a:t>
            </a:r>
            <a:r>
              <a:rPr lang="en-US" sz="1950" dirty="0" err="1"/>
              <a:t>beberapa</a:t>
            </a:r>
            <a:r>
              <a:rPr lang="en-US" sz="1950" dirty="0"/>
              <a:t> </a:t>
            </a:r>
            <a:r>
              <a:rPr lang="en-US" sz="1950" dirty="0" err="1"/>
              <a:t>bulan</a:t>
            </a:r>
            <a:r>
              <a:rPr lang="en-US" sz="1950" dirty="0"/>
              <a:t> </a:t>
            </a:r>
            <a:r>
              <a:rPr lang="en-US" sz="1950" dirty="0" err="1"/>
              <a:t>terakhir</a:t>
            </a:r>
            <a:r>
              <a:rPr lang="en-US" sz="1950" dirty="0"/>
              <a:t> di</a:t>
            </a:r>
            <a:r>
              <a:rPr lang="id-ID" sz="1950" dirty="0"/>
              <a:t>karena</a:t>
            </a:r>
            <a:r>
              <a:rPr lang="en-US" sz="1950" dirty="0" err="1"/>
              <a:t>kan</a:t>
            </a:r>
            <a:r>
              <a:rPr lang="id-ID" sz="1950" dirty="0"/>
              <a:t> informasi </a:t>
            </a:r>
            <a:r>
              <a:rPr lang="en-US" sz="1950" dirty="0" err="1"/>
              <a:t>barang</a:t>
            </a:r>
            <a:r>
              <a:rPr lang="en-US" sz="1950" dirty="0"/>
              <a:t> yang </a:t>
            </a:r>
            <a:r>
              <a:rPr lang="en-US" sz="1950" dirty="0" err="1"/>
              <a:t>akan</a:t>
            </a:r>
            <a:r>
              <a:rPr lang="en-US" sz="1950" dirty="0"/>
              <a:t> </a:t>
            </a:r>
            <a:r>
              <a:rPr lang="en-US" sz="1950" dirty="0" err="1"/>
              <a:t>dibeli</a:t>
            </a:r>
            <a:r>
              <a:rPr lang="id-ID" sz="1950" dirty="0"/>
              <a:t> tidak jelas</a:t>
            </a:r>
            <a:r>
              <a:rPr lang="en-US" altLang="en-US" sz="1950" dirty="0"/>
              <a:t>. </a:t>
            </a:r>
          </a:p>
          <a:p>
            <a:pPr marL="479822" indent="-479822" algn="just">
              <a:buFont typeface="Wingdings" panose="05000000000000000000" pitchFamily="2" charset="2"/>
              <a:buAutoNum type="arabicPeriod"/>
            </a:pPr>
            <a:r>
              <a:rPr lang="id-ID" altLang="en-US" sz="1950" dirty="0"/>
              <a:t>Pengujian A untuk no sample A-0001 s.d. A-0010 </a:t>
            </a:r>
            <a:r>
              <a:rPr lang="en-US" altLang="en-US" sz="1950" dirty="0"/>
              <a:t>pada </a:t>
            </a:r>
            <a:r>
              <a:rPr lang="en-US" altLang="en-US" sz="1950" dirty="0" err="1"/>
              <a:t>tanggal</a:t>
            </a:r>
            <a:r>
              <a:rPr lang="en-US" altLang="en-US" sz="1950" dirty="0"/>
              <a:t> 7 </a:t>
            </a:r>
            <a:r>
              <a:rPr lang="id-ID" altLang="en-US" sz="1950" dirty="0"/>
              <a:t>J</a:t>
            </a:r>
            <a:r>
              <a:rPr lang="en-US" altLang="en-US" sz="1950" dirty="0" err="1"/>
              <a:t>anuari</a:t>
            </a:r>
            <a:r>
              <a:rPr lang="en-US" altLang="en-US" sz="1950" dirty="0"/>
              <a:t> 2016, </a:t>
            </a:r>
            <a:r>
              <a:rPr lang="en-US" altLang="en-US" sz="1950" dirty="0" err="1"/>
              <a:t>tidak</a:t>
            </a:r>
            <a:r>
              <a:rPr lang="en-US" altLang="en-US" sz="1950" dirty="0"/>
              <a:t> </a:t>
            </a:r>
            <a:r>
              <a:rPr lang="en-US" altLang="en-US" sz="1950" dirty="0" err="1"/>
              <a:t>dilakukan</a:t>
            </a:r>
            <a:r>
              <a:rPr lang="en-US" altLang="en-US" sz="1950" dirty="0"/>
              <a:t> pe</a:t>
            </a:r>
            <a:r>
              <a:rPr lang="id-ID" altLang="en-US" sz="1950" dirty="0"/>
              <a:t>nyeliaan</a:t>
            </a:r>
            <a:r>
              <a:rPr lang="en-US" altLang="en-US" sz="1950" dirty="0"/>
              <a:t> </a:t>
            </a:r>
            <a:r>
              <a:rPr lang="en-US" altLang="en-US" sz="1950" dirty="0" err="1"/>
              <a:t>sama</a:t>
            </a:r>
            <a:r>
              <a:rPr lang="en-US" altLang="en-US" sz="1950" dirty="0"/>
              <a:t> </a:t>
            </a:r>
            <a:r>
              <a:rPr lang="en-US" altLang="en-US" sz="1950" dirty="0" err="1"/>
              <a:t>sekali</a:t>
            </a:r>
            <a:r>
              <a:rPr lang="en-US" altLang="en-US" sz="1950" dirty="0"/>
              <a:t> </a:t>
            </a:r>
            <a:r>
              <a:rPr lang="en-US" altLang="en-US" sz="1950" dirty="0" err="1"/>
              <a:t>karena</a:t>
            </a:r>
            <a:r>
              <a:rPr lang="en-US" altLang="en-US" sz="1950" dirty="0"/>
              <a:t> </a:t>
            </a:r>
            <a:r>
              <a:rPr lang="id-ID" altLang="en-US" sz="1950" dirty="0"/>
              <a:t>penyelianya sedang berhalangan hadir</a:t>
            </a:r>
            <a:r>
              <a:rPr lang="en-US" altLang="en-US" sz="1950" dirty="0"/>
              <a:t>, </a:t>
            </a:r>
            <a:r>
              <a:rPr lang="en-US" altLang="en-US" sz="1950" dirty="0" err="1"/>
              <a:t>tetapi</a:t>
            </a:r>
            <a:r>
              <a:rPr lang="en-US" altLang="en-US" sz="1950" dirty="0"/>
              <a:t> </a:t>
            </a:r>
            <a:r>
              <a:rPr lang="id-ID" altLang="en-US" sz="1950" dirty="0"/>
              <a:t>laporan</a:t>
            </a:r>
            <a:r>
              <a:rPr lang="en-US" altLang="en-US" sz="1950" dirty="0"/>
              <a:t> </a:t>
            </a:r>
            <a:r>
              <a:rPr lang="en-US" altLang="en-US" sz="1950" dirty="0" err="1"/>
              <a:t>tetap</a:t>
            </a:r>
            <a:r>
              <a:rPr lang="en-US" altLang="en-US" sz="1950" dirty="0"/>
              <a:t> </a:t>
            </a:r>
            <a:r>
              <a:rPr lang="en-US" altLang="en-US" sz="1950" dirty="0" err="1"/>
              <a:t>dikirim</a:t>
            </a:r>
            <a:r>
              <a:rPr lang="en-US" altLang="en-US" sz="1950" dirty="0"/>
              <a:t> </a:t>
            </a:r>
            <a:r>
              <a:rPr lang="en-US" altLang="en-US" sz="1950" dirty="0" err="1"/>
              <a:t>ke</a:t>
            </a:r>
            <a:r>
              <a:rPr lang="en-US" altLang="en-US" sz="1950" dirty="0"/>
              <a:t> customer</a:t>
            </a:r>
            <a:r>
              <a:rPr lang="id-ID" altLang="en-US" sz="1950" dirty="0"/>
              <a:t>.</a:t>
            </a:r>
            <a:endParaRPr lang="en-US" altLang="en-US" sz="1950" dirty="0"/>
          </a:p>
          <a:p>
            <a:pPr marL="479822" indent="-479822" algn="just">
              <a:buFont typeface="Wingdings" panose="05000000000000000000" pitchFamily="2" charset="2"/>
              <a:buAutoNum type="arabicPeriod"/>
            </a:pPr>
            <a:r>
              <a:rPr lang="en-US" altLang="en-US" sz="1950" dirty="0"/>
              <a:t>Pada </a:t>
            </a:r>
            <a:r>
              <a:rPr lang="en-US" altLang="en-US" sz="1950" dirty="0" err="1"/>
              <a:t>pelaksanaan</a:t>
            </a:r>
            <a:r>
              <a:rPr lang="en-US" altLang="en-US" sz="1950" dirty="0"/>
              <a:t> internal audit Feb 2016, </a:t>
            </a:r>
            <a:r>
              <a:rPr lang="en-US" altLang="en-US" sz="1950" dirty="0" err="1"/>
              <a:t>ditemukan</a:t>
            </a:r>
            <a:r>
              <a:rPr lang="en-US" altLang="en-US" sz="1950" dirty="0"/>
              <a:t> auditor yang </a:t>
            </a:r>
            <a:r>
              <a:rPr lang="en-US" altLang="en-US" sz="1950" dirty="0" err="1"/>
              <a:t>mengaudit</a:t>
            </a:r>
            <a:r>
              <a:rPr lang="en-US" altLang="en-US" sz="1950" dirty="0"/>
              <a:t> </a:t>
            </a:r>
            <a:r>
              <a:rPr lang="en-US" altLang="en-US" sz="1950" dirty="0" err="1"/>
              <a:t>areanya</a:t>
            </a:r>
            <a:r>
              <a:rPr lang="en-US" altLang="en-US" sz="1950" dirty="0"/>
              <a:t> </a:t>
            </a:r>
            <a:r>
              <a:rPr lang="en-US" altLang="en-US" sz="1950" dirty="0" err="1"/>
              <a:t>sendiri</a:t>
            </a:r>
            <a:r>
              <a:rPr lang="id-ID" altLang="en-US" sz="1950" dirty="0"/>
              <a:t> pada proses Jaminan Mutu Hasil Kalibrasi dan Pengujian.</a:t>
            </a:r>
            <a:endParaRPr lang="en-US" altLang="en-US" sz="195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0991DA2-2C87-432D-B3EC-3B31A0E20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906000" cy="1417638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806450" algn="ctr"/>
            <a:r>
              <a:rPr lang="en-US" altLang="en-US" sz="2400" dirty="0" err="1"/>
              <a:t>Kategorikan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temuan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dibawah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ini</a:t>
            </a:r>
            <a:r>
              <a:rPr lang="en-US" altLang="en-US" sz="2400" dirty="0"/>
              <a:t> </a:t>
            </a:r>
            <a:br>
              <a:rPr lang="en-US" altLang="en-US" sz="2400" dirty="0"/>
            </a:br>
            <a:r>
              <a:rPr lang="en-US" altLang="en-US" sz="2400" dirty="0"/>
              <a:t>(</a:t>
            </a:r>
            <a:r>
              <a:rPr lang="id-ID" altLang="en-US" sz="2400" dirty="0"/>
              <a:t>Ketidaksesuaian Kategori 1</a:t>
            </a:r>
            <a:r>
              <a:rPr lang="en-US" altLang="en-US" sz="2400" dirty="0"/>
              <a:t>,</a:t>
            </a:r>
            <a:r>
              <a:rPr lang="id-ID" altLang="en-US" sz="2400" dirty="0"/>
              <a:t> 2, Observasi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atau</a:t>
            </a:r>
            <a:r>
              <a:rPr lang="en-US" altLang="en-US" sz="2400" dirty="0"/>
              <a:t> nit picking) </a:t>
            </a:r>
            <a:br>
              <a:rPr lang="en-US" altLang="en-US" sz="2400" dirty="0"/>
            </a:br>
            <a:r>
              <a:rPr lang="en-US" altLang="en-US" sz="2400" dirty="0"/>
              <a:t>dan </a:t>
            </a:r>
            <a:r>
              <a:rPr lang="en-US" altLang="en-US" sz="2400" dirty="0" err="1"/>
              <a:t>sebutkan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pasal</a:t>
            </a:r>
            <a:r>
              <a:rPr lang="en-US" altLang="en-US" sz="2400" dirty="0"/>
              <a:t> </a:t>
            </a:r>
            <a:r>
              <a:rPr lang="id-ID" altLang="en-US" sz="2400" dirty="0"/>
              <a:t>ISO/IEC 17025 </a:t>
            </a:r>
            <a:r>
              <a:rPr lang="en-US" altLang="en-US" sz="2400" dirty="0" err="1"/>
              <a:t>terkait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Picture 1" descr="C:\Users\Agus Wahyudi\Pictures\3D man\3d-man-watch-2468412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68144" y="5196208"/>
            <a:ext cx="1155459" cy="1395704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7853644" y="6474822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600" dirty="0">
                <a:solidFill>
                  <a:srgbClr val="0000CC"/>
                </a:solidFill>
                <a:latin typeface="Century Gothic" pitchFamily="34" charset="0"/>
              </a:rPr>
              <a:t>Waktu : 15 Menit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E73B9C-08F8-416E-A8FE-91786C442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48691" y="6356352"/>
            <a:ext cx="5632056" cy="365125"/>
          </a:xfrm>
        </p:spPr>
        <p:txBody>
          <a:bodyPr/>
          <a:lstStyle/>
          <a:p>
            <a:r>
              <a:rPr lang="en-US"/>
              <a:t>Audit ISO IEC 17025:2017. 1/Rev 01 ©Copyright. Sentral Sistem Agustus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0210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95216" y="404813"/>
            <a:ext cx="7563686" cy="641350"/>
          </a:xfrm>
        </p:spPr>
        <p:txBody>
          <a:bodyPr anchorCtr="1">
            <a:noAutofit/>
          </a:bodyPr>
          <a:lstStyle/>
          <a:p>
            <a:pPr eaLnBrk="1" hangingPunct="1">
              <a:buFont typeface="Monotype Sorts" charset="2"/>
              <a:buChar char="®"/>
              <a:defRPr/>
            </a:pPr>
            <a:r>
              <a:rPr lang="en-US" b="0" dirty="0"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en-US" b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</a:rPr>
              <a:t>Membuat</a:t>
            </a:r>
            <a:r>
              <a:rPr lang="en-US" b="0" dirty="0"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en-US" b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</a:rPr>
              <a:t>Laporan</a:t>
            </a:r>
            <a:r>
              <a:rPr lang="en-US" b="0" dirty="0"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</a:rPr>
              <a:t> Audit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DEC53B-F2B1-4855-AF08-79D324E13C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791377-75A5-4DF6-B684-FE878342C30E}" type="slidenum">
              <a:rPr lang="id-ID" smtClean="0"/>
              <a:pPr>
                <a:defRPr/>
              </a:pPr>
              <a:t>88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D41981-051B-4383-B103-78CFFCFF82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/>
              <a:t>Audit ISO IEC 17025:2017. 1/Rev 01 ©Copyright. Sentral Sistem Agustus 2019</a:t>
            </a:r>
            <a:endParaRPr lang="en-US" sz="1200" dirty="0"/>
          </a:p>
        </p:txBody>
      </p:sp>
      <p:sp>
        <p:nvSpPr>
          <p:cNvPr id="99331" name="Text Box 4"/>
          <p:cNvSpPr txBox="1">
            <a:spLocks noChangeArrowheads="1"/>
          </p:cNvSpPr>
          <p:nvPr/>
        </p:nvSpPr>
        <p:spPr bwMode="auto">
          <a:xfrm>
            <a:off x="1381100" y="1846283"/>
            <a:ext cx="7662144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algn="just" eaLnBrk="0" hangingPunct="0">
              <a:spcBef>
                <a:spcPct val="50000"/>
              </a:spcBef>
              <a:buFont typeface="Monotype Sorts" charset="2"/>
              <a:buChar char="J"/>
            </a:pPr>
            <a:r>
              <a:rPr lang="en-US" sz="2000" b="0" dirty="0" err="1">
                <a:latin typeface="Century Gothic" pitchFamily="34" charset="0"/>
              </a:rPr>
              <a:t>Catat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semua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temuan</a:t>
            </a:r>
            <a:r>
              <a:rPr lang="en-US" sz="2000" b="0" dirty="0">
                <a:latin typeface="Century Gothic" pitchFamily="34" charset="0"/>
              </a:rPr>
              <a:t> audit </a:t>
            </a:r>
            <a:r>
              <a:rPr lang="en-US" sz="2000" b="0" dirty="0" err="1">
                <a:latin typeface="Century Gothic" pitchFamily="34" charset="0"/>
              </a:rPr>
              <a:t>baik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Kesesuaian</a:t>
            </a:r>
            <a:r>
              <a:rPr lang="en-US" sz="2000" b="0" dirty="0">
                <a:latin typeface="Century Gothic" pitchFamily="34" charset="0"/>
              </a:rPr>
              <a:t>, </a:t>
            </a:r>
            <a:r>
              <a:rPr lang="en-US" sz="2000" b="0" dirty="0" err="1">
                <a:latin typeface="Century Gothic" pitchFamily="34" charset="0"/>
              </a:rPr>
              <a:t>Nonconforrmity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ataupun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id-ID" sz="2000" b="0" dirty="0">
                <a:latin typeface="Century Gothic" pitchFamily="34" charset="0"/>
              </a:rPr>
              <a:t>Observasi, </a:t>
            </a:r>
            <a:r>
              <a:rPr lang="en-US" sz="2000" b="0" dirty="0" err="1">
                <a:latin typeface="Century Gothic" pitchFamily="34" charset="0"/>
              </a:rPr>
              <a:t>berikut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dengan</a:t>
            </a:r>
            <a:r>
              <a:rPr lang="en-US" sz="2000" b="0" dirty="0">
                <a:latin typeface="Century Gothic" pitchFamily="34" charset="0"/>
              </a:rPr>
              <a:t> objective evidence-</a:t>
            </a:r>
            <a:r>
              <a:rPr lang="en-US" sz="2000" b="0" dirty="0" err="1">
                <a:latin typeface="Century Gothic" pitchFamily="34" charset="0"/>
              </a:rPr>
              <a:t>nya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mengunakan</a:t>
            </a:r>
            <a:r>
              <a:rPr lang="en-US" sz="2000" b="0" dirty="0">
                <a:latin typeface="Century Gothic" pitchFamily="34" charset="0"/>
              </a:rPr>
              <a:t> Checklist</a:t>
            </a:r>
            <a:r>
              <a:rPr lang="id-ID" sz="2000" b="0" dirty="0">
                <a:latin typeface="Century Gothic" pitchFamily="34" charset="0"/>
              </a:rPr>
              <a:t>.</a:t>
            </a:r>
            <a:endParaRPr lang="en-US" sz="2000" b="0" dirty="0">
              <a:latin typeface="Century Gothic" pitchFamily="34" charset="0"/>
            </a:endParaRPr>
          </a:p>
          <a:p>
            <a:pPr marL="457200" indent="-457200" algn="just" eaLnBrk="0" hangingPunct="0">
              <a:spcBef>
                <a:spcPct val="50000"/>
              </a:spcBef>
              <a:buFont typeface="Monotype Sorts" charset="2"/>
              <a:buChar char="J"/>
            </a:pPr>
            <a:r>
              <a:rPr lang="en-US" sz="2000" b="0" dirty="0" err="1">
                <a:latin typeface="Century Gothic" pitchFamily="34" charset="0"/>
              </a:rPr>
              <a:t>Tentukan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klasifikasi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setiap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Ketidaksesuaian</a:t>
            </a:r>
            <a:r>
              <a:rPr lang="en-US" sz="2000" b="0" dirty="0">
                <a:latin typeface="Century Gothic" pitchFamily="34" charset="0"/>
              </a:rPr>
              <a:t>.   </a:t>
            </a:r>
          </a:p>
          <a:p>
            <a:pPr marL="457200" indent="-457200" algn="just" eaLnBrk="0" hangingPunct="0">
              <a:spcBef>
                <a:spcPct val="50000"/>
              </a:spcBef>
              <a:buFont typeface="Monotype Sorts" charset="2"/>
              <a:buChar char="J"/>
            </a:pPr>
            <a:r>
              <a:rPr lang="en-US" sz="2000" b="0" dirty="0" err="1">
                <a:latin typeface="Century Gothic" pitchFamily="34" charset="0"/>
              </a:rPr>
              <a:t>Konfirmasikan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setiap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temuan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terutama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Ketidaksesuaian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kepada</a:t>
            </a:r>
            <a:r>
              <a:rPr lang="en-US" sz="2000" b="0" dirty="0">
                <a:latin typeface="Century Gothic" pitchFamily="34" charset="0"/>
              </a:rPr>
              <a:t> auditee </a:t>
            </a:r>
            <a:r>
              <a:rPr lang="en-US" sz="2000" b="0" dirty="0" err="1">
                <a:latin typeface="Century Gothic" pitchFamily="34" charset="0"/>
              </a:rPr>
              <a:t>lalu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mintakan</a:t>
            </a:r>
            <a:r>
              <a:rPr lang="en-US" sz="2000" b="0" dirty="0">
                <a:latin typeface="Century Gothic" pitchFamily="34" charset="0"/>
              </a:rPr>
              <a:t> sign-</a:t>
            </a:r>
            <a:r>
              <a:rPr lang="en-US" sz="2000" b="0" dirty="0" err="1">
                <a:latin typeface="Century Gothic" pitchFamily="34" charset="0"/>
              </a:rPr>
              <a:t>nya</a:t>
            </a:r>
            <a:r>
              <a:rPr lang="en-US" sz="2000" b="0" dirty="0">
                <a:latin typeface="Century Gothic" pitchFamily="34" charset="0"/>
              </a:rPr>
              <a:t>.</a:t>
            </a:r>
          </a:p>
          <a:p>
            <a:pPr marL="457200" indent="-457200" algn="just" eaLnBrk="0" hangingPunct="0">
              <a:spcBef>
                <a:spcPct val="50000"/>
              </a:spcBef>
              <a:buFont typeface="Monotype Sorts" charset="2"/>
              <a:buChar char="J"/>
            </a:pPr>
            <a:r>
              <a:rPr lang="en-US" sz="2000" b="0" dirty="0" err="1">
                <a:latin typeface="Century Gothic" pitchFamily="34" charset="0"/>
              </a:rPr>
              <a:t>Catat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Ketidaksesuaian</a:t>
            </a:r>
            <a:r>
              <a:rPr lang="en-US" sz="2000" b="0" dirty="0">
                <a:latin typeface="Century Gothic" pitchFamily="34" charset="0"/>
              </a:rPr>
              <a:t> pada </a:t>
            </a:r>
            <a:r>
              <a:rPr lang="en-US" sz="2000" b="0" dirty="0" err="1">
                <a:latin typeface="Century Gothic" pitchFamily="34" charset="0"/>
              </a:rPr>
              <a:t>pada</a:t>
            </a:r>
            <a:r>
              <a:rPr lang="en-US" sz="2000" b="0" dirty="0">
                <a:latin typeface="Century Gothic" pitchFamily="34" charset="0"/>
              </a:rPr>
              <a:t> “Corrective Action Request”</a:t>
            </a:r>
          </a:p>
          <a:p>
            <a:pPr marL="457200" indent="-457200" algn="just" eaLnBrk="0" hangingPunct="0">
              <a:spcBef>
                <a:spcPct val="50000"/>
              </a:spcBef>
              <a:buFont typeface="Monotype Sorts" charset="2"/>
              <a:buChar char="J"/>
            </a:pPr>
            <a:r>
              <a:rPr lang="en-US" sz="2000" b="0" dirty="0">
                <a:latin typeface="Century Gothic" pitchFamily="34" charset="0"/>
              </a:rPr>
              <a:t>Compile </a:t>
            </a:r>
            <a:r>
              <a:rPr lang="en-US" sz="2000" b="0" dirty="0" err="1">
                <a:latin typeface="Century Gothic" pitchFamily="34" charset="0"/>
              </a:rPr>
              <a:t>Ketidaksesuaian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dalam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suatu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tabel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untuk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menunjukan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distribusinya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dalam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organisasi</a:t>
            </a:r>
            <a:r>
              <a:rPr lang="en-US" sz="2000" b="0" dirty="0">
                <a:latin typeface="Century Gothic" pitchFamily="34" charset="0"/>
              </a:rPr>
              <a:t>.</a:t>
            </a:r>
          </a:p>
          <a:p>
            <a:pPr marL="457200" indent="-457200" algn="just" eaLnBrk="0" hangingPunct="0">
              <a:spcBef>
                <a:spcPct val="50000"/>
              </a:spcBef>
              <a:buFont typeface="Monotype Sorts" charset="2"/>
              <a:buChar char="J"/>
            </a:pPr>
            <a:endParaRPr lang="en-US" sz="2000" b="0" dirty="0">
              <a:latin typeface="Century Gothic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52472" cy="2428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095744" y="1214422"/>
            <a:ext cx="5810256" cy="71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9481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1500198" y="142860"/>
            <a:ext cx="4881562" cy="1143000"/>
          </a:xfrm>
        </p:spPr>
        <p:txBody>
          <a:bodyPr/>
          <a:lstStyle/>
          <a:p>
            <a:pPr algn="l" eaLnBrk="1" hangingPunct="1"/>
            <a:r>
              <a:rPr lang="en-US" dirty="0" err="1">
                <a:latin typeface="Impact" panose="020B0806030902050204" pitchFamily="34" charset="0"/>
              </a:rPr>
              <a:t>Penulisan</a:t>
            </a:r>
            <a:r>
              <a:rPr lang="en-US" dirty="0">
                <a:latin typeface="Impact" panose="020B0806030902050204" pitchFamily="34" charset="0"/>
              </a:rPr>
              <a:t> </a:t>
            </a:r>
            <a:r>
              <a:rPr lang="en-US" dirty="0" err="1">
                <a:latin typeface="Impact" panose="020B0806030902050204" pitchFamily="34" charset="0"/>
              </a:rPr>
              <a:t>Temuan</a:t>
            </a:r>
            <a:r>
              <a:rPr lang="en-US" dirty="0">
                <a:latin typeface="Impact" panose="020B0806030902050204" pitchFamily="34" charset="0"/>
              </a:rPr>
              <a:t> 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idx="1"/>
          </p:nvPr>
        </p:nvSpPr>
        <p:spPr>
          <a:xfrm>
            <a:off x="1467206" y="1974872"/>
            <a:ext cx="8438794" cy="452596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dirty="0" err="1"/>
              <a:t>Kejelasan</a:t>
            </a:r>
            <a:r>
              <a:rPr lang="en-US" sz="2400" dirty="0"/>
              <a:t> </a:t>
            </a:r>
            <a:r>
              <a:rPr lang="en-US" sz="2400" dirty="0" err="1"/>
              <a:t>temuan</a:t>
            </a:r>
            <a:r>
              <a:rPr lang="en-US" sz="2400" dirty="0"/>
              <a:t>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mempermudah</a:t>
            </a:r>
            <a:r>
              <a:rPr lang="en-US" sz="2400" dirty="0"/>
              <a:t> orang </a:t>
            </a:r>
            <a:r>
              <a:rPr lang="en-US" sz="2400" dirty="0" err="1"/>
              <a:t>memahami</a:t>
            </a:r>
            <a:r>
              <a:rPr lang="en-US" sz="2400" dirty="0"/>
              <a:t> </a:t>
            </a:r>
            <a:r>
              <a:rPr lang="en-US" sz="2400" dirty="0" err="1"/>
              <a:t>permasalahannya</a:t>
            </a:r>
            <a:r>
              <a:rPr lang="en-US" sz="2400" dirty="0"/>
              <a:t>. </a:t>
            </a:r>
          </a:p>
          <a:p>
            <a:pPr eaLnBrk="1" hangingPunct="1"/>
            <a:r>
              <a:rPr lang="en-US" sz="2400" dirty="0" err="1"/>
              <a:t>Pastikan</a:t>
            </a:r>
            <a:r>
              <a:rPr lang="en-US" sz="2400" dirty="0"/>
              <a:t> </a:t>
            </a:r>
            <a:r>
              <a:rPr lang="en-US" sz="2400" dirty="0" err="1"/>
              <a:t>temuan</a:t>
            </a:r>
            <a:r>
              <a:rPr lang="en-US" sz="2400" dirty="0"/>
              <a:t> </a:t>
            </a:r>
            <a:r>
              <a:rPr lang="en-US" sz="2400" dirty="0" err="1"/>
              <a:t>anda</a:t>
            </a:r>
            <a:r>
              <a:rPr lang="en-US" sz="2400" dirty="0"/>
              <a:t> </a:t>
            </a:r>
            <a:r>
              <a:rPr lang="en-US" sz="2400" dirty="0" err="1"/>
              <a:t>sudah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</a:t>
            </a:r>
            <a:r>
              <a:rPr lang="en-US" sz="2400" dirty="0" err="1"/>
              <a:t>prinsip</a:t>
            </a:r>
            <a:r>
              <a:rPr lang="en-US" sz="2400" dirty="0"/>
              <a:t> PLOR (Problem, Location, Objectives Evidence, Reference)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1FAF1B-07DA-4B4D-AB88-EFD66826E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  <p:sp>
        <p:nvSpPr>
          <p:cNvPr id="399364" name="Text Box 4"/>
          <p:cNvSpPr txBox="1">
            <a:spLocks noChangeArrowheads="1"/>
          </p:cNvSpPr>
          <p:nvPr/>
        </p:nvSpPr>
        <p:spPr bwMode="auto">
          <a:xfrm>
            <a:off x="1507610" y="3617141"/>
            <a:ext cx="8143931" cy="2739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0" dirty="0" err="1">
                <a:latin typeface="Comic Sans MS" pitchFamily="66" charset="0"/>
              </a:rPr>
              <a:t>Contoh</a:t>
            </a:r>
            <a:r>
              <a:rPr lang="en-US" sz="2000" b="0" dirty="0">
                <a:latin typeface="Comic Sans MS" pitchFamily="66" charset="0"/>
              </a:rPr>
              <a:t> :</a:t>
            </a:r>
          </a:p>
          <a:p>
            <a:r>
              <a:rPr lang="en-US" sz="1600" b="0" u="sng" dirty="0" err="1">
                <a:latin typeface="Comic Sans MS" pitchFamily="66" charset="0"/>
              </a:rPr>
              <a:t>Evaluasi</a:t>
            </a:r>
            <a:r>
              <a:rPr lang="en-US" sz="1600" b="0" u="sng" dirty="0">
                <a:latin typeface="Comic Sans MS" pitchFamily="66" charset="0"/>
              </a:rPr>
              <a:t> Subcon</a:t>
            </a:r>
            <a:r>
              <a:rPr lang="id-ID" sz="1600" b="0" u="sng" dirty="0">
                <a:latin typeface="Comic Sans MS" pitchFamily="66" charset="0"/>
              </a:rPr>
              <a:t>t Pengujian A</a:t>
            </a:r>
            <a:r>
              <a:rPr lang="en-US" sz="1600" b="0" u="sng" dirty="0">
                <a:latin typeface="Comic Sans MS" pitchFamily="66" charset="0"/>
              </a:rPr>
              <a:t> </a:t>
            </a:r>
            <a:r>
              <a:rPr lang="en-US" sz="1600" b="0" u="sng" dirty="0" err="1">
                <a:latin typeface="Comic Sans MS" pitchFamily="66" charset="0"/>
              </a:rPr>
              <a:t>belum</a:t>
            </a:r>
            <a:r>
              <a:rPr lang="en-US" sz="1600" b="0" u="sng" dirty="0">
                <a:latin typeface="Comic Sans MS" pitchFamily="66" charset="0"/>
              </a:rPr>
              <a:t> </a:t>
            </a:r>
            <a:r>
              <a:rPr lang="en-US" sz="1600" b="0" u="sng" dirty="0" err="1">
                <a:latin typeface="Comic Sans MS" pitchFamily="66" charset="0"/>
              </a:rPr>
              <a:t>konsisten</a:t>
            </a:r>
            <a:r>
              <a:rPr lang="en-US" sz="1600" b="0" u="sng" dirty="0">
                <a:latin typeface="Comic Sans MS" pitchFamily="66" charset="0"/>
              </a:rPr>
              <a:t> </a:t>
            </a:r>
            <a:r>
              <a:rPr lang="en-US" sz="1600" b="0" u="sng" dirty="0" err="1">
                <a:latin typeface="Comic Sans MS" pitchFamily="66" charset="0"/>
              </a:rPr>
              <a:t>dilakukan</a:t>
            </a:r>
            <a:r>
              <a:rPr lang="en-US" sz="1600" b="0" dirty="0">
                <a:latin typeface="Comic Sans MS" pitchFamily="66" charset="0"/>
              </a:rPr>
              <a:t>, </a:t>
            </a:r>
            <a:r>
              <a:rPr lang="id-ID" sz="1600" b="0" u="sng" dirty="0">
                <a:latin typeface="Comic Sans MS" pitchFamily="66" charset="0"/>
              </a:rPr>
              <a:t>ditemukan</a:t>
            </a:r>
            <a:r>
              <a:rPr lang="en-US" sz="1600" b="0" u="sng" dirty="0">
                <a:latin typeface="Comic Sans MS" pitchFamily="66" charset="0"/>
              </a:rPr>
              <a:t>  pada </a:t>
            </a:r>
            <a:r>
              <a:rPr lang="id-ID" sz="1600" b="0" u="sng" dirty="0">
                <a:latin typeface="Comic Sans MS" pitchFamily="66" charset="0"/>
              </a:rPr>
              <a:t>proses </a:t>
            </a:r>
          </a:p>
          <a:p>
            <a:r>
              <a:rPr lang="id-ID" sz="1600" b="1" dirty="0">
                <a:latin typeface="Comic Sans MS" pitchFamily="66" charset="0"/>
              </a:rPr>
              <a:t>                                  P   </a:t>
            </a:r>
          </a:p>
          <a:p>
            <a:r>
              <a:rPr lang="id-ID" sz="1600" b="0" u="sng" dirty="0">
                <a:latin typeface="Comic Sans MS" pitchFamily="66" charset="0"/>
              </a:rPr>
              <a:t>pengujian external</a:t>
            </a:r>
            <a:r>
              <a:rPr lang="en-US" sz="1600" b="0" u="sng" dirty="0">
                <a:latin typeface="Comic Sans MS" pitchFamily="66" charset="0"/>
              </a:rPr>
              <a:t> </a:t>
            </a:r>
            <a:r>
              <a:rPr lang="en-US" b="0" dirty="0"/>
              <a:t>	</a:t>
            </a:r>
            <a:r>
              <a:rPr lang="id-ID" b="0" dirty="0"/>
              <a:t>.</a:t>
            </a:r>
          </a:p>
          <a:p>
            <a:r>
              <a:rPr lang="en-US" b="0" dirty="0"/>
              <a:t>		</a:t>
            </a:r>
            <a:r>
              <a:rPr lang="en-US" b="1" dirty="0"/>
              <a:t>L</a:t>
            </a:r>
            <a:endParaRPr lang="en-US" sz="1600" b="1" u="sng" dirty="0">
              <a:latin typeface="Comic Sans MS" pitchFamily="66" charset="0"/>
            </a:endParaRPr>
          </a:p>
          <a:p>
            <a:r>
              <a:rPr lang="en-US" sz="1600" b="0" u="sng" dirty="0" err="1">
                <a:latin typeface="Comic Sans MS" pitchFamily="66" charset="0"/>
              </a:rPr>
              <a:t>subcont</a:t>
            </a:r>
            <a:r>
              <a:rPr lang="en-US" sz="1600" b="0" u="sng" dirty="0">
                <a:latin typeface="Comic Sans MS" pitchFamily="66" charset="0"/>
              </a:rPr>
              <a:t> </a:t>
            </a:r>
            <a:r>
              <a:rPr lang="id-ID" sz="1600" b="0" u="sng" dirty="0">
                <a:latin typeface="Comic Sans MS" pitchFamily="66" charset="0"/>
              </a:rPr>
              <a:t>pengujian A,</a:t>
            </a:r>
            <a:r>
              <a:rPr lang="en-US" sz="1600" b="0" u="sng" dirty="0">
                <a:latin typeface="Comic Sans MS" pitchFamily="66" charset="0"/>
              </a:rPr>
              <a:t> PT ABC, form </a:t>
            </a:r>
            <a:r>
              <a:rPr lang="en-US" sz="1600" b="0" u="sng" dirty="0" err="1">
                <a:latin typeface="Comic Sans MS" pitchFamily="66" charset="0"/>
              </a:rPr>
              <a:t>evaluasinya</a:t>
            </a:r>
            <a:r>
              <a:rPr lang="id-ID" sz="1600" b="0" u="sng" dirty="0">
                <a:latin typeface="Comic Sans MS" pitchFamily="66" charset="0"/>
              </a:rPr>
              <a:t> periode 2017</a:t>
            </a:r>
            <a:r>
              <a:rPr lang="en-US" sz="1600" b="0" u="sng" dirty="0">
                <a:latin typeface="Comic Sans MS" pitchFamily="66" charset="0"/>
              </a:rPr>
              <a:t>, </a:t>
            </a:r>
            <a:r>
              <a:rPr lang="en-US" sz="1600" b="0" u="sng" dirty="0" err="1">
                <a:latin typeface="Comic Sans MS" pitchFamily="66" charset="0"/>
              </a:rPr>
              <a:t>masih</a:t>
            </a:r>
            <a:r>
              <a:rPr lang="en-US" sz="1600" b="0" u="sng" dirty="0">
                <a:latin typeface="Comic Sans MS" pitchFamily="66" charset="0"/>
              </a:rPr>
              <a:t> </a:t>
            </a:r>
            <a:r>
              <a:rPr lang="en-US" sz="1600" b="0" u="sng" dirty="0" err="1">
                <a:latin typeface="Comic Sans MS" pitchFamily="66" charset="0"/>
              </a:rPr>
              <a:t>belum</a:t>
            </a:r>
            <a:r>
              <a:rPr lang="en-US" sz="1600" b="0" u="sng" dirty="0">
                <a:latin typeface="Comic Sans MS" pitchFamily="66" charset="0"/>
              </a:rPr>
              <a:t> </a:t>
            </a:r>
            <a:r>
              <a:rPr lang="en-US" sz="1600" b="0" u="sng" dirty="0" err="1">
                <a:latin typeface="Comic Sans MS" pitchFamily="66" charset="0"/>
              </a:rPr>
              <a:t>diisi</a:t>
            </a:r>
            <a:r>
              <a:rPr lang="en-US" sz="1600" b="0" dirty="0">
                <a:latin typeface="Comic Sans MS" pitchFamily="66" charset="0"/>
              </a:rPr>
              <a:t>, </a:t>
            </a:r>
            <a:r>
              <a:rPr lang="en-US" sz="1600" b="0" dirty="0" err="1">
                <a:latin typeface="Comic Sans MS" pitchFamily="66" charset="0"/>
              </a:rPr>
              <a:t>tidak</a:t>
            </a:r>
            <a:r>
              <a:rPr lang="en-US" sz="1600" b="0" dirty="0">
                <a:latin typeface="Comic Sans MS" pitchFamily="66" charset="0"/>
              </a:rPr>
              <a:t> </a:t>
            </a:r>
            <a:r>
              <a:rPr lang="en-US" sz="1600" b="0" dirty="0" err="1">
                <a:latin typeface="Comic Sans MS" pitchFamily="66" charset="0"/>
              </a:rPr>
              <a:t>sesuai</a:t>
            </a:r>
            <a:r>
              <a:rPr lang="en-US" sz="1600" b="0" dirty="0">
                <a:latin typeface="Comic Sans MS" pitchFamily="66" charset="0"/>
              </a:rPr>
              <a:t> yang </a:t>
            </a:r>
            <a:r>
              <a:rPr lang="en-US" sz="1600" b="0" dirty="0" err="1">
                <a:latin typeface="Comic Sans MS" pitchFamily="66" charset="0"/>
              </a:rPr>
              <a:t>diminta</a:t>
            </a:r>
            <a:r>
              <a:rPr lang="en-US" sz="1600" b="0" dirty="0">
                <a:latin typeface="Comic Sans MS" pitchFamily="66" charset="0"/>
              </a:rPr>
              <a:t> oleh </a:t>
            </a:r>
            <a:r>
              <a:rPr lang="en-US" sz="1600" dirty="0">
                <a:latin typeface="Comic Sans MS" pitchFamily="66" charset="0"/>
              </a:rPr>
              <a:t>                            </a:t>
            </a:r>
            <a:r>
              <a:rPr lang="en-US" sz="1600" b="1" dirty="0">
                <a:latin typeface="Comic Sans MS" pitchFamily="66" charset="0"/>
              </a:rPr>
              <a:t>O</a:t>
            </a:r>
          </a:p>
          <a:p>
            <a:r>
              <a:rPr lang="en-US" sz="1600" b="0" dirty="0">
                <a:latin typeface="Comic Sans MS" pitchFamily="66" charset="0"/>
              </a:rPr>
              <a:t>			</a:t>
            </a:r>
          </a:p>
          <a:p>
            <a:r>
              <a:rPr lang="en-US" sz="1600" b="0" u="sng" dirty="0" err="1">
                <a:latin typeface="Comic Sans MS" pitchFamily="66" charset="0"/>
              </a:rPr>
              <a:t>Instruksi</a:t>
            </a:r>
            <a:r>
              <a:rPr lang="en-US" sz="1600" b="0" u="sng" dirty="0">
                <a:latin typeface="Comic Sans MS" pitchFamily="66" charset="0"/>
              </a:rPr>
              <a:t> </a:t>
            </a:r>
            <a:r>
              <a:rPr lang="en-US" sz="1600" b="0" u="sng" dirty="0" err="1">
                <a:latin typeface="Comic Sans MS" pitchFamily="66" charset="0"/>
              </a:rPr>
              <a:t>Kerja</a:t>
            </a:r>
            <a:r>
              <a:rPr lang="en-US" sz="1600" b="0" u="sng" dirty="0">
                <a:latin typeface="Comic Sans MS" pitchFamily="66" charset="0"/>
              </a:rPr>
              <a:t> </a:t>
            </a:r>
            <a:r>
              <a:rPr lang="en-US" sz="1600" b="0" u="sng" dirty="0" err="1">
                <a:latin typeface="Comic Sans MS" pitchFamily="66" charset="0"/>
              </a:rPr>
              <a:t>Evaluasi</a:t>
            </a:r>
            <a:r>
              <a:rPr lang="en-US" sz="1600" b="0" u="sng" dirty="0">
                <a:latin typeface="Comic Sans MS" pitchFamily="66" charset="0"/>
              </a:rPr>
              <a:t> S</a:t>
            </a:r>
            <a:r>
              <a:rPr lang="id-ID" sz="1600" b="0" u="sng" dirty="0">
                <a:latin typeface="Comic Sans MS" pitchFamily="66" charset="0"/>
              </a:rPr>
              <a:t>ubcon.</a:t>
            </a:r>
            <a:r>
              <a:rPr lang="en-US" sz="1600" b="0" u="sng" dirty="0">
                <a:latin typeface="Comic Sans MS" pitchFamily="66" charset="0"/>
              </a:rPr>
              <a:t> </a:t>
            </a:r>
          </a:p>
          <a:p>
            <a:r>
              <a:rPr lang="en-US" sz="2000" b="0" dirty="0">
                <a:latin typeface="Comic Sans MS" pitchFamily="66" charset="0"/>
              </a:rPr>
              <a:t>                   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52472" cy="2428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095744" y="1428736"/>
            <a:ext cx="5810256" cy="71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6" descr="http://thumbs.dreamstime.com/thumblarge_366/12345431936l27HZ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67776" y="0"/>
            <a:ext cx="1023910" cy="1293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692128-5CF8-4F08-A35E-01B1B2008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93411" y="6461428"/>
            <a:ext cx="5417127" cy="365125"/>
          </a:xfrm>
        </p:spPr>
        <p:txBody>
          <a:bodyPr/>
          <a:lstStyle/>
          <a:p>
            <a:r>
              <a:rPr lang="en-US"/>
              <a:t>Audit ISO IEC 17025:2017. 1/Rev 01 ©Copyright. Sentral Sistem Agustus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3181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99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4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6833" y="73532"/>
            <a:ext cx="4957232" cy="929823"/>
          </a:xfrm>
          <a:noFill/>
          <a:ln>
            <a:noFill/>
          </a:ln>
        </p:spPr>
        <p:txBody>
          <a:bodyPr anchorCtr="1">
            <a:normAutofit/>
          </a:bodyPr>
          <a:lstStyle/>
          <a:p>
            <a:pPr algn="ctr" eaLnBrk="1" hangingPunct="1">
              <a:defRPr/>
            </a:pPr>
            <a:r>
              <a:rPr lang="en-US" sz="4800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</a:rPr>
              <a:t>Kriteria</a:t>
            </a:r>
            <a:r>
              <a:rPr lang="en-US" sz="48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</a:rPr>
              <a:t> Audit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401670" y="1412776"/>
            <a:ext cx="8284642" cy="4714908"/>
          </a:xfrm>
          <a:noFill/>
        </p:spPr>
        <p:txBody>
          <a:bodyPr>
            <a:normAutofit fontScale="92500" lnSpcReduction="10000"/>
          </a:bodyPr>
          <a:lstStyle/>
          <a:p>
            <a:pPr algn="just" eaLnBrk="1" hangingPunct="1">
              <a:lnSpc>
                <a:spcPct val="80000"/>
              </a:lnSpc>
              <a:buClr>
                <a:schemeClr val="tx1"/>
              </a:buClr>
            </a:pPr>
            <a:r>
              <a:rPr lang="en-US" sz="1800" b="1" dirty="0" err="1"/>
              <a:t>Dokumen</a:t>
            </a:r>
            <a:r>
              <a:rPr lang="en-US" sz="1800" b="1" dirty="0"/>
              <a:t> </a:t>
            </a:r>
            <a:r>
              <a:rPr lang="en-US" sz="1800" b="1" dirty="0" err="1"/>
              <a:t>kerja</a:t>
            </a:r>
            <a:r>
              <a:rPr lang="en-US" sz="1800" b="1" dirty="0"/>
              <a:t> vs </a:t>
            </a:r>
            <a:r>
              <a:rPr lang="en-US" sz="1800" b="1" dirty="0" err="1"/>
              <a:t>Persyaratan</a:t>
            </a:r>
            <a:r>
              <a:rPr lang="en-US" sz="1800" b="1" dirty="0"/>
              <a:t> </a:t>
            </a:r>
            <a:r>
              <a:rPr lang="en-US" sz="1800" b="1" dirty="0" err="1"/>
              <a:t>sistem</a:t>
            </a:r>
            <a:r>
              <a:rPr lang="en-US" sz="1800" b="1" dirty="0"/>
              <a:t> </a:t>
            </a:r>
            <a:r>
              <a:rPr lang="en-US" sz="1800" b="1" dirty="0" err="1"/>
              <a:t>manajemen</a:t>
            </a:r>
            <a:endParaRPr lang="en-US" sz="1800" b="1" dirty="0"/>
          </a:p>
          <a:p>
            <a:pPr algn="just" eaLnBrk="1" hangingPunct="1">
              <a:lnSpc>
                <a:spcPct val="80000"/>
              </a:lnSpc>
              <a:spcAft>
                <a:spcPct val="50000"/>
              </a:spcAft>
              <a:buClr>
                <a:schemeClr val="tx1"/>
              </a:buClr>
              <a:buFont typeface="Wingdings" pitchFamily="2" charset="2"/>
              <a:buNone/>
            </a:pPr>
            <a:r>
              <a:rPr lang="en-US" sz="1600" dirty="0"/>
              <a:t>	</a:t>
            </a:r>
            <a:r>
              <a:rPr lang="en-US" sz="1600" u="sng" dirty="0" err="1"/>
              <a:t>Kesesuaian</a:t>
            </a:r>
            <a:r>
              <a:rPr lang="en-US" sz="1600" u="sng" dirty="0"/>
              <a:t> </a:t>
            </a:r>
            <a:r>
              <a:rPr lang="en-US" sz="1600" u="sng" dirty="0" err="1"/>
              <a:t>isi</a:t>
            </a:r>
            <a:r>
              <a:rPr lang="en-US" sz="1600" u="sng" dirty="0"/>
              <a:t> </a:t>
            </a:r>
            <a:r>
              <a:rPr lang="en-US" sz="1600" u="sng" dirty="0" err="1"/>
              <a:t>dokumen</a:t>
            </a:r>
            <a:r>
              <a:rPr lang="en-US" sz="1600" u="sng" dirty="0"/>
              <a:t> </a:t>
            </a:r>
            <a:r>
              <a:rPr lang="en-US" sz="1600" u="sng" dirty="0" err="1"/>
              <a:t>dengan</a:t>
            </a:r>
            <a:r>
              <a:rPr lang="en-US" sz="1600" u="sng" dirty="0"/>
              <a:t> </a:t>
            </a:r>
            <a:r>
              <a:rPr lang="en-US" sz="1600" u="sng" dirty="0" err="1"/>
              <a:t>semua</a:t>
            </a:r>
            <a:r>
              <a:rPr lang="en-US" sz="1600" u="sng" dirty="0"/>
              <a:t> </a:t>
            </a:r>
            <a:r>
              <a:rPr lang="en-US" sz="1600" u="sng" dirty="0" err="1"/>
              <a:t>elemen</a:t>
            </a:r>
            <a:r>
              <a:rPr lang="en-US" sz="1600" u="sng" dirty="0"/>
              <a:t> ISO</a:t>
            </a:r>
            <a:r>
              <a:rPr lang="id-ID" sz="1600" u="sng" dirty="0"/>
              <a:t>/IEC 17025:2017</a:t>
            </a:r>
            <a:r>
              <a:rPr lang="en-US" sz="1600" dirty="0"/>
              <a:t>, </a:t>
            </a:r>
            <a:r>
              <a:rPr lang="en-US" sz="1600" dirty="0" err="1"/>
              <a:t>misalnya</a:t>
            </a:r>
            <a:r>
              <a:rPr lang="en-US" sz="1600" dirty="0"/>
              <a:t> : </a:t>
            </a:r>
            <a:r>
              <a:rPr lang="en-US" sz="1600" dirty="0" err="1"/>
              <a:t>persyaratan</a:t>
            </a:r>
            <a:r>
              <a:rPr lang="en-US" sz="1600" dirty="0"/>
              <a:t> ISO</a:t>
            </a:r>
            <a:r>
              <a:rPr lang="id-ID" sz="1600" dirty="0"/>
              <a:t>/IEC 17025 </a:t>
            </a:r>
            <a:r>
              <a:rPr lang="en-US" sz="1600" dirty="0" err="1"/>
              <a:t>pasal</a:t>
            </a:r>
            <a:r>
              <a:rPr lang="en-US" sz="1600" dirty="0"/>
              <a:t> </a:t>
            </a:r>
            <a:r>
              <a:rPr lang="id-ID" sz="1600" dirty="0"/>
              <a:t>6.6</a:t>
            </a:r>
            <a:r>
              <a:rPr lang="en-US" sz="1600" dirty="0"/>
              <a:t> m</a:t>
            </a:r>
            <a:r>
              <a:rPr lang="id-ID" sz="1600" dirty="0"/>
              <a:t>ensyaratkan</a:t>
            </a:r>
            <a:r>
              <a:rPr lang="en-US" sz="1600" dirty="0"/>
              <a:t> </a:t>
            </a:r>
            <a:r>
              <a:rPr lang="en-US" sz="1600" dirty="0" err="1"/>
              <a:t>bahwa</a:t>
            </a:r>
            <a:r>
              <a:rPr lang="en-US" sz="1600" dirty="0"/>
              <a:t> l</a:t>
            </a:r>
            <a:r>
              <a:rPr lang="id-ID" sz="1600" dirty="0"/>
              <a:t>aboratorium harus memiliki prosedur pengendalian produk dan jasa yang disediakan external</a:t>
            </a:r>
            <a:r>
              <a:rPr lang="en-US" sz="1600" dirty="0"/>
              <a:t>. </a:t>
            </a:r>
            <a:r>
              <a:rPr lang="en-US" sz="1600" dirty="0" err="1"/>
              <a:t>Aktualnya</a:t>
            </a:r>
            <a:r>
              <a:rPr lang="en-US" sz="1600" dirty="0"/>
              <a:t> : </a:t>
            </a:r>
            <a:r>
              <a:rPr lang="en-US" sz="1600" dirty="0" err="1"/>
              <a:t>terdapat</a:t>
            </a:r>
            <a:r>
              <a:rPr lang="en-US" sz="1600" dirty="0"/>
              <a:t> proses </a:t>
            </a:r>
            <a:r>
              <a:rPr lang="id-ID" sz="1600" dirty="0"/>
              <a:t>pengujian /kalibrasi</a:t>
            </a:r>
            <a:r>
              <a:rPr lang="en-US" sz="1600" dirty="0"/>
              <a:t> yang </a:t>
            </a:r>
            <a:r>
              <a:rPr lang="en-US" sz="1600" dirty="0" err="1"/>
              <a:t>dilakukan</a:t>
            </a:r>
            <a:r>
              <a:rPr lang="en-US" sz="1600" dirty="0"/>
              <a:t> oleh </a:t>
            </a:r>
            <a:r>
              <a:rPr lang="en-US" sz="1600" dirty="0" err="1"/>
              <a:t>subcont</a:t>
            </a:r>
            <a:r>
              <a:rPr lang="en-US" sz="1600" dirty="0"/>
              <a:t> </a:t>
            </a:r>
            <a:r>
              <a:rPr lang="en-US" sz="1600" dirty="0" err="1"/>
              <a:t>tetapi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ada</a:t>
            </a:r>
            <a:r>
              <a:rPr lang="en-US" sz="1600" dirty="0"/>
              <a:t> </a:t>
            </a:r>
            <a:r>
              <a:rPr lang="en-US" sz="1600" dirty="0" err="1"/>
              <a:t>prosedur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sistem yang </a:t>
            </a:r>
            <a:r>
              <a:rPr lang="en-US" sz="1600" dirty="0" err="1"/>
              <a:t>mengatur</a:t>
            </a:r>
            <a:r>
              <a:rPr lang="en-US" sz="1600" dirty="0"/>
              <a:t> sistem </a:t>
            </a:r>
            <a:r>
              <a:rPr lang="en-US" sz="1600" dirty="0" err="1"/>
              <a:t>pengendalian</a:t>
            </a:r>
            <a:r>
              <a:rPr lang="en-US" sz="1600" dirty="0"/>
              <a:t> </a:t>
            </a:r>
            <a:r>
              <a:rPr lang="id-ID" sz="1600" dirty="0"/>
              <a:t>pengujian external.</a:t>
            </a:r>
            <a:endParaRPr lang="en-US" sz="1600" dirty="0"/>
          </a:p>
          <a:p>
            <a:pPr algn="just" eaLnBrk="1" hangingPunct="1">
              <a:lnSpc>
                <a:spcPct val="80000"/>
              </a:lnSpc>
              <a:buClr>
                <a:schemeClr val="tx1"/>
              </a:buClr>
            </a:pPr>
            <a:r>
              <a:rPr lang="en-US" sz="1800" b="1" dirty="0" err="1"/>
              <a:t>Dokumen</a:t>
            </a:r>
            <a:r>
              <a:rPr lang="en-US" sz="1800" b="1" dirty="0"/>
              <a:t> </a:t>
            </a:r>
            <a:r>
              <a:rPr lang="en-US" sz="1800" b="1" dirty="0" err="1"/>
              <a:t>Kerja</a:t>
            </a:r>
            <a:r>
              <a:rPr lang="en-US" sz="1800" b="1" dirty="0"/>
              <a:t> </a:t>
            </a:r>
            <a:r>
              <a:rPr lang="en-US" sz="1800" b="1" dirty="0" err="1"/>
              <a:t>vs</a:t>
            </a:r>
            <a:r>
              <a:rPr lang="en-US" sz="1800" b="1" dirty="0"/>
              <a:t> </a:t>
            </a:r>
            <a:r>
              <a:rPr lang="en-US" sz="1800" b="1" dirty="0" err="1"/>
              <a:t>dokumen</a:t>
            </a:r>
            <a:r>
              <a:rPr lang="en-US" sz="1800" b="1" dirty="0"/>
              <a:t> </a:t>
            </a:r>
            <a:r>
              <a:rPr lang="en-US" sz="1800" b="1" dirty="0" err="1"/>
              <a:t>lainnya</a:t>
            </a:r>
            <a:endParaRPr lang="en-US" sz="1800" b="1" dirty="0"/>
          </a:p>
          <a:p>
            <a:pPr algn="just" eaLnBrk="1" hangingPunct="1">
              <a:lnSpc>
                <a:spcPct val="80000"/>
              </a:lnSpc>
              <a:buClr>
                <a:schemeClr val="tx1"/>
              </a:buClr>
              <a:buFont typeface="Wingdings" pitchFamily="2" charset="2"/>
              <a:buNone/>
            </a:pPr>
            <a:r>
              <a:rPr lang="en-US" sz="1600" dirty="0"/>
              <a:t>	</a:t>
            </a:r>
            <a:r>
              <a:rPr lang="en-US" sz="1600" u="sng" dirty="0" err="1"/>
              <a:t>Keterkaitan</a:t>
            </a:r>
            <a:r>
              <a:rPr lang="en-US" sz="1600" u="sng" dirty="0"/>
              <a:t> </a:t>
            </a:r>
            <a:r>
              <a:rPr lang="en-US" sz="1600" u="sng" dirty="0" err="1"/>
              <a:t>antar</a:t>
            </a:r>
            <a:r>
              <a:rPr lang="en-US" sz="1600" u="sng" dirty="0"/>
              <a:t> </a:t>
            </a:r>
            <a:r>
              <a:rPr lang="en-US" sz="1600" u="sng" dirty="0" err="1"/>
              <a:t>dokumen</a:t>
            </a:r>
            <a:r>
              <a:rPr lang="en-US" sz="1600" u="sng" dirty="0"/>
              <a:t>, </a:t>
            </a:r>
            <a:r>
              <a:rPr lang="en-US" sz="1600" u="sng" dirty="0" err="1"/>
              <a:t>keterkaitan</a:t>
            </a:r>
            <a:r>
              <a:rPr lang="en-US" sz="1600" u="sng" dirty="0"/>
              <a:t> </a:t>
            </a:r>
            <a:r>
              <a:rPr lang="en-US" sz="1600" u="sng" dirty="0" err="1"/>
              <a:t>antara</a:t>
            </a:r>
            <a:r>
              <a:rPr lang="en-US" sz="1600" u="sng" dirty="0"/>
              <a:t> </a:t>
            </a:r>
            <a:r>
              <a:rPr lang="en-US" sz="1600" u="sng" dirty="0" err="1"/>
              <a:t>prosedur</a:t>
            </a:r>
            <a:r>
              <a:rPr lang="en-US" sz="1600" u="sng" dirty="0"/>
              <a:t> </a:t>
            </a:r>
            <a:r>
              <a:rPr lang="en-US" sz="1600" u="sng" dirty="0" err="1"/>
              <a:t>dengan</a:t>
            </a:r>
            <a:r>
              <a:rPr lang="en-US" sz="1600" u="sng" dirty="0"/>
              <a:t> </a:t>
            </a:r>
            <a:r>
              <a:rPr lang="en-US" sz="1600" u="sng" dirty="0" err="1"/>
              <a:t>instruksi</a:t>
            </a:r>
            <a:r>
              <a:rPr lang="en-US" sz="1600" u="sng" dirty="0"/>
              <a:t> </a:t>
            </a:r>
            <a:r>
              <a:rPr lang="en-US" sz="1600" u="sng" dirty="0" err="1"/>
              <a:t>kerja</a:t>
            </a:r>
            <a:r>
              <a:rPr lang="en-US" sz="1600" u="sng" dirty="0"/>
              <a:t> </a:t>
            </a:r>
            <a:r>
              <a:rPr lang="en-US" sz="1600" u="sng" dirty="0" err="1"/>
              <a:t>dan</a:t>
            </a:r>
            <a:r>
              <a:rPr lang="en-US" sz="1600" u="sng" dirty="0"/>
              <a:t> </a:t>
            </a:r>
            <a:r>
              <a:rPr lang="en-US" sz="1600" u="sng" dirty="0" err="1"/>
              <a:t>recordnya</a:t>
            </a:r>
            <a:r>
              <a:rPr lang="en-US" sz="1600" u="sng" dirty="0"/>
              <a:t>, </a:t>
            </a:r>
            <a:r>
              <a:rPr lang="en-US" sz="1600" u="sng" dirty="0" err="1"/>
              <a:t>keterkaitan</a:t>
            </a:r>
            <a:r>
              <a:rPr lang="en-US" sz="1600" u="sng" dirty="0"/>
              <a:t> </a:t>
            </a:r>
            <a:r>
              <a:rPr lang="en-US" sz="1600" u="sng" dirty="0" err="1"/>
              <a:t>antara</a:t>
            </a:r>
            <a:r>
              <a:rPr lang="en-US" sz="1600" u="sng" dirty="0"/>
              <a:t> Quality Manual </a:t>
            </a:r>
            <a:r>
              <a:rPr lang="en-US" sz="1600" u="sng" dirty="0" err="1"/>
              <a:t>dengan</a:t>
            </a:r>
            <a:r>
              <a:rPr lang="en-US" sz="1600" u="sng" dirty="0"/>
              <a:t> procedure </a:t>
            </a:r>
            <a:r>
              <a:rPr lang="en-US" sz="1600" u="sng" dirty="0" err="1"/>
              <a:t>dst</a:t>
            </a:r>
            <a:r>
              <a:rPr lang="en-US" sz="1600" dirty="0"/>
              <a:t>. </a:t>
            </a:r>
            <a:r>
              <a:rPr lang="en-US" sz="1600" dirty="0" err="1"/>
              <a:t>Misalnya</a:t>
            </a:r>
            <a:r>
              <a:rPr lang="en-US" sz="1600" dirty="0"/>
              <a:t> : </a:t>
            </a:r>
            <a:r>
              <a:rPr lang="en-US" sz="1600" dirty="0" err="1"/>
              <a:t>Prosedur</a:t>
            </a:r>
            <a:r>
              <a:rPr lang="en-US" sz="1600" dirty="0"/>
              <a:t> </a:t>
            </a:r>
            <a:r>
              <a:rPr lang="en-US" sz="1600" dirty="0" err="1"/>
              <a:t>pengembangan</a:t>
            </a:r>
            <a:r>
              <a:rPr lang="en-US" sz="1600" dirty="0"/>
              <a:t> </a:t>
            </a:r>
            <a:r>
              <a:rPr lang="id-ID" sz="1600" dirty="0"/>
              <a:t>lingkup</a:t>
            </a:r>
            <a:r>
              <a:rPr lang="en-US" sz="1600" dirty="0"/>
              <a:t> </a:t>
            </a:r>
            <a:r>
              <a:rPr lang="en-US" sz="1600" dirty="0" err="1"/>
              <a:t>menyatakan</a:t>
            </a:r>
            <a:r>
              <a:rPr lang="en-US" sz="1600" dirty="0"/>
              <a:t> </a:t>
            </a:r>
            <a:r>
              <a:rPr lang="en-US" sz="1600" dirty="0" err="1"/>
              <a:t>bahwa</a:t>
            </a:r>
            <a:r>
              <a:rPr lang="en-US" sz="1600" dirty="0"/>
              <a:t> </a:t>
            </a:r>
            <a:r>
              <a:rPr lang="en-US" sz="1600" dirty="0" err="1"/>
              <a:t>usulan</a:t>
            </a:r>
            <a:r>
              <a:rPr lang="en-US" sz="1600" dirty="0"/>
              <a:t> </a:t>
            </a:r>
            <a:r>
              <a:rPr lang="en-US" sz="1600" dirty="0" err="1"/>
              <a:t>pengembangan</a:t>
            </a:r>
            <a:r>
              <a:rPr lang="en-US" sz="1600" dirty="0"/>
              <a:t> </a:t>
            </a:r>
            <a:r>
              <a:rPr lang="id-ID" sz="1600" dirty="0"/>
              <a:t>lingkup</a:t>
            </a:r>
            <a:r>
              <a:rPr lang="en-US" sz="1600" dirty="0"/>
              <a:t> </a:t>
            </a:r>
            <a:r>
              <a:rPr lang="en-US" sz="1600" dirty="0" err="1"/>
              <a:t>baru</a:t>
            </a:r>
            <a:r>
              <a:rPr lang="en-US" sz="1600" dirty="0"/>
              <a:t> </a:t>
            </a:r>
            <a:r>
              <a:rPr lang="en-US" sz="1600" dirty="0" err="1"/>
              <a:t>harus</a:t>
            </a:r>
            <a:r>
              <a:rPr lang="en-US" sz="1600" dirty="0"/>
              <a:t> </a:t>
            </a:r>
            <a:r>
              <a:rPr lang="en-US" sz="1600" dirty="0" err="1"/>
              <a:t>mengisi</a:t>
            </a:r>
            <a:r>
              <a:rPr lang="en-US" sz="1600" dirty="0"/>
              <a:t> form </a:t>
            </a:r>
            <a:r>
              <a:rPr lang="en-US" sz="1600" dirty="0" err="1"/>
              <a:t>pengajuan</a:t>
            </a:r>
            <a:r>
              <a:rPr lang="en-US" sz="1600" dirty="0"/>
              <a:t> </a:t>
            </a:r>
            <a:r>
              <a:rPr lang="id-ID" sz="1600" dirty="0"/>
              <a:t>lingkup</a:t>
            </a:r>
            <a:r>
              <a:rPr lang="en-US" sz="1600" dirty="0"/>
              <a:t>, </a:t>
            </a:r>
            <a:r>
              <a:rPr lang="en-US" sz="1600" dirty="0" err="1"/>
              <a:t>aktualnya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ada</a:t>
            </a:r>
            <a:r>
              <a:rPr lang="en-US" sz="1600" dirty="0"/>
              <a:t> form </a:t>
            </a:r>
            <a:r>
              <a:rPr lang="en-US" sz="1600" dirty="0" err="1"/>
              <a:t>pengajuan</a:t>
            </a:r>
            <a:r>
              <a:rPr lang="en-US" sz="1600" dirty="0"/>
              <a:t> </a:t>
            </a:r>
            <a:r>
              <a:rPr lang="id-ID" sz="1600" dirty="0"/>
              <a:t>lingkup.</a:t>
            </a:r>
            <a:endParaRPr lang="en-US" sz="1600" dirty="0"/>
          </a:p>
          <a:p>
            <a:pPr algn="just" eaLnBrk="1" hangingPunct="1">
              <a:lnSpc>
                <a:spcPct val="80000"/>
              </a:lnSpc>
              <a:buClr>
                <a:schemeClr val="tx1"/>
              </a:buClr>
            </a:pPr>
            <a:r>
              <a:rPr lang="en-US" sz="1800" b="1" dirty="0" err="1"/>
              <a:t>Dokumen</a:t>
            </a:r>
            <a:r>
              <a:rPr lang="en-US" sz="1800" b="1" dirty="0"/>
              <a:t> </a:t>
            </a:r>
            <a:r>
              <a:rPr lang="en-US" sz="1800" b="1" dirty="0" err="1"/>
              <a:t>kerja</a:t>
            </a:r>
            <a:r>
              <a:rPr lang="en-US" sz="1800" b="1" dirty="0"/>
              <a:t> vs </a:t>
            </a:r>
            <a:r>
              <a:rPr lang="en-US" sz="1800" b="1" dirty="0" err="1"/>
              <a:t>Pelaksanaan</a:t>
            </a:r>
            <a:endParaRPr lang="en-US" sz="1800" b="1" dirty="0"/>
          </a:p>
          <a:p>
            <a:pPr eaLnBrk="1" hangingPunct="1">
              <a:lnSpc>
                <a:spcPct val="80000"/>
              </a:lnSpc>
              <a:spcAft>
                <a:spcPct val="50000"/>
              </a:spcAft>
              <a:buClr>
                <a:schemeClr val="tx1"/>
              </a:buClr>
              <a:buFont typeface="Wingdings" pitchFamily="2" charset="2"/>
              <a:buNone/>
            </a:pPr>
            <a:r>
              <a:rPr lang="en-US" sz="1600" dirty="0"/>
              <a:t>	</a:t>
            </a:r>
            <a:r>
              <a:rPr lang="en-US" sz="1600" u="sng" dirty="0" err="1"/>
              <a:t>Kesesuaian</a:t>
            </a:r>
            <a:r>
              <a:rPr lang="en-US" sz="1600" u="sng" dirty="0"/>
              <a:t> </a:t>
            </a:r>
            <a:r>
              <a:rPr lang="en-US" sz="1600" u="sng" dirty="0" err="1"/>
              <a:t>pelaksanaan</a:t>
            </a:r>
            <a:r>
              <a:rPr lang="en-US" sz="1600" u="sng" dirty="0"/>
              <a:t> dan </a:t>
            </a:r>
            <a:r>
              <a:rPr lang="en-US" sz="1600" u="sng" dirty="0" err="1"/>
              <a:t>prosedur</a:t>
            </a:r>
            <a:r>
              <a:rPr lang="en-US" sz="1600" u="sng" dirty="0"/>
              <a:t> </a:t>
            </a:r>
            <a:r>
              <a:rPr lang="en-US" sz="1600" u="sng" dirty="0" err="1"/>
              <a:t>tertulisnya</a:t>
            </a:r>
            <a:r>
              <a:rPr lang="en-US" sz="1600" dirty="0"/>
              <a:t>, </a:t>
            </a:r>
            <a:r>
              <a:rPr lang="en-US" sz="1600" dirty="0" err="1"/>
              <a:t>misalnya</a:t>
            </a:r>
            <a:r>
              <a:rPr lang="en-US" sz="1600" dirty="0"/>
              <a:t> : </a:t>
            </a:r>
            <a:r>
              <a:rPr lang="en-US" sz="1600" dirty="0" err="1"/>
              <a:t>prosedur</a:t>
            </a:r>
            <a:r>
              <a:rPr lang="en-US" sz="1600" dirty="0"/>
              <a:t> </a:t>
            </a:r>
            <a:r>
              <a:rPr lang="en-US" sz="1600" dirty="0" err="1"/>
              <a:t>menyatakan</a:t>
            </a:r>
            <a:r>
              <a:rPr lang="en-US" sz="1600" dirty="0"/>
              <a:t> </a:t>
            </a:r>
            <a:r>
              <a:rPr lang="en-US" sz="1600" dirty="0" err="1"/>
              <a:t>bahwa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identifikasi</a:t>
            </a:r>
            <a:r>
              <a:rPr lang="en-US" sz="1600" dirty="0"/>
              <a:t> </a:t>
            </a:r>
            <a:r>
              <a:rPr lang="id-ID" sz="1600" dirty="0"/>
              <a:t>dokumen kadaluarsa</a:t>
            </a:r>
            <a:r>
              <a:rPr lang="en-US" sz="1600" dirty="0"/>
              <a:t>, </a:t>
            </a:r>
            <a:r>
              <a:rPr lang="id-ID" sz="1600" dirty="0"/>
              <a:t>harus distampel “kadaluarsa”</a:t>
            </a:r>
            <a:r>
              <a:rPr lang="en-US" sz="1600" dirty="0"/>
              <a:t>, </a:t>
            </a:r>
            <a:r>
              <a:rPr lang="en-US" sz="1600" dirty="0" err="1"/>
              <a:t>aktualnya</a:t>
            </a:r>
            <a:r>
              <a:rPr lang="en-US" sz="1600" dirty="0"/>
              <a:t> : </a:t>
            </a:r>
            <a:r>
              <a:rPr lang="id-ID" sz="1600" dirty="0"/>
              <a:t>penandaan dokumen kadaluarsa hanya dengan disilang besar.</a:t>
            </a:r>
            <a:endParaRPr lang="en-US" sz="1600" dirty="0"/>
          </a:p>
          <a:p>
            <a:pPr algn="just" eaLnBrk="1" hangingPunct="1">
              <a:lnSpc>
                <a:spcPct val="80000"/>
              </a:lnSpc>
              <a:buClr>
                <a:schemeClr val="tx1"/>
              </a:buClr>
            </a:pPr>
            <a:r>
              <a:rPr lang="id-ID" sz="1800" b="1" dirty="0"/>
              <a:t>Hasil kerja</a:t>
            </a:r>
            <a:r>
              <a:rPr lang="en-US" sz="1800" b="1" dirty="0"/>
              <a:t> vs </a:t>
            </a:r>
            <a:r>
              <a:rPr lang="en-US" sz="1800" b="1" dirty="0" err="1"/>
              <a:t>Spesifikasi</a:t>
            </a:r>
            <a:r>
              <a:rPr lang="en-US" sz="1800" b="1" dirty="0"/>
              <a:t> </a:t>
            </a:r>
            <a:r>
              <a:rPr lang="en-US" sz="1800" b="1" dirty="0" err="1"/>
              <a:t>tertentu</a:t>
            </a:r>
            <a:r>
              <a:rPr lang="en-US" sz="1800" b="1" dirty="0"/>
              <a:t> / customer</a:t>
            </a:r>
          </a:p>
          <a:p>
            <a:pPr algn="just" eaLnBrk="1" hangingPunct="1">
              <a:lnSpc>
                <a:spcPct val="80000"/>
              </a:lnSpc>
              <a:buClr>
                <a:schemeClr val="tx1"/>
              </a:buClr>
              <a:buFont typeface="Wingdings" pitchFamily="2" charset="2"/>
              <a:buNone/>
            </a:pPr>
            <a:r>
              <a:rPr lang="en-US" sz="1600" dirty="0"/>
              <a:t>	</a:t>
            </a:r>
            <a:r>
              <a:rPr lang="en-US" sz="1600" u="sng" dirty="0" err="1"/>
              <a:t>Ke</a:t>
            </a:r>
            <a:r>
              <a:rPr lang="id-ID" sz="1600" u="sng" dirty="0"/>
              <a:t>tidak</a:t>
            </a:r>
            <a:r>
              <a:rPr lang="en-US" sz="1600" u="sng" dirty="0" err="1"/>
              <a:t>sesuaian</a:t>
            </a:r>
            <a:r>
              <a:rPr lang="en-US" sz="1600" u="sng" dirty="0"/>
              <a:t> </a:t>
            </a:r>
            <a:r>
              <a:rPr lang="id-ID" sz="1600" u="sng" dirty="0"/>
              <a:t>hasil kerja </a:t>
            </a:r>
            <a:r>
              <a:rPr lang="en-US" sz="1600" u="sng" dirty="0" err="1"/>
              <a:t>dengan</a:t>
            </a:r>
            <a:r>
              <a:rPr lang="en-US" sz="1600" u="sng" dirty="0"/>
              <a:t> </a:t>
            </a:r>
            <a:r>
              <a:rPr lang="en-US" sz="1600" u="sng" dirty="0" err="1"/>
              <a:t>spesifikasi</a:t>
            </a:r>
            <a:r>
              <a:rPr lang="en-US" sz="1600" dirty="0"/>
              <a:t>, </a:t>
            </a:r>
            <a:r>
              <a:rPr lang="en-US" sz="1600" dirty="0" err="1"/>
              <a:t>misalnya</a:t>
            </a:r>
            <a:r>
              <a:rPr lang="en-US" sz="1600" dirty="0"/>
              <a:t> : </a:t>
            </a:r>
            <a:r>
              <a:rPr lang="id-ID" sz="1600" dirty="0"/>
              <a:t>spesifikasi timbangan kapasitas sampai 1 ton, namun hanya dikalibrasi sampai 500 kg.  Masa simpan rekaman hasil pengujian suatu customer minimal disimpan selama 5 tahun, namun ada yang baru 3 tahun, ternyata sudah dimusnahkan.</a:t>
            </a:r>
            <a:endParaRPr lang="en-US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1E54F-29F9-4D4C-B1D5-E53B1923E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E94571-1640-44AC-9656-2E126A36BEA6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496616" cy="6858000"/>
          </a:xfrm>
          <a:custGeom>
            <a:avLst/>
            <a:gdLst>
              <a:gd name="connsiteX0" fmla="*/ 0 w 1064568"/>
              <a:gd name="connsiteY0" fmla="*/ 0 h 6858000"/>
              <a:gd name="connsiteX1" fmla="*/ 1064568 w 1064568"/>
              <a:gd name="connsiteY1" fmla="*/ 0 h 6858000"/>
              <a:gd name="connsiteX2" fmla="*/ 1064568 w 1064568"/>
              <a:gd name="connsiteY2" fmla="*/ 6858000 h 6858000"/>
              <a:gd name="connsiteX3" fmla="*/ 0 w 1064568"/>
              <a:gd name="connsiteY3" fmla="*/ 6858000 h 6858000"/>
              <a:gd name="connsiteX4" fmla="*/ 0 w 1064568"/>
              <a:gd name="connsiteY4" fmla="*/ 0 h 6858000"/>
              <a:gd name="connsiteX0" fmla="*/ 0 w 1064568"/>
              <a:gd name="connsiteY0" fmla="*/ 0 h 6858000"/>
              <a:gd name="connsiteX1" fmla="*/ 1064568 w 1064568"/>
              <a:gd name="connsiteY1" fmla="*/ 0 h 6858000"/>
              <a:gd name="connsiteX2" fmla="*/ 0 w 1064568"/>
              <a:gd name="connsiteY2" fmla="*/ 6858000 h 6858000"/>
              <a:gd name="connsiteX3" fmla="*/ 0 w 106456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4568" h="6858000">
                <a:moveTo>
                  <a:pt x="0" y="0"/>
                </a:moveTo>
                <a:lnTo>
                  <a:pt x="1064568" y="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-23392" y="16042"/>
            <a:ext cx="1368152" cy="634370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4448944" y="1124744"/>
            <a:ext cx="54729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C50EDB5B-7051-4A8D-80D4-B9F8B1954F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3737" y="6309643"/>
            <a:ext cx="5474970" cy="366397"/>
          </a:xfrm>
        </p:spPr>
        <p:txBody>
          <a:bodyPr/>
          <a:lstStyle/>
          <a:p>
            <a:r>
              <a:rPr lang="en-US" sz="1200">
                <a:solidFill>
                  <a:schemeClr val="tx1"/>
                </a:solidFill>
              </a:rPr>
              <a:t>Audit ISO IEC 17025:2017. 1/Rev 01 ©Copyright. Sentral Sistem Agustus 2019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9315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071546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/>
            <a:r>
              <a:rPr lang="en-US" sz="5400" dirty="0">
                <a:latin typeface="Impact" panose="020B0806030902050204" pitchFamily="34" charset="0"/>
              </a:rPr>
              <a:t>Workshop : </a:t>
            </a:r>
            <a:r>
              <a:rPr lang="en-US" sz="3200" dirty="0" err="1">
                <a:latin typeface="Impact" panose="020B0806030902050204" pitchFamily="34" charset="0"/>
              </a:rPr>
              <a:t>Penulisan</a:t>
            </a:r>
            <a:r>
              <a:rPr lang="en-US" sz="3200" dirty="0">
                <a:latin typeface="Impact" panose="020B0806030902050204" pitchFamily="34" charset="0"/>
              </a:rPr>
              <a:t> </a:t>
            </a:r>
            <a:r>
              <a:rPr lang="en-US" sz="3200" dirty="0" err="1">
                <a:latin typeface="Impact" panose="020B0806030902050204" pitchFamily="34" charset="0"/>
              </a:rPr>
              <a:t>Temuan</a:t>
            </a:r>
            <a:r>
              <a:rPr lang="en-US" sz="3200" dirty="0">
                <a:latin typeface="Impact" panose="020B0806030902050204" pitchFamily="34" charset="0"/>
              </a:rPr>
              <a:t> Audit</a:t>
            </a:r>
          </a:p>
        </p:txBody>
      </p:sp>
      <p:sp>
        <p:nvSpPr>
          <p:cNvPr id="87044" name="Rectangle 3"/>
          <p:cNvSpPr>
            <a:spLocks noGrp="1" noChangeArrowheads="1"/>
          </p:cNvSpPr>
          <p:nvPr>
            <p:ph idx="1"/>
          </p:nvPr>
        </p:nvSpPr>
        <p:spPr>
          <a:xfrm>
            <a:off x="565747" y="1490663"/>
            <a:ext cx="8832850" cy="4248150"/>
          </a:xfrm>
        </p:spPr>
        <p:txBody>
          <a:bodyPr>
            <a:normAutofit lnSpcReduction="10000"/>
          </a:bodyPr>
          <a:lstStyle/>
          <a:p>
            <a:pPr algn="just" eaLnBrk="1" hangingPunct="1">
              <a:lnSpc>
                <a:spcPct val="80000"/>
              </a:lnSpc>
            </a:pPr>
            <a:r>
              <a:rPr lang="id-ID" altLang="en-US" sz="2200" dirty="0"/>
              <a:t>P</a:t>
            </a:r>
            <a:r>
              <a:rPr lang="en-US" altLang="en-US" sz="2200" dirty="0" err="1"/>
              <a:t>erusahaan</a:t>
            </a:r>
            <a:r>
              <a:rPr lang="en-US" altLang="en-US" sz="2200" dirty="0"/>
              <a:t> XYZ </a:t>
            </a:r>
            <a:r>
              <a:rPr lang="en-US" altLang="en-US" sz="2200" dirty="0" err="1"/>
              <a:t>memiliki</a:t>
            </a:r>
            <a:r>
              <a:rPr lang="en-US" altLang="en-US" sz="2200" dirty="0"/>
              <a:t> 3 </a:t>
            </a:r>
            <a:r>
              <a:rPr lang="id-ID" altLang="en-US" sz="2200" dirty="0"/>
              <a:t>ruang lab. kalibrasi</a:t>
            </a:r>
            <a:r>
              <a:rPr lang="en-US" altLang="en-US" sz="2200" dirty="0"/>
              <a:t>. Pada </a:t>
            </a:r>
            <a:r>
              <a:rPr lang="en-US" altLang="en-US" sz="2200" dirty="0" err="1"/>
              <a:t>tiap</a:t>
            </a:r>
            <a:r>
              <a:rPr lang="en-US" altLang="en-US" sz="2200" dirty="0"/>
              <a:t> </a:t>
            </a:r>
            <a:r>
              <a:rPr lang="id-ID" altLang="en-US" sz="2200" dirty="0"/>
              <a:t>lab.</a:t>
            </a:r>
            <a:r>
              <a:rPr lang="en-US" altLang="en-US" sz="2200" dirty="0"/>
              <a:t> </a:t>
            </a:r>
            <a:r>
              <a:rPr lang="en-US" altLang="en-US" sz="2200" dirty="0" err="1"/>
              <a:t>terdapat</a:t>
            </a:r>
            <a:r>
              <a:rPr lang="en-US" altLang="en-US" sz="2200" dirty="0"/>
              <a:t> </a:t>
            </a:r>
            <a:r>
              <a:rPr lang="id-ID" altLang="en-US" sz="2200" dirty="0"/>
              <a:t>thermohygrometer </a:t>
            </a:r>
            <a:r>
              <a:rPr lang="en-US" altLang="en-US" sz="2200" dirty="0"/>
              <a:t>yang </a:t>
            </a:r>
            <a:r>
              <a:rPr lang="en-US" altLang="en-US" sz="2200" dirty="0" err="1"/>
              <a:t>digunakan</a:t>
            </a:r>
            <a:r>
              <a:rPr lang="en-US" altLang="en-US" sz="2200" dirty="0"/>
              <a:t> </a:t>
            </a:r>
            <a:r>
              <a:rPr lang="en-US" altLang="en-US" sz="2200" dirty="0" err="1"/>
              <a:t>untuk</a:t>
            </a:r>
            <a:r>
              <a:rPr lang="en-US" altLang="en-US" sz="2200" dirty="0"/>
              <a:t> </a:t>
            </a:r>
            <a:r>
              <a:rPr lang="en-US" altLang="en-US" sz="2200" dirty="0" err="1"/>
              <a:t>mengukur</a:t>
            </a:r>
            <a:r>
              <a:rPr lang="en-US" altLang="en-US" sz="2200" dirty="0"/>
              <a:t> </a:t>
            </a:r>
            <a:r>
              <a:rPr lang="id-ID" altLang="en-US" sz="2200" dirty="0"/>
              <a:t>temperatur dan kelembaban saat kalibrasi</a:t>
            </a:r>
            <a:r>
              <a:rPr lang="en-US" altLang="en-US" sz="2200" dirty="0"/>
              <a:t>. Di l</a:t>
            </a:r>
            <a:r>
              <a:rPr lang="id-ID" altLang="en-US" sz="2200" dirty="0"/>
              <a:t>ab. Dimensi</a:t>
            </a:r>
            <a:r>
              <a:rPr lang="en-US" altLang="en-US" sz="2200" dirty="0"/>
              <a:t> </a:t>
            </a:r>
            <a:r>
              <a:rPr lang="en-US" altLang="en-US" sz="2200" dirty="0" err="1"/>
              <a:t>terdapat</a:t>
            </a:r>
            <a:r>
              <a:rPr lang="en-US" altLang="en-US" sz="2200" dirty="0"/>
              <a:t> t</a:t>
            </a:r>
            <a:r>
              <a:rPr lang="id-ID" altLang="en-US" sz="2200" dirty="0"/>
              <a:t>hermohygro</a:t>
            </a:r>
            <a:r>
              <a:rPr lang="en-US" altLang="en-US" sz="2200" dirty="0"/>
              <a:t>meter </a:t>
            </a:r>
            <a:r>
              <a:rPr lang="en-US" altLang="en-US" sz="2200" dirty="0" err="1"/>
              <a:t>dengan</a:t>
            </a:r>
            <a:r>
              <a:rPr lang="en-US" altLang="en-US" sz="2200" dirty="0"/>
              <a:t> no </a:t>
            </a:r>
            <a:r>
              <a:rPr lang="en-US" altLang="en-US" sz="2200" dirty="0" err="1"/>
              <a:t>seri</a:t>
            </a:r>
            <a:r>
              <a:rPr lang="en-US" altLang="en-US" sz="2200" dirty="0"/>
              <a:t> 123; </a:t>
            </a:r>
            <a:r>
              <a:rPr lang="id-ID" altLang="en-US" sz="2200" dirty="0"/>
              <a:t>lab. Suhu </a:t>
            </a:r>
            <a:r>
              <a:rPr lang="en-US" altLang="en-US" sz="2200" dirty="0" err="1"/>
              <a:t>dengan</a:t>
            </a:r>
            <a:r>
              <a:rPr lang="en-US" altLang="en-US" sz="2200" dirty="0"/>
              <a:t> t</a:t>
            </a:r>
            <a:r>
              <a:rPr lang="id-ID" altLang="en-US" sz="2200" dirty="0"/>
              <a:t>hermohygro</a:t>
            </a:r>
            <a:r>
              <a:rPr lang="en-US" altLang="en-US" sz="2200" dirty="0"/>
              <a:t>meter no </a:t>
            </a:r>
            <a:r>
              <a:rPr lang="en-US" altLang="en-US" sz="2200" dirty="0" err="1"/>
              <a:t>seri</a:t>
            </a:r>
            <a:r>
              <a:rPr lang="en-US" altLang="en-US" sz="2200" dirty="0"/>
              <a:t> 456 dan </a:t>
            </a:r>
            <a:r>
              <a:rPr lang="id-ID" altLang="en-US" sz="2200" dirty="0"/>
              <a:t>lab. Masa </a:t>
            </a:r>
            <a:r>
              <a:rPr lang="en-US" altLang="en-US" sz="2200" dirty="0" err="1"/>
              <a:t>dengan</a:t>
            </a:r>
            <a:r>
              <a:rPr lang="en-US" altLang="en-US" sz="2200" dirty="0"/>
              <a:t> no </a:t>
            </a:r>
            <a:r>
              <a:rPr lang="en-US" altLang="en-US" sz="2200" dirty="0" err="1"/>
              <a:t>seri</a:t>
            </a:r>
            <a:r>
              <a:rPr lang="en-US" altLang="en-US" sz="2200" dirty="0"/>
              <a:t> 789. Pada </a:t>
            </a:r>
            <a:r>
              <a:rPr lang="en-US" altLang="en-US" sz="2200" dirty="0" err="1"/>
              <a:t>saat</a:t>
            </a:r>
            <a:r>
              <a:rPr lang="en-US" altLang="en-US" sz="2200" dirty="0"/>
              <a:t> </a:t>
            </a:r>
            <a:r>
              <a:rPr lang="en-US" altLang="en-US" sz="2200" dirty="0" err="1"/>
              <a:t>dilakukan</a:t>
            </a:r>
            <a:r>
              <a:rPr lang="en-US" altLang="en-US" sz="2200" dirty="0"/>
              <a:t> audit </a:t>
            </a:r>
            <a:r>
              <a:rPr lang="en-US" altLang="en-US" sz="2200" dirty="0" err="1"/>
              <a:t>lapangan</a:t>
            </a:r>
            <a:r>
              <a:rPr lang="en-US" altLang="en-US" sz="2200" dirty="0"/>
              <a:t>, </a:t>
            </a:r>
            <a:r>
              <a:rPr lang="en-US" altLang="en-US" sz="2200" dirty="0" err="1"/>
              <a:t>ditemukan</a:t>
            </a:r>
            <a:r>
              <a:rPr lang="en-US" altLang="en-US" sz="2200" dirty="0"/>
              <a:t> t</a:t>
            </a:r>
            <a:r>
              <a:rPr lang="id-ID" altLang="en-US" sz="2200" dirty="0"/>
              <a:t>hermohygro</a:t>
            </a:r>
            <a:r>
              <a:rPr lang="en-US" altLang="en-US" sz="2200" dirty="0"/>
              <a:t>meter pada l</a:t>
            </a:r>
            <a:r>
              <a:rPr lang="id-ID" altLang="en-US" sz="2200" dirty="0"/>
              <a:t>ab. Dimensi</a:t>
            </a:r>
            <a:r>
              <a:rPr lang="en-US" altLang="en-US" sz="2200" dirty="0"/>
              <a:t> masa </a:t>
            </a:r>
            <a:r>
              <a:rPr lang="en-US" altLang="en-US" sz="2200" dirty="0" err="1"/>
              <a:t>kalibrasinya</a:t>
            </a:r>
            <a:r>
              <a:rPr lang="en-US" altLang="en-US" sz="2200" dirty="0"/>
              <a:t> </a:t>
            </a:r>
            <a:r>
              <a:rPr lang="en-US" altLang="en-US" sz="2200" dirty="0" err="1"/>
              <a:t>sudah</a:t>
            </a:r>
            <a:r>
              <a:rPr lang="en-US" altLang="en-US" sz="2200" dirty="0"/>
              <a:t> </a:t>
            </a:r>
            <a:r>
              <a:rPr lang="en-US" altLang="en-US" sz="2200" dirty="0" err="1"/>
              <a:t>terlewati</a:t>
            </a:r>
            <a:r>
              <a:rPr lang="en-US" altLang="en-US" sz="2200" dirty="0"/>
              <a:t>. </a:t>
            </a:r>
          </a:p>
          <a:p>
            <a:pPr algn="just" eaLnBrk="1" hangingPunct="1">
              <a:lnSpc>
                <a:spcPct val="80000"/>
              </a:lnSpc>
            </a:pPr>
            <a:endParaRPr lang="en-US" altLang="en-US" sz="2200" dirty="0"/>
          </a:p>
          <a:p>
            <a:pPr algn="just" eaLnBrk="1" hangingPunct="1">
              <a:lnSpc>
                <a:spcPct val="80000"/>
              </a:lnSpc>
            </a:pPr>
            <a:r>
              <a:rPr lang="en-US" altLang="en-US" sz="2200" dirty="0"/>
              <a:t>Pada </a:t>
            </a:r>
            <a:r>
              <a:rPr lang="en-US" altLang="en-US" sz="2200" dirty="0" err="1"/>
              <a:t>saat</a:t>
            </a:r>
            <a:r>
              <a:rPr lang="en-US" altLang="en-US" sz="2200" dirty="0"/>
              <a:t> </a:t>
            </a:r>
            <a:r>
              <a:rPr lang="en-US" altLang="en-US" sz="2200" dirty="0" err="1"/>
              <a:t>melakukan</a:t>
            </a:r>
            <a:r>
              <a:rPr lang="en-US" altLang="en-US" sz="2200" dirty="0"/>
              <a:t> audit pada proses </a:t>
            </a:r>
            <a:r>
              <a:rPr lang="en-US" altLang="en-US" sz="2200" dirty="0" err="1"/>
              <a:t>Pembelian</a:t>
            </a:r>
            <a:r>
              <a:rPr lang="en-US" altLang="en-US" sz="2200" dirty="0"/>
              <a:t> di </a:t>
            </a:r>
            <a:r>
              <a:rPr lang="en-US" altLang="en-US" sz="2200" dirty="0" err="1"/>
              <a:t>departemen</a:t>
            </a:r>
            <a:r>
              <a:rPr lang="en-US" altLang="en-US" sz="2200" dirty="0"/>
              <a:t> Purchasing, </a:t>
            </a:r>
            <a:r>
              <a:rPr lang="en-US" altLang="en-US" sz="2200" dirty="0" err="1"/>
              <a:t>disebutkan</a:t>
            </a:r>
            <a:r>
              <a:rPr lang="en-US" altLang="en-US" sz="2200" dirty="0"/>
              <a:t> pada </a:t>
            </a:r>
            <a:r>
              <a:rPr lang="en-US" altLang="en-US" sz="2200" dirty="0" err="1"/>
              <a:t>prosedur</a:t>
            </a:r>
            <a:r>
              <a:rPr lang="en-US" altLang="en-US" sz="2200" dirty="0"/>
              <a:t> ”</a:t>
            </a:r>
            <a:r>
              <a:rPr lang="en-US" altLang="en-US" sz="2200" dirty="0" err="1"/>
              <a:t>Pembelian</a:t>
            </a:r>
            <a:r>
              <a:rPr lang="en-US" altLang="en-US" sz="2200" dirty="0"/>
              <a:t>” </a:t>
            </a:r>
            <a:r>
              <a:rPr lang="en-US" altLang="en-US" sz="2200" dirty="0" err="1"/>
              <a:t>bahwa</a:t>
            </a:r>
            <a:r>
              <a:rPr lang="en-US" altLang="en-US" sz="2200" dirty="0"/>
              <a:t> </a:t>
            </a:r>
            <a:r>
              <a:rPr lang="en-US" altLang="en-US" sz="2200" dirty="0" err="1"/>
              <a:t>setiap</a:t>
            </a:r>
            <a:r>
              <a:rPr lang="en-US" altLang="en-US" sz="2200" dirty="0"/>
              <a:t> </a:t>
            </a:r>
            <a:r>
              <a:rPr lang="en-US" altLang="en-US" sz="2200" dirty="0" err="1"/>
              <a:t>pembelian</a:t>
            </a:r>
            <a:r>
              <a:rPr lang="en-US" altLang="en-US" sz="2200" dirty="0"/>
              <a:t> Urgent </a:t>
            </a:r>
            <a:r>
              <a:rPr lang="en-US" altLang="en-US" sz="2200" dirty="0" err="1"/>
              <a:t>akan</a:t>
            </a:r>
            <a:r>
              <a:rPr lang="en-US" altLang="en-US" sz="2200" dirty="0"/>
              <a:t> </a:t>
            </a:r>
            <a:r>
              <a:rPr lang="en-US" altLang="en-US" sz="2200" dirty="0" err="1"/>
              <a:t>dicatat</a:t>
            </a:r>
            <a:r>
              <a:rPr lang="en-US" altLang="en-US" sz="2200" dirty="0"/>
              <a:t> pada log </a:t>
            </a:r>
            <a:r>
              <a:rPr lang="en-US" altLang="en-US" sz="2200" dirty="0" err="1"/>
              <a:t>Pembelian</a:t>
            </a:r>
            <a:r>
              <a:rPr lang="en-US" altLang="en-US" sz="2200" dirty="0"/>
              <a:t> Urgent. </a:t>
            </a:r>
            <a:r>
              <a:rPr lang="en-US" altLang="en-US" sz="2200" dirty="0" err="1"/>
              <a:t>Ketika</a:t>
            </a:r>
            <a:r>
              <a:rPr lang="en-US" altLang="en-US" sz="2200" dirty="0"/>
              <a:t> </a:t>
            </a:r>
            <a:r>
              <a:rPr lang="en-US" altLang="en-US" sz="2200" dirty="0" err="1"/>
              <a:t>dilakukan</a:t>
            </a:r>
            <a:r>
              <a:rPr lang="en-US" altLang="en-US" sz="2200" dirty="0"/>
              <a:t> </a:t>
            </a:r>
            <a:r>
              <a:rPr lang="en-US" altLang="en-US" sz="2200" dirty="0" err="1"/>
              <a:t>pemeriksaan</a:t>
            </a:r>
            <a:r>
              <a:rPr lang="en-US" altLang="en-US" sz="2200" dirty="0"/>
              <a:t> pada </a:t>
            </a:r>
            <a:r>
              <a:rPr lang="en-US" altLang="en-US" sz="2200" dirty="0" err="1"/>
              <a:t>permintaan</a:t>
            </a:r>
            <a:r>
              <a:rPr lang="en-US" altLang="en-US" sz="2200" dirty="0"/>
              <a:t> </a:t>
            </a:r>
            <a:r>
              <a:rPr lang="en-US" altLang="en-US" sz="2200" dirty="0" err="1"/>
              <a:t>pembelian</a:t>
            </a:r>
            <a:r>
              <a:rPr lang="en-US" altLang="en-US" sz="2200" dirty="0"/>
              <a:t> </a:t>
            </a:r>
            <a:r>
              <a:rPr lang="en-US" altLang="en-US" sz="2200" dirty="0" err="1"/>
              <a:t>dari</a:t>
            </a:r>
            <a:r>
              <a:rPr lang="en-US" altLang="en-US" sz="2200" dirty="0"/>
              <a:t> </a:t>
            </a:r>
            <a:r>
              <a:rPr lang="en-US" altLang="en-US" sz="2200" dirty="0" err="1"/>
              <a:t>beberapa</a:t>
            </a:r>
            <a:r>
              <a:rPr lang="en-US" altLang="en-US" sz="2200" dirty="0"/>
              <a:t> </a:t>
            </a:r>
            <a:r>
              <a:rPr lang="en-US" altLang="en-US" sz="2200" dirty="0" err="1"/>
              <a:t>departemen</a:t>
            </a:r>
            <a:r>
              <a:rPr lang="en-US" altLang="en-US" sz="2200" dirty="0"/>
              <a:t>, </a:t>
            </a:r>
            <a:r>
              <a:rPr lang="en-US" altLang="en-US" sz="2200" dirty="0" err="1"/>
              <a:t>ditemukan</a:t>
            </a:r>
            <a:r>
              <a:rPr lang="en-US" altLang="en-US" sz="2200" dirty="0"/>
              <a:t> </a:t>
            </a:r>
            <a:r>
              <a:rPr lang="en-US" altLang="en-US" sz="2200" dirty="0" err="1"/>
              <a:t>ada</a:t>
            </a:r>
            <a:r>
              <a:rPr lang="en-US" altLang="en-US" sz="2200" dirty="0"/>
              <a:t> 1 </a:t>
            </a:r>
            <a:r>
              <a:rPr lang="en-US" altLang="en-US" sz="2200" dirty="0" err="1"/>
              <a:t>permintaan</a:t>
            </a:r>
            <a:r>
              <a:rPr lang="en-US" altLang="en-US" sz="2200" dirty="0"/>
              <a:t> urgent </a:t>
            </a:r>
            <a:r>
              <a:rPr lang="en-US" altLang="en-US" sz="2200" dirty="0" err="1"/>
              <a:t>dari</a:t>
            </a:r>
            <a:r>
              <a:rPr lang="en-US" altLang="en-US" sz="2200" dirty="0"/>
              <a:t> </a:t>
            </a:r>
            <a:r>
              <a:rPr lang="en-US" altLang="en-US" sz="2200" dirty="0" err="1"/>
              <a:t>bagian</a:t>
            </a:r>
            <a:r>
              <a:rPr lang="en-US" altLang="en-US" sz="2200" dirty="0"/>
              <a:t> </a:t>
            </a:r>
            <a:r>
              <a:rPr lang="id-ID" altLang="en-US" sz="2200" dirty="0"/>
              <a:t>lab. Dimensi</a:t>
            </a:r>
            <a:r>
              <a:rPr lang="en-US" altLang="en-US" sz="2200" dirty="0"/>
              <a:t> </a:t>
            </a:r>
            <a:r>
              <a:rPr lang="en-US" altLang="en-US" sz="2200" dirty="0" err="1"/>
              <a:t>tanggal</a:t>
            </a:r>
            <a:r>
              <a:rPr lang="en-US" altLang="en-US" sz="2200" dirty="0"/>
              <a:t> 12 </a:t>
            </a:r>
            <a:r>
              <a:rPr lang="en-US" altLang="en-US" sz="2200" dirty="0" err="1"/>
              <a:t>Agustus</a:t>
            </a:r>
            <a:r>
              <a:rPr lang="en-US" altLang="en-US" sz="2200" dirty="0"/>
              <a:t> </a:t>
            </a:r>
            <a:r>
              <a:rPr lang="id-ID" altLang="en-US" sz="2200" dirty="0"/>
              <a:t>201</a:t>
            </a:r>
            <a:r>
              <a:rPr lang="en-US" altLang="en-US" sz="2200" dirty="0"/>
              <a:t>5 </a:t>
            </a:r>
            <a:r>
              <a:rPr lang="en-US" altLang="en-US" sz="2200" dirty="0" err="1"/>
              <a:t>belum</a:t>
            </a:r>
            <a:r>
              <a:rPr lang="en-US" altLang="en-US" sz="2200" dirty="0"/>
              <a:t> </a:t>
            </a:r>
            <a:r>
              <a:rPr lang="en-US" altLang="en-US" sz="2200" dirty="0" err="1"/>
              <a:t>dicatat</a:t>
            </a:r>
            <a:r>
              <a:rPr lang="en-US" altLang="en-US" sz="2200" dirty="0"/>
              <a:t> </a:t>
            </a:r>
            <a:r>
              <a:rPr lang="en-US" altLang="en-US" sz="2200" dirty="0" err="1"/>
              <a:t>dalam</a:t>
            </a:r>
            <a:r>
              <a:rPr lang="en-US" altLang="en-US" sz="2200" dirty="0"/>
              <a:t> Log </a:t>
            </a:r>
            <a:r>
              <a:rPr lang="en-US" altLang="en-US" sz="2200" dirty="0" err="1"/>
              <a:t>Pembelian</a:t>
            </a:r>
            <a:r>
              <a:rPr lang="en-US" altLang="en-US" sz="2200" dirty="0"/>
              <a:t> Urgent. Auditee </a:t>
            </a:r>
            <a:r>
              <a:rPr lang="en-US" altLang="en-US" sz="2200" dirty="0" err="1"/>
              <a:t>menyatakan</a:t>
            </a:r>
            <a:r>
              <a:rPr lang="en-US" altLang="en-US" sz="2200" dirty="0"/>
              <a:t> </a:t>
            </a:r>
            <a:r>
              <a:rPr lang="en-US" altLang="en-US" sz="2200" dirty="0" err="1"/>
              <a:t>bahwa</a:t>
            </a:r>
            <a:r>
              <a:rPr lang="en-US" altLang="en-US" sz="2200" dirty="0"/>
              <a:t> </a:t>
            </a:r>
            <a:r>
              <a:rPr lang="en-US" altLang="en-US" sz="2200" dirty="0" err="1"/>
              <a:t>ia</a:t>
            </a:r>
            <a:r>
              <a:rPr lang="en-US" altLang="en-US" sz="2200" dirty="0"/>
              <a:t> </a:t>
            </a:r>
            <a:r>
              <a:rPr lang="en-US" altLang="en-US" sz="2200" dirty="0" err="1"/>
              <a:t>belum</a:t>
            </a:r>
            <a:r>
              <a:rPr lang="en-US" altLang="en-US" sz="2200" dirty="0"/>
              <a:t> </a:t>
            </a:r>
            <a:r>
              <a:rPr lang="en-US" altLang="en-US" sz="2200" dirty="0" err="1"/>
              <a:t>melakukan</a:t>
            </a:r>
            <a:r>
              <a:rPr lang="en-US" altLang="en-US" sz="2200" dirty="0"/>
              <a:t> </a:t>
            </a:r>
            <a:r>
              <a:rPr lang="en-US" altLang="en-US" sz="2200" dirty="0" err="1"/>
              <a:t>pencatatan</a:t>
            </a:r>
            <a:r>
              <a:rPr lang="en-US" altLang="en-US" sz="2200" dirty="0"/>
              <a:t> </a:t>
            </a:r>
            <a:r>
              <a:rPr lang="en-US" altLang="en-US" sz="2200" dirty="0" err="1"/>
              <a:t>pada</a:t>
            </a:r>
            <a:r>
              <a:rPr lang="en-US" altLang="en-US" sz="2200" dirty="0"/>
              <a:t> log </a:t>
            </a:r>
            <a:r>
              <a:rPr lang="en-US" altLang="en-US" sz="2200" dirty="0" err="1"/>
              <a:t>Permintaan</a:t>
            </a:r>
            <a:r>
              <a:rPr lang="en-US" altLang="en-US" sz="2200" dirty="0"/>
              <a:t> urgent </a:t>
            </a:r>
            <a:r>
              <a:rPr lang="en-US" altLang="en-US" sz="2200" dirty="0" err="1"/>
              <a:t>karena</a:t>
            </a:r>
            <a:r>
              <a:rPr lang="en-US" altLang="en-US" sz="2200" dirty="0"/>
              <a:t> </a:t>
            </a:r>
            <a:r>
              <a:rPr lang="en-US" altLang="en-US" sz="2200" dirty="0" err="1"/>
              <a:t>lognya</a:t>
            </a:r>
            <a:r>
              <a:rPr lang="en-US" altLang="en-US" sz="2200" dirty="0"/>
              <a:t> </a:t>
            </a:r>
            <a:r>
              <a:rPr lang="en-US" altLang="en-US" sz="2200" dirty="0" err="1"/>
              <a:t>belum</a:t>
            </a:r>
            <a:r>
              <a:rPr lang="en-US" altLang="en-US" sz="2200" dirty="0"/>
              <a:t> </a:t>
            </a:r>
            <a:r>
              <a:rPr lang="en-US" altLang="en-US" sz="2200" dirty="0" err="1"/>
              <a:t>ada</a:t>
            </a:r>
            <a:r>
              <a:rPr lang="en-US" altLang="en-US" sz="2200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605132-7301-4155-B0D4-22349EA4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  <p:pic>
        <p:nvPicPr>
          <p:cNvPr id="87046" name="Picture 2" descr="D:\H_Miscelleneous\File dari shared doc\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837" y="5767526"/>
            <a:ext cx="1312863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4FAA39-5C73-4435-AA7D-C6FFE0781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0473" y="6356352"/>
            <a:ext cx="6220691" cy="365125"/>
          </a:xfrm>
        </p:spPr>
        <p:txBody>
          <a:bodyPr/>
          <a:lstStyle/>
          <a:p>
            <a:r>
              <a:rPr lang="en-US"/>
              <a:t>Audit ISO IEC 17025:2017. 1/Rev 01 ©Copyright. Sentral Sistem Agustus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5016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0409" name="Group 25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3091492048"/>
              </p:ext>
            </p:extLst>
          </p:nvPr>
        </p:nvGraphicFramePr>
        <p:xfrm>
          <a:off x="416496" y="1209904"/>
          <a:ext cx="8928992" cy="4793328"/>
        </p:xfrm>
        <a:graphic>
          <a:graphicData uri="http://schemas.openxmlformats.org/drawingml/2006/table">
            <a:tbl>
              <a:tblPr/>
              <a:tblGrid>
                <a:gridCol w="913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73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8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No</a:t>
                      </a:r>
                    </a:p>
                  </a:txBody>
                  <a:tcPr marL="91469" marR="914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Temuan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Penulisan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sudah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baik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?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Jika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belum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kurangnya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dimana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? </a:t>
                      </a: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3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1</a:t>
                      </a:r>
                    </a:p>
                  </a:txBody>
                  <a:tcPr marL="91469" marR="914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Belum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semua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corrective action close 100% </a:t>
                      </a: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9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2</a:t>
                      </a:r>
                    </a:p>
                  </a:txBody>
                  <a:tcPr marL="91469" marR="914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Kepedulian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id-ID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teknisi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kurang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banyak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id-ID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teknisi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yang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tidak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bekerja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sesuai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standard</a:t>
                      </a: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3</a:t>
                      </a:r>
                    </a:p>
                  </a:txBody>
                  <a:tcPr marL="91469" marR="914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Identifikasi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risk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sudah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dilakukan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namun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belum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lengkap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 </a:t>
                      </a: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38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4</a:t>
                      </a:r>
                    </a:p>
                  </a:txBody>
                  <a:tcPr marL="91469" marR="914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Ditemukan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id-ID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alat ukur standard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yang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belum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dilakukan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perawatan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entury Gothic" pitchFamily="34" charset="0"/>
                        </a:rPr>
                        <a:t>harian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entury Gothic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7E3BB-0A55-48B9-889C-E685220E67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626EC8-178E-46CB-B5D2-75E4A6E28139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071546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/>
            <a:r>
              <a:rPr lang="en-US" sz="5400" dirty="0">
                <a:latin typeface="Impact" panose="020B0806030902050204" pitchFamily="34" charset="0"/>
              </a:rPr>
              <a:t>Workshop : </a:t>
            </a:r>
            <a:r>
              <a:rPr lang="en-US" sz="3200" dirty="0" err="1">
                <a:latin typeface="Impact" panose="020B0806030902050204" pitchFamily="34" charset="0"/>
              </a:rPr>
              <a:t>Penulisan</a:t>
            </a:r>
            <a:r>
              <a:rPr lang="en-US" sz="3200" dirty="0">
                <a:latin typeface="Impact" panose="020B0806030902050204" pitchFamily="34" charset="0"/>
              </a:rPr>
              <a:t> </a:t>
            </a:r>
            <a:r>
              <a:rPr lang="en-US" sz="3200" dirty="0" err="1">
                <a:latin typeface="Impact" panose="020B0806030902050204" pitchFamily="34" charset="0"/>
              </a:rPr>
              <a:t>Temuan</a:t>
            </a:r>
            <a:r>
              <a:rPr lang="en-US" sz="3200" dirty="0">
                <a:latin typeface="Impact" panose="020B0806030902050204" pitchFamily="34" charset="0"/>
              </a:rPr>
              <a:t> Audit</a:t>
            </a:r>
          </a:p>
        </p:txBody>
      </p:sp>
    </p:spTree>
    <p:extLst>
      <p:ext uri="{BB962C8B-B14F-4D97-AF65-F5344CB8AC3E}">
        <p14:creationId xmlns:p14="http://schemas.microsoft.com/office/powerpoint/2010/main" val="3758751196"/>
      </p:ext>
    </p:extLst>
  </p:cSld>
  <p:clrMapOvr>
    <a:masterClrMapping/>
  </p:clrMapOvr>
  <p:transition spd="slow" advClick="0"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16496" y="3672673"/>
            <a:ext cx="8784976" cy="2735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ct val="115000"/>
              </a:lnSpc>
              <a:spcBef>
                <a:spcPct val="50000"/>
              </a:spcBef>
            </a:pPr>
            <a:r>
              <a:rPr lang="en-US" sz="2400" dirty="0" err="1">
                <a:latin typeface="+mn-lt"/>
              </a:rPr>
              <a:t>Masalah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terpenting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adalah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semua</a:t>
            </a:r>
            <a:r>
              <a:rPr lang="en-US" sz="3600" dirty="0">
                <a:latin typeface="+mn-lt"/>
              </a:rPr>
              <a:t> </a:t>
            </a:r>
            <a:r>
              <a:rPr lang="en-US" sz="3600" dirty="0" err="1">
                <a:latin typeface="+mn-lt"/>
              </a:rPr>
              <a:t>Ketidaksesuaian</a:t>
            </a:r>
            <a:r>
              <a:rPr lang="en-US" sz="2400" dirty="0">
                <a:latin typeface="+mn-lt"/>
              </a:rPr>
              <a:t> </a:t>
            </a:r>
          </a:p>
          <a:p>
            <a:pPr algn="ctr" eaLnBrk="0" hangingPunct="0">
              <a:lnSpc>
                <a:spcPct val="115000"/>
              </a:lnSpc>
              <a:spcBef>
                <a:spcPct val="50000"/>
              </a:spcBef>
            </a:pPr>
            <a:r>
              <a:rPr lang="en-US" sz="2400" dirty="0" err="1">
                <a:latin typeface="+mn-lt"/>
              </a:rPr>
              <a:t>baik</a:t>
            </a:r>
            <a:r>
              <a:rPr lang="en-US" sz="2400" dirty="0">
                <a:latin typeface="+mn-lt"/>
              </a:rPr>
              <a:t> </a:t>
            </a:r>
            <a:r>
              <a:rPr lang="id-ID" sz="2400" dirty="0">
                <a:latin typeface="+mn-lt"/>
              </a:rPr>
              <a:t>kategori </a:t>
            </a:r>
            <a:r>
              <a:rPr lang="id-ID" sz="3200" dirty="0">
                <a:latin typeface="+mn-lt"/>
              </a:rPr>
              <a:t>1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atau</a:t>
            </a:r>
            <a:r>
              <a:rPr lang="en-US" sz="2400" dirty="0">
                <a:latin typeface="+mn-lt"/>
              </a:rPr>
              <a:t> </a:t>
            </a:r>
            <a:r>
              <a:rPr lang="id-ID" sz="3200" dirty="0">
                <a:latin typeface="+mn-lt"/>
              </a:rPr>
              <a:t>2</a:t>
            </a:r>
            <a:endParaRPr lang="en-US" sz="3200" dirty="0">
              <a:latin typeface="+mn-lt"/>
            </a:endParaRPr>
          </a:p>
          <a:p>
            <a:pPr algn="ctr" eaLnBrk="0" hangingPunct="0">
              <a:lnSpc>
                <a:spcPct val="115000"/>
              </a:lnSpc>
              <a:spcBef>
                <a:spcPct val="50000"/>
              </a:spcBef>
            </a:pP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harus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diperbaiki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sebelum</a:t>
            </a:r>
            <a:r>
              <a:rPr lang="en-US" sz="2400" dirty="0">
                <a:latin typeface="+mn-lt"/>
              </a:rPr>
              <a:t> system </a:t>
            </a:r>
            <a:r>
              <a:rPr lang="en-US" sz="2400" dirty="0" err="1">
                <a:latin typeface="+mn-lt"/>
              </a:rPr>
              <a:t>dikategorikan</a:t>
            </a:r>
            <a:endParaRPr lang="en-US" sz="2400" dirty="0">
              <a:latin typeface="+mn-lt"/>
            </a:endParaRPr>
          </a:p>
          <a:p>
            <a:pPr algn="ctr" eaLnBrk="0" hangingPunct="0">
              <a:lnSpc>
                <a:spcPct val="115000"/>
              </a:lnSpc>
              <a:spcBef>
                <a:spcPct val="50000"/>
              </a:spcBef>
            </a:pP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sesuai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dengan</a:t>
            </a:r>
            <a:r>
              <a:rPr lang="en-US" sz="2400" dirty="0">
                <a:latin typeface="+mn-lt"/>
              </a:rPr>
              <a:t> ISO</a:t>
            </a:r>
            <a:r>
              <a:rPr lang="id-ID" sz="2400" dirty="0">
                <a:latin typeface="+mn-lt"/>
              </a:rPr>
              <a:t>/IEC 17025</a:t>
            </a:r>
            <a:endParaRPr lang="en-US" sz="2400" dirty="0">
              <a:latin typeface="+mn-lt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-15552" y="3573016"/>
            <a:ext cx="9875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78" name="Picture 2" descr="C:\Users\MGR\AppData\Roaming\PixelMetrics\CaptureWiz\Temp\7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319"/>
            <a:ext cx="9906000" cy="354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28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1125941">
            <a:off x="365462" y="332656"/>
            <a:ext cx="1103626" cy="38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C37D8F-41D5-4016-9185-541BBB892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898F17-7240-43D6-B562-FEEBD1D84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7127" y="6356352"/>
            <a:ext cx="6331528" cy="365125"/>
          </a:xfrm>
        </p:spPr>
        <p:txBody>
          <a:bodyPr/>
          <a:lstStyle/>
          <a:p>
            <a:r>
              <a:rPr lang="en-US"/>
              <a:t>Audit ISO IEC 17025:2017. 1/Rev 01 ©Copyright. Sentral Sistem Agustus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7064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ext Box 2"/>
          <p:cNvSpPr txBox="1">
            <a:spLocks noChangeArrowheads="1"/>
          </p:cNvSpPr>
          <p:nvPr/>
        </p:nvSpPr>
        <p:spPr bwMode="auto">
          <a:xfrm>
            <a:off x="0" y="366863"/>
            <a:ext cx="637194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 eaLnBrk="0" hangingPunct="0">
              <a:buFont typeface="Monotype Sorts" charset="2"/>
              <a:buChar char="¯"/>
            </a:pPr>
            <a:r>
              <a:rPr kumimoji="1" lang="en-US" sz="4400" dirty="0">
                <a:latin typeface="Impact" panose="020B0806030902050204" pitchFamily="34" charset="0"/>
              </a:rPr>
              <a:t> Closing meeting</a:t>
            </a:r>
            <a:endParaRPr kumimoji="1" lang="en-GB" sz="4400" dirty="0">
              <a:latin typeface="Impact" panose="020B0806030902050204" pitchFamily="34" charset="0"/>
            </a:endParaRPr>
          </a:p>
        </p:txBody>
      </p:sp>
      <p:sp>
        <p:nvSpPr>
          <p:cNvPr id="104451" name="Text Box 3"/>
          <p:cNvSpPr txBox="1">
            <a:spLocks noChangeArrowheads="1"/>
          </p:cNvSpPr>
          <p:nvPr/>
        </p:nvSpPr>
        <p:spPr bwMode="auto">
          <a:xfrm>
            <a:off x="576537" y="1556792"/>
            <a:ext cx="8809072" cy="4884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65138" indent="-465138" algn="just" eaLnBrk="0" hangingPunct="0">
              <a:lnSpc>
                <a:spcPct val="90000"/>
              </a:lnSpc>
              <a:spcAft>
                <a:spcPct val="40000"/>
              </a:spcAft>
              <a:buFont typeface="Monotype Sorts" charset="2"/>
              <a:buChar char="J"/>
            </a:pPr>
            <a:r>
              <a:rPr lang="en-US" b="0" dirty="0" err="1">
                <a:latin typeface="Century Gothic" pitchFamily="34" charset="0"/>
              </a:rPr>
              <a:t>Memperkenalkan</a:t>
            </a:r>
            <a:r>
              <a:rPr lang="en-US" b="0" dirty="0">
                <a:latin typeface="Century Gothic" pitchFamily="34" charset="0"/>
              </a:rPr>
              <a:t> audit team (</a:t>
            </a:r>
            <a:r>
              <a:rPr lang="en-US" b="0" dirty="0" err="1">
                <a:latin typeface="Century Gothic" pitchFamily="34" charset="0"/>
              </a:rPr>
              <a:t>apabila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ada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peserta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tidak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ikut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pada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saat</a:t>
            </a:r>
            <a:r>
              <a:rPr lang="en-US" b="0" dirty="0">
                <a:latin typeface="Century Gothic" pitchFamily="34" charset="0"/>
              </a:rPr>
              <a:t> opening meeting )</a:t>
            </a:r>
          </a:p>
          <a:p>
            <a:pPr marL="465138" indent="-465138" algn="just" eaLnBrk="0" hangingPunct="0">
              <a:lnSpc>
                <a:spcPct val="90000"/>
              </a:lnSpc>
              <a:spcAft>
                <a:spcPct val="40000"/>
              </a:spcAft>
              <a:buFont typeface="Monotype Sorts" charset="2"/>
              <a:buChar char="J"/>
            </a:pPr>
            <a:r>
              <a:rPr lang="en-US" b="0" dirty="0" err="1">
                <a:latin typeface="Century Gothic" pitchFamily="34" charset="0"/>
              </a:rPr>
              <a:t>Mereview</a:t>
            </a:r>
            <a:r>
              <a:rPr lang="en-US" b="0" dirty="0">
                <a:latin typeface="Century Gothic" pitchFamily="34" charset="0"/>
              </a:rPr>
              <a:t> scope </a:t>
            </a:r>
            <a:r>
              <a:rPr lang="en-US" b="0" dirty="0" err="1">
                <a:latin typeface="Century Gothic" pitchFamily="34" charset="0"/>
              </a:rPr>
              <a:t>dan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tujuan</a:t>
            </a:r>
            <a:r>
              <a:rPr lang="en-US" b="0" dirty="0">
                <a:latin typeface="Century Gothic" pitchFamily="34" charset="0"/>
              </a:rPr>
              <a:t> audit</a:t>
            </a:r>
          </a:p>
          <a:p>
            <a:pPr marL="465138" indent="-465138" algn="just" eaLnBrk="0" hangingPunct="0">
              <a:lnSpc>
                <a:spcPct val="90000"/>
              </a:lnSpc>
              <a:spcAft>
                <a:spcPct val="40000"/>
              </a:spcAft>
              <a:buFont typeface="Monotype Sorts" charset="2"/>
              <a:buChar char="J"/>
            </a:pPr>
            <a:r>
              <a:rPr lang="en-US" b="0" dirty="0" err="1">
                <a:latin typeface="Century Gothic" pitchFamily="34" charset="0"/>
              </a:rPr>
              <a:t>Hasil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keseluruhan</a:t>
            </a:r>
            <a:r>
              <a:rPr lang="en-US" b="0" dirty="0">
                <a:latin typeface="Century Gothic" pitchFamily="34" charset="0"/>
              </a:rPr>
              <a:t> audit</a:t>
            </a:r>
          </a:p>
          <a:p>
            <a:pPr marL="465138" indent="-465138" algn="just" eaLnBrk="0" hangingPunct="0">
              <a:lnSpc>
                <a:spcPct val="90000"/>
              </a:lnSpc>
              <a:spcAft>
                <a:spcPct val="40000"/>
              </a:spcAft>
              <a:buFont typeface="Monotype Sorts" charset="2"/>
              <a:buChar char="J"/>
            </a:pPr>
            <a:r>
              <a:rPr lang="en-US" b="0" dirty="0">
                <a:latin typeface="Century Gothic" pitchFamily="34" charset="0"/>
              </a:rPr>
              <a:t>Improvement </a:t>
            </a:r>
            <a:r>
              <a:rPr lang="en-US" b="0" dirty="0" err="1">
                <a:latin typeface="Century Gothic" pitchFamily="34" charset="0"/>
              </a:rPr>
              <a:t>dan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praktek-praktek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baik</a:t>
            </a:r>
            <a:r>
              <a:rPr lang="en-US" b="0" dirty="0">
                <a:latin typeface="Century Gothic" pitchFamily="34" charset="0"/>
              </a:rPr>
              <a:t> (Strong point)</a:t>
            </a:r>
          </a:p>
          <a:p>
            <a:pPr marL="465138" indent="-465138" algn="just" eaLnBrk="0" hangingPunct="0">
              <a:lnSpc>
                <a:spcPct val="90000"/>
              </a:lnSpc>
              <a:buFont typeface="Monotype Sorts" charset="2"/>
              <a:buChar char="J"/>
            </a:pPr>
            <a:r>
              <a:rPr lang="en-US" b="0" dirty="0" err="1">
                <a:latin typeface="Century Gothic" pitchFamily="34" charset="0"/>
              </a:rPr>
              <a:t>Penjelasan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masalah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ditemukan</a:t>
            </a:r>
            <a:r>
              <a:rPr lang="en-US" b="0" dirty="0">
                <a:latin typeface="Century Gothic" pitchFamily="34" charset="0"/>
              </a:rPr>
              <a:t> (</a:t>
            </a:r>
            <a:r>
              <a:rPr lang="id-ID" dirty="0">
                <a:latin typeface="Century Gothic" pitchFamily="34" charset="0"/>
              </a:rPr>
              <a:t>k</a:t>
            </a:r>
            <a:r>
              <a:rPr lang="id-ID" b="0" dirty="0">
                <a:latin typeface="Century Gothic" pitchFamily="34" charset="0"/>
              </a:rPr>
              <a:t>etidaksesuaian</a:t>
            </a:r>
            <a:r>
              <a:rPr lang="en-US" b="0" dirty="0">
                <a:latin typeface="Century Gothic" pitchFamily="34" charset="0"/>
              </a:rPr>
              <a:t>) </a:t>
            </a:r>
            <a:r>
              <a:rPr lang="en-US" b="0" dirty="0" err="1">
                <a:latin typeface="Century Gothic" pitchFamily="34" charset="0"/>
              </a:rPr>
              <a:t>dengan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akibat</a:t>
            </a:r>
            <a:r>
              <a:rPr lang="en-US" b="0" dirty="0">
                <a:latin typeface="Century Gothic" pitchFamily="34" charset="0"/>
              </a:rPr>
              <a:t> yang </a:t>
            </a:r>
            <a:r>
              <a:rPr lang="en-US" b="0" dirty="0" err="1">
                <a:latin typeface="Century Gothic" pitchFamily="34" charset="0"/>
              </a:rPr>
              <a:t>dapat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ditimbulkan</a:t>
            </a:r>
            <a:endParaRPr lang="en-US" b="0" dirty="0">
              <a:latin typeface="Century Gothic" pitchFamily="34" charset="0"/>
            </a:endParaRPr>
          </a:p>
          <a:p>
            <a:pPr marL="465138" indent="-465138" algn="just" eaLnBrk="0" hangingPunct="0">
              <a:lnSpc>
                <a:spcPct val="90000"/>
              </a:lnSpc>
              <a:buFont typeface="Monotype Sorts" charset="2"/>
              <a:buChar char="J"/>
            </a:pPr>
            <a:endParaRPr lang="en-US" b="0" dirty="0">
              <a:latin typeface="Century Gothic" pitchFamily="34" charset="0"/>
            </a:endParaRPr>
          </a:p>
          <a:p>
            <a:pPr marL="465138" indent="-465138" algn="just" eaLnBrk="0" hangingPunct="0">
              <a:lnSpc>
                <a:spcPct val="90000"/>
              </a:lnSpc>
              <a:buFont typeface="Monotype Sorts" charset="2"/>
              <a:buChar char="J"/>
            </a:pPr>
            <a:r>
              <a:rPr lang="en-US" dirty="0" err="1">
                <a:latin typeface="Century Gothic" pitchFamily="34" charset="0"/>
              </a:rPr>
              <a:t>Menjelaskan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bahwa</a:t>
            </a:r>
            <a:r>
              <a:rPr lang="en-US" dirty="0">
                <a:latin typeface="Century Gothic" pitchFamily="34" charset="0"/>
              </a:rPr>
              <a:t> audit </a:t>
            </a:r>
            <a:r>
              <a:rPr lang="en-US" dirty="0" err="1">
                <a:latin typeface="Century Gothic" pitchFamily="34" charset="0"/>
              </a:rPr>
              <a:t>adalah</a:t>
            </a:r>
            <a:r>
              <a:rPr lang="en-US" dirty="0">
                <a:latin typeface="Century Gothic" pitchFamily="34" charset="0"/>
              </a:rPr>
              <a:t> sampling </a:t>
            </a:r>
            <a:r>
              <a:rPr lang="en-US" dirty="0" err="1">
                <a:latin typeface="Century Gothic" pitchFamily="34" charset="0"/>
              </a:rPr>
              <a:t>bahwa</a:t>
            </a:r>
            <a:r>
              <a:rPr lang="en-US" dirty="0">
                <a:latin typeface="Century Gothic" pitchFamily="34" charset="0"/>
              </a:rPr>
              <a:t> problem yang </a:t>
            </a:r>
            <a:r>
              <a:rPr lang="en-US" dirty="0" err="1">
                <a:latin typeface="Century Gothic" pitchFamily="34" charset="0"/>
              </a:rPr>
              <a:t>ditemukan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dapat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terjadi</a:t>
            </a:r>
            <a:r>
              <a:rPr lang="en-US" dirty="0">
                <a:latin typeface="Century Gothic" pitchFamily="34" charset="0"/>
              </a:rPr>
              <a:t> pada area yang lain, </a:t>
            </a:r>
            <a:r>
              <a:rPr lang="en-US" dirty="0" err="1">
                <a:latin typeface="Century Gothic" pitchFamily="34" charset="0"/>
              </a:rPr>
              <a:t>sehingga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tindakan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koreksi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tidak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hanya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dilakukan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terhadap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hasil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temuan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tetapi</a:t>
            </a:r>
            <a:r>
              <a:rPr lang="en-US" dirty="0">
                <a:latin typeface="Century Gothic" pitchFamily="34" charset="0"/>
              </a:rPr>
              <a:t> juga </a:t>
            </a:r>
            <a:r>
              <a:rPr lang="en-US" dirty="0" err="1">
                <a:latin typeface="Century Gothic" pitchFamily="34" charset="0"/>
              </a:rPr>
              <a:t>terhadap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sistem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dimana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ketidaksesuaian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tersebut</a:t>
            </a:r>
            <a:r>
              <a:rPr lang="en-US" dirty="0">
                <a:latin typeface="Century Gothic" pitchFamily="34" charset="0"/>
              </a:rPr>
              <a:t> </a:t>
            </a:r>
            <a:r>
              <a:rPr lang="en-US" dirty="0" err="1">
                <a:latin typeface="Century Gothic" pitchFamily="34" charset="0"/>
              </a:rPr>
              <a:t>ditemukan</a:t>
            </a:r>
            <a:r>
              <a:rPr lang="id-ID" dirty="0">
                <a:latin typeface="Century Gothic" pitchFamily="34" charset="0"/>
              </a:rPr>
              <a:t>, dan </a:t>
            </a:r>
            <a:r>
              <a:rPr lang="id-ID" b="1" dirty="0">
                <a:latin typeface="Century Gothic" pitchFamily="34" charset="0"/>
              </a:rPr>
              <a:t>jika tidak terdapat temuan</a:t>
            </a:r>
            <a:r>
              <a:rPr lang="id-ID" dirty="0">
                <a:latin typeface="Century Gothic" pitchFamily="34" charset="0"/>
              </a:rPr>
              <a:t>, bahwa mungkin terjadi ketidaksesuaian yang tidak terdeteksi saat dilakukan sampling tersebut.</a:t>
            </a:r>
            <a:endParaRPr lang="en-US" dirty="0">
              <a:latin typeface="Century Gothic" pitchFamily="34" charset="0"/>
            </a:endParaRPr>
          </a:p>
          <a:p>
            <a:pPr marL="465138" indent="-465138" algn="just" eaLnBrk="0" hangingPunct="0">
              <a:lnSpc>
                <a:spcPct val="90000"/>
              </a:lnSpc>
              <a:buFont typeface="Monotype Sorts" charset="2"/>
              <a:buChar char="J"/>
            </a:pPr>
            <a:endParaRPr lang="en-US" b="0" dirty="0">
              <a:latin typeface="Century Gothic" pitchFamily="34" charset="0"/>
            </a:endParaRPr>
          </a:p>
          <a:p>
            <a:pPr marL="465138" indent="-465138" algn="just" eaLnBrk="0" hangingPunct="0">
              <a:lnSpc>
                <a:spcPct val="90000"/>
              </a:lnSpc>
              <a:spcAft>
                <a:spcPct val="40000"/>
              </a:spcAft>
              <a:buFont typeface="Monotype Sorts" charset="2"/>
              <a:buChar char="J"/>
            </a:pPr>
            <a:r>
              <a:rPr lang="en-US" b="0" dirty="0" err="1">
                <a:latin typeface="Century Gothic" pitchFamily="34" charset="0"/>
              </a:rPr>
              <a:t>Rekomendasi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id-ID" dirty="0">
                <a:latin typeface="Century Gothic" pitchFamily="34" charset="0"/>
              </a:rPr>
              <a:t>observasi </a:t>
            </a:r>
            <a:r>
              <a:rPr lang="en-US" b="0" dirty="0">
                <a:latin typeface="Century Gothic" pitchFamily="34" charset="0"/>
              </a:rPr>
              <a:t>(</a:t>
            </a:r>
            <a:r>
              <a:rPr lang="en-US" b="0" dirty="0" err="1">
                <a:latin typeface="Century Gothic" pitchFamily="34" charset="0"/>
              </a:rPr>
              <a:t>bila</a:t>
            </a:r>
            <a:r>
              <a:rPr lang="en-US" b="0" dirty="0">
                <a:latin typeface="Century Gothic" pitchFamily="34" charset="0"/>
              </a:rPr>
              <a:t> </a:t>
            </a:r>
            <a:r>
              <a:rPr lang="en-US" b="0" dirty="0" err="1">
                <a:latin typeface="Century Gothic" pitchFamily="34" charset="0"/>
              </a:rPr>
              <a:t>ada</a:t>
            </a:r>
            <a:r>
              <a:rPr lang="en-US" b="0" dirty="0">
                <a:latin typeface="Century Gothic" pitchFamily="34" charset="0"/>
              </a:rPr>
              <a:t>)</a:t>
            </a:r>
          </a:p>
          <a:p>
            <a:pPr marL="465138" indent="-465138" algn="just" eaLnBrk="0" hangingPunct="0">
              <a:lnSpc>
                <a:spcPct val="90000"/>
              </a:lnSpc>
              <a:buFont typeface="Monotype Sorts" charset="2"/>
              <a:buChar char="J"/>
            </a:pPr>
            <a:r>
              <a:rPr lang="en-US" b="0" dirty="0" err="1">
                <a:latin typeface="Century Gothic" pitchFamily="34" charset="0"/>
              </a:rPr>
              <a:t>Rencana</a:t>
            </a:r>
            <a:r>
              <a:rPr lang="en-US" b="0" dirty="0">
                <a:latin typeface="Century Gothic" pitchFamily="34" charset="0"/>
              </a:rPr>
              <a:t> follow up / </a:t>
            </a:r>
            <a:r>
              <a:rPr lang="en-US" b="0" dirty="0" err="1">
                <a:latin typeface="Century Gothic" pitchFamily="34" charset="0"/>
              </a:rPr>
              <a:t>verifikasi</a:t>
            </a:r>
            <a:r>
              <a:rPr lang="en-US" b="0" dirty="0">
                <a:latin typeface="Century Gothic" pitchFamily="34" charset="0"/>
              </a:rPr>
              <a:t>   </a:t>
            </a:r>
            <a:endParaRPr lang="en-GB" b="0" dirty="0">
              <a:latin typeface="Century Gothic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1A47E9-B9CA-4766-99C4-AD68739AE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8073" y="6356352"/>
            <a:ext cx="6040582" cy="365125"/>
          </a:xfrm>
        </p:spPr>
        <p:txBody>
          <a:bodyPr/>
          <a:lstStyle/>
          <a:p>
            <a:r>
              <a:rPr lang="en-US" sz="1200"/>
              <a:t>Audit ISO IEC 17025:2017. 1/Rev 01 ©Copyright. Sentral Sistem Agustus 2019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16E6D1-A745-4E6C-B7C8-B3C013F90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828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Text Box 2"/>
          <p:cNvSpPr txBox="1">
            <a:spLocks noChangeArrowheads="1"/>
          </p:cNvSpPr>
          <p:nvPr/>
        </p:nvSpPr>
        <p:spPr bwMode="auto">
          <a:xfrm>
            <a:off x="0" y="0"/>
            <a:ext cx="9906000" cy="1357298"/>
          </a:xfrm>
          <a:prstGeom prst="rect">
            <a:avLst/>
          </a:prstGeom>
          <a:solidFill>
            <a:srgbClr val="666633"/>
          </a:solidFill>
          <a:ln w="9525" algn="ctr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eaLnBrk="0" hangingPunct="0">
              <a:buFont typeface="Monotype Sorts" charset="2"/>
              <a:buChar char="¯"/>
              <a:defRPr/>
            </a:pPr>
            <a:r>
              <a:rPr kumimoji="1" lang="en-US" sz="6000" dirty="0" err="1">
                <a:solidFill>
                  <a:schemeClr val="bg1"/>
                </a:solidFill>
                <a:latin typeface="Impact" panose="020B0806030902050204" pitchFamily="34" charset="0"/>
              </a:rPr>
              <a:t>Fase</a:t>
            </a:r>
            <a:r>
              <a:rPr kumimoji="1" lang="en-US" sz="6000" dirty="0">
                <a:solidFill>
                  <a:schemeClr val="bg1"/>
                </a:solidFill>
                <a:latin typeface="Impact" panose="020B0806030902050204" pitchFamily="34" charset="0"/>
              </a:rPr>
              <a:t> III : Follow - up Audit</a:t>
            </a:r>
            <a:endParaRPr kumimoji="1" lang="en-GB" sz="6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05475" name="Text Box 3"/>
          <p:cNvSpPr txBox="1">
            <a:spLocks noChangeArrowheads="1"/>
          </p:cNvSpPr>
          <p:nvPr/>
        </p:nvSpPr>
        <p:spPr bwMode="auto">
          <a:xfrm>
            <a:off x="952472" y="1857926"/>
            <a:ext cx="7995625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361950" algn="just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Memeriksa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apakah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tindakan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perbaikan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telah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dilakukan</a:t>
            </a:r>
            <a:endParaRPr lang="en-US" sz="2000" b="0" dirty="0">
              <a:latin typeface="Century Gothic" pitchFamily="34" charset="0"/>
            </a:endParaRPr>
          </a:p>
          <a:p>
            <a:pPr marL="457200" indent="-361950" algn="just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Memeriksa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apakah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tindakan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perbaikan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tersebut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sesuai</a:t>
            </a:r>
            <a:r>
              <a:rPr lang="en-US" sz="2000" b="0" dirty="0">
                <a:latin typeface="Century Gothic" pitchFamily="34" charset="0"/>
              </a:rPr>
              <a:t>  </a:t>
            </a:r>
          </a:p>
          <a:p>
            <a:pPr marL="457200" indent="-361950" algn="just" eaLnBrk="0" hangingPunct="0">
              <a:lnSpc>
                <a:spcPct val="120000"/>
              </a:lnSpc>
              <a:buFont typeface="Monotype Sorts" charset="2"/>
              <a:buNone/>
              <a:tabLst>
                <a:tab pos="533400" algn="l"/>
              </a:tabLst>
            </a:pPr>
            <a:r>
              <a:rPr lang="en-US" sz="2000" b="0" dirty="0">
                <a:latin typeface="Century Gothic" pitchFamily="34" charset="0"/>
              </a:rPr>
              <a:t>    </a:t>
            </a:r>
            <a:r>
              <a:rPr lang="en-US" sz="2000" b="0" dirty="0" err="1">
                <a:latin typeface="Century Gothic" pitchFamily="34" charset="0"/>
              </a:rPr>
              <a:t>dengan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ketidaksesuaian</a:t>
            </a:r>
            <a:r>
              <a:rPr lang="en-US" sz="2000" b="0" dirty="0">
                <a:latin typeface="Century Gothic" pitchFamily="34" charset="0"/>
              </a:rPr>
              <a:t> yang </a:t>
            </a:r>
            <a:r>
              <a:rPr lang="en-US" sz="2000" b="0" dirty="0" err="1">
                <a:latin typeface="Century Gothic" pitchFamily="34" charset="0"/>
              </a:rPr>
              <a:t>ditemukan</a:t>
            </a:r>
            <a:endParaRPr lang="en-US" sz="2000" b="0" dirty="0">
              <a:latin typeface="Century Gothic" pitchFamily="34" charset="0"/>
            </a:endParaRPr>
          </a:p>
          <a:p>
            <a:pPr marL="457200" indent="-361950" algn="just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Memeriksa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apakah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tindakan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perbaikan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tersebut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efektif</a:t>
            </a:r>
            <a:r>
              <a:rPr lang="en-US" sz="2000" b="0" dirty="0">
                <a:latin typeface="Century Gothic" pitchFamily="34" charset="0"/>
              </a:rPr>
              <a:t> agar </a:t>
            </a:r>
            <a:r>
              <a:rPr lang="en-US" sz="2000" b="0" dirty="0" err="1">
                <a:latin typeface="Century Gothic" pitchFamily="34" charset="0"/>
              </a:rPr>
              <a:t>masalah</a:t>
            </a:r>
            <a:r>
              <a:rPr lang="en-US" sz="2000" b="0" dirty="0">
                <a:latin typeface="Century Gothic" pitchFamily="34" charset="0"/>
              </a:rPr>
              <a:t> yang </a:t>
            </a:r>
            <a:r>
              <a:rPr lang="en-US" sz="2000" b="0" dirty="0" err="1">
                <a:latin typeface="Century Gothic" pitchFamily="34" charset="0"/>
              </a:rPr>
              <a:t>sama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tidak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terulang</a:t>
            </a:r>
            <a:endParaRPr lang="en-US" sz="2000" b="0" dirty="0">
              <a:latin typeface="Century Gothic" pitchFamily="34" charset="0"/>
            </a:endParaRPr>
          </a:p>
          <a:p>
            <a:pPr marL="457200" indent="-361950" algn="just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Membuat</a:t>
            </a:r>
            <a:r>
              <a:rPr lang="en-US" sz="2000" b="0" dirty="0">
                <a:latin typeface="Century Gothic" pitchFamily="34" charset="0"/>
              </a:rPr>
              <a:t> CAR </a:t>
            </a:r>
            <a:r>
              <a:rPr lang="en-US" sz="2000" b="0" dirty="0" err="1">
                <a:latin typeface="Century Gothic" pitchFamily="34" charset="0"/>
              </a:rPr>
              <a:t>baru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apabila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pada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saat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verifikasi</a:t>
            </a:r>
            <a:r>
              <a:rPr lang="en-US" sz="2000" b="0" dirty="0">
                <a:latin typeface="Century Gothic" pitchFamily="34" charset="0"/>
              </a:rPr>
              <a:t>, status CAR </a:t>
            </a:r>
            <a:r>
              <a:rPr lang="en-US" sz="2000" b="0" dirty="0" err="1">
                <a:latin typeface="Century Gothic" pitchFamily="34" charset="0"/>
              </a:rPr>
              <a:t>masih</a:t>
            </a:r>
            <a:r>
              <a:rPr lang="en-US" sz="2000" b="0" dirty="0">
                <a:latin typeface="Century Gothic" pitchFamily="34" charset="0"/>
              </a:rPr>
              <a:t> OPEN(</a:t>
            </a:r>
            <a:r>
              <a:rPr lang="en-US" sz="2000" b="0" dirty="0" err="1">
                <a:latin typeface="Century Gothic" pitchFamily="34" charset="0"/>
              </a:rPr>
              <a:t>bila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perlu</a:t>
            </a:r>
            <a:r>
              <a:rPr lang="en-US" sz="2000" b="0" dirty="0">
                <a:latin typeface="Century Gothic" pitchFamily="34" charset="0"/>
              </a:rPr>
              <a:t>)</a:t>
            </a:r>
          </a:p>
          <a:p>
            <a:pPr marL="457200" indent="-361950" algn="just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Membuat</a:t>
            </a:r>
            <a:r>
              <a:rPr lang="en-US" sz="2000" b="0" dirty="0">
                <a:latin typeface="Century Gothic" pitchFamily="34" charset="0"/>
              </a:rPr>
              <a:t> schedule </a:t>
            </a:r>
            <a:r>
              <a:rPr lang="en-US" sz="2000" b="0" dirty="0" err="1">
                <a:latin typeface="Century Gothic" pitchFamily="34" charset="0"/>
              </a:rPr>
              <a:t>verifikasi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untuk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ketidaksesuaian</a:t>
            </a:r>
            <a:r>
              <a:rPr lang="en-US" sz="2000" b="0" dirty="0">
                <a:latin typeface="Century Gothic" pitchFamily="34" charset="0"/>
              </a:rPr>
              <a:t> yang </a:t>
            </a:r>
            <a:r>
              <a:rPr lang="en-US" sz="2000" b="0" dirty="0" err="1">
                <a:latin typeface="Century Gothic" pitchFamily="34" charset="0"/>
              </a:rPr>
              <a:t>masih</a:t>
            </a:r>
            <a:r>
              <a:rPr lang="en-US" sz="2000" b="0" dirty="0">
                <a:latin typeface="Century Gothic" pitchFamily="34" charset="0"/>
              </a:rPr>
              <a:t> OPEN</a:t>
            </a:r>
            <a:endParaRPr lang="en-GB" sz="2000" b="0" dirty="0">
              <a:latin typeface="Century Gothic" pitchFamily="34" charset="0"/>
            </a:endParaRPr>
          </a:p>
          <a:p>
            <a:pPr marL="457200" indent="-361950" algn="just" eaLnBrk="0" hangingPunct="0">
              <a:lnSpc>
                <a:spcPct val="120000"/>
              </a:lnSpc>
              <a:buFont typeface="Monotype Sorts" charset="2"/>
              <a:buChar char="J"/>
              <a:tabLst>
                <a:tab pos="533400" algn="l"/>
              </a:tabLst>
            </a:pPr>
            <a:r>
              <a:rPr lang="en-US" sz="2000" b="0" dirty="0" err="1">
                <a:latin typeface="Century Gothic" pitchFamily="34" charset="0"/>
              </a:rPr>
              <a:t>Gunakan</a:t>
            </a:r>
            <a:r>
              <a:rPr lang="en-US" sz="2000" b="0" dirty="0">
                <a:latin typeface="Century Gothic" pitchFamily="34" charset="0"/>
              </a:rPr>
              <a:t> LOG CAR </a:t>
            </a:r>
            <a:r>
              <a:rPr lang="en-US" sz="2000" b="0" dirty="0" err="1">
                <a:latin typeface="Century Gothic" pitchFamily="34" charset="0"/>
              </a:rPr>
              <a:t>untuk</a:t>
            </a:r>
            <a:r>
              <a:rPr lang="en-US" sz="2000" b="0" dirty="0">
                <a:latin typeface="Century Gothic" pitchFamily="34" charset="0"/>
              </a:rPr>
              <a:t> </a:t>
            </a:r>
            <a:r>
              <a:rPr lang="en-US" sz="2000" b="0" dirty="0" err="1">
                <a:latin typeface="Century Gothic" pitchFamily="34" charset="0"/>
              </a:rPr>
              <a:t>memonitor</a:t>
            </a:r>
            <a:r>
              <a:rPr lang="en-US" sz="2000" b="0" dirty="0">
                <a:latin typeface="Century Gothic" pitchFamily="34" charset="0"/>
              </a:rPr>
              <a:t> status </a:t>
            </a:r>
            <a:r>
              <a:rPr lang="en-US" sz="2000" b="0" dirty="0" err="1">
                <a:latin typeface="Century Gothic" pitchFamily="34" charset="0"/>
              </a:rPr>
              <a:t>tiap</a:t>
            </a:r>
            <a:r>
              <a:rPr lang="en-US" sz="2000" b="0" dirty="0">
                <a:latin typeface="Century Gothic" pitchFamily="34" charset="0"/>
              </a:rPr>
              <a:t> CAR</a:t>
            </a:r>
            <a:endParaRPr lang="en-GB" sz="2000" b="0" dirty="0">
              <a:latin typeface="Century Gothic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072206"/>
            <a:ext cx="9906000" cy="785794"/>
          </a:xfrm>
          <a:prstGeom prst="rect">
            <a:avLst/>
          </a:prstGeom>
          <a:solidFill>
            <a:srgbClr val="66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BD3D57-FBC9-426F-8239-ED501A1AE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1600" y="6356352"/>
            <a:ext cx="5880099" cy="365125"/>
          </a:xfrm>
        </p:spPr>
        <p:txBody>
          <a:bodyPr/>
          <a:lstStyle/>
          <a:p>
            <a:r>
              <a:rPr lang="en-US" sz="1200">
                <a:solidFill>
                  <a:schemeClr val="bg1"/>
                </a:solidFill>
              </a:rPr>
              <a:t>Audit ISO IEC 17025:2017. 1/Rev 01 ©Copyright. Sentral Sistem Agustus 2019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F5BAB-03A6-4D22-9767-032F11370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94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596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143000"/>
          </a:xfrm>
          <a:solidFill>
            <a:srgbClr val="00B050"/>
          </a:solidFill>
        </p:spPr>
        <p:txBody>
          <a:bodyPr/>
          <a:lstStyle/>
          <a:p>
            <a:pPr algn="ctr" eaLnBrk="1" hangingPunct="1"/>
            <a:r>
              <a:rPr lang="en-US" sz="4000" dirty="0" err="1">
                <a:solidFill>
                  <a:schemeClr val="bg1"/>
                </a:solidFill>
                <a:latin typeface="Impact" panose="020B0806030902050204" pitchFamily="34" charset="0"/>
              </a:rPr>
              <a:t>Tindakan</a:t>
            </a:r>
            <a:r>
              <a:rPr lang="en-US" sz="4000" dirty="0">
                <a:solidFill>
                  <a:schemeClr val="bg1"/>
                </a:solidFill>
                <a:latin typeface="Impact" panose="020B080603090205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Impact" panose="020B0806030902050204" pitchFamily="34" charset="0"/>
              </a:rPr>
              <a:t>Perbaikan</a:t>
            </a:r>
            <a:r>
              <a:rPr lang="en-US" sz="4000" dirty="0">
                <a:solidFill>
                  <a:schemeClr val="bg1"/>
                </a:solidFill>
                <a:latin typeface="Impact" panose="020B080603090205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Impact" panose="020B0806030902050204" pitchFamily="34" charset="0"/>
              </a:rPr>
              <a:t>Temuan</a:t>
            </a:r>
            <a:r>
              <a:rPr lang="en-US" sz="4000" dirty="0">
                <a:solidFill>
                  <a:schemeClr val="bg1"/>
                </a:solidFill>
                <a:latin typeface="Impact" panose="020B0806030902050204" pitchFamily="34" charset="0"/>
              </a:rPr>
              <a:t> Audit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idx="1"/>
          </p:nvPr>
        </p:nvSpPr>
        <p:spPr>
          <a:xfrm>
            <a:off x="595282" y="1428736"/>
            <a:ext cx="9004011" cy="482441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Correction</a:t>
            </a:r>
          </a:p>
          <a:p>
            <a:pPr lvl="1" eaLnBrk="1" hangingPunct="1">
              <a:lnSpc>
                <a:spcPct val="90000"/>
              </a:lnSpc>
            </a:pPr>
            <a:r>
              <a:rPr lang="id-ID" dirty="0"/>
              <a:t>Tindakan untuk mengatasi k</a:t>
            </a:r>
            <a:r>
              <a:rPr lang="en-US" dirty="0" err="1"/>
              <a:t>etidaksesuaian</a:t>
            </a:r>
            <a:r>
              <a:rPr lang="id-ID" dirty="0"/>
              <a:t> yang terdeteksi.</a:t>
            </a: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Corrective Action</a:t>
            </a:r>
          </a:p>
          <a:p>
            <a:pPr lvl="1" eaLnBrk="1" hangingPunct="1">
              <a:lnSpc>
                <a:spcPct val="90000"/>
              </a:lnSpc>
            </a:pPr>
            <a:r>
              <a:rPr lang="id-ID" dirty="0"/>
              <a:t>Tindakan untuk mengatasi </a:t>
            </a:r>
            <a:r>
              <a:rPr lang="id-ID" b="1" dirty="0"/>
              <a:t>penyebab</a:t>
            </a:r>
            <a:r>
              <a:rPr lang="id-ID" dirty="0"/>
              <a:t> ketidaksesuaian dan hal lain yang tidak diinginkan yang terdeteksi.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Note 2 : Corrective action </a:t>
            </a:r>
            <a:r>
              <a:rPr lang="id-ID" dirty="0"/>
              <a:t>dilkaukan untuk </a:t>
            </a:r>
            <a:r>
              <a:rPr lang="id-ID" b="1" dirty="0"/>
              <a:t>mencegah kejadian berulang.</a:t>
            </a:r>
            <a:endParaRPr lang="en-US" b="1" dirty="0"/>
          </a:p>
          <a:p>
            <a:pPr lvl="1" eaLnBrk="1" hangingPunct="1">
              <a:lnSpc>
                <a:spcPct val="90000"/>
              </a:lnSpc>
            </a:pP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jangan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corrective action </a:t>
            </a:r>
            <a:r>
              <a:rPr lang="en-US" dirty="0" err="1"/>
              <a:t>sebelum</a:t>
            </a:r>
            <a:r>
              <a:rPr lang="en-US" dirty="0"/>
              <a:t> </a:t>
            </a:r>
            <a:r>
              <a:rPr lang="en-US" dirty="0" err="1"/>
              <a:t>mengetahui</a:t>
            </a:r>
            <a:r>
              <a:rPr lang="en-US" dirty="0"/>
              <a:t> </a:t>
            </a:r>
            <a:r>
              <a:rPr lang="en-US" dirty="0" err="1"/>
              <a:t>penyebabnya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r>
              <a:rPr lang="en-US" dirty="0" err="1"/>
              <a:t>Penyebab</a:t>
            </a:r>
            <a:r>
              <a:rPr lang="en-US" dirty="0"/>
              <a:t> yang </a:t>
            </a:r>
            <a:r>
              <a:rPr lang="en-US" dirty="0" err="1"/>
              <a:t>berbeda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menghasilkan</a:t>
            </a:r>
            <a:r>
              <a:rPr lang="en-US" dirty="0"/>
              <a:t> corrective action yang </a:t>
            </a:r>
            <a:r>
              <a:rPr lang="en-US" dirty="0" err="1"/>
              <a:t>juga</a:t>
            </a:r>
            <a:r>
              <a:rPr lang="en-US" dirty="0"/>
              <a:t> </a:t>
            </a:r>
            <a:r>
              <a:rPr lang="en-US" dirty="0" err="1"/>
              <a:t>berbeda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AF2EF4-4B7C-49B8-88EB-5EFE6BB5C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  <p:sp>
        <p:nvSpPr>
          <p:cNvPr id="107524" name="Text Box 4"/>
          <p:cNvSpPr txBox="1">
            <a:spLocks noChangeArrowheads="1"/>
          </p:cNvSpPr>
          <p:nvPr/>
        </p:nvSpPr>
        <p:spPr bwMode="auto">
          <a:xfrm>
            <a:off x="6453198" y="5786454"/>
            <a:ext cx="28091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 err="1"/>
              <a:t>Sumber</a:t>
            </a:r>
            <a:r>
              <a:rPr lang="en-US" dirty="0"/>
              <a:t>: ISO 9000:2015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D94AFF-4889-46FC-9D3B-46DD4EB6C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6801" y="6356352"/>
            <a:ext cx="7079672" cy="365125"/>
          </a:xfrm>
        </p:spPr>
        <p:txBody>
          <a:bodyPr/>
          <a:lstStyle/>
          <a:p>
            <a:r>
              <a:rPr lang="en-US"/>
              <a:t>Audit ISO IEC 17025:2017. 1/Rev 01 ©Copyright. Sentral Sistem Agustus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0975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6" name="Picture 6" descr="http://aiit.edu.au/wp-content/uploads/education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97"/>
          <a:stretch/>
        </p:blipFill>
        <p:spPr bwMode="auto">
          <a:xfrm>
            <a:off x="12700" y="0"/>
            <a:ext cx="9893300" cy="249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>
          <a:xfrm>
            <a:off x="416496" y="1421904"/>
            <a:ext cx="6557946" cy="1143000"/>
          </a:xfrm>
        </p:spPr>
        <p:txBody>
          <a:bodyPr/>
          <a:lstStyle/>
          <a:p>
            <a:pPr algn="l" eaLnBrk="1" hangingPunct="1"/>
            <a:r>
              <a:rPr lang="en-US" b="1" dirty="0" err="1">
                <a:solidFill>
                  <a:schemeClr val="bg1"/>
                </a:solidFill>
              </a:rPr>
              <a:t>Verifikasi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Temuan</a:t>
            </a:r>
            <a:r>
              <a:rPr lang="en-US" b="1" dirty="0">
                <a:solidFill>
                  <a:schemeClr val="bg1"/>
                </a:solidFill>
              </a:rPr>
              <a:t> Audit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idx="1"/>
          </p:nvPr>
        </p:nvSpPr>
        <p:spPr>
          <a:xfrm>
            <a:off x="560512" y="2708920"/>
            <a:ext cx="6969224" cy="1639654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b="1" dirty="0" err="1"/>
              <a:t>Tujuan</a:t>
            </a:r>
            <a:r>
              <a:rPr lang="en-US" b="1" dirty="0"/>
              <a:t> </a:t>
            </a:r>
            <a:r>
              <a:rPr lang="en-US" b="1" dirty="0" err="1"/>
              <a:t>Verifikasi</a:t>
            </a:r>
            <a:endParaRPr lang="en-US" b="1" dirty="0"/>
          </a:p>
          <a:p>
            <a:pPr marL="914400" lvl="2" indent="-568325" eaLnBrk="1" hangingPunct="1">
              <a:buClr>
                <a:schemeClr val="tx1"/>
              </a:buClr>
              <a:buFontTx/>
              <a:buAutoNum type="arabicPeriod"/>
            </a:pPr>
            <a:r>
              <a:rPr lang="en-US" sz="2000" dirty="0" err="1"/>
              <a:t>Memastikan</a:t>
            </a:r>
            <a:r>
              <a:rPr lang="en-US" sz="2000" dirty="0"/>
              <a:t> </a:t>
            </a:r>
            <a:r>
              <a:rPr lang="en-US" sz="2000" dirty="0" err="1"/>
              <a:t>tindakan</a:t>
            </a:r>
            <a:r>
              <a:rPr lang="en-US" sz="2000" dirty="0"/>
              <a:t> </a:t>
            </a:r>
            <a:r>
              <a:rPr lang="en-US" sz="2000" dirty="0" err="1"/>
              <a:t>perbaikan</a:t>
            </a:r>
            <a:r>
              <a:rPr lang="en-US" sz="2000" dirty="0"/>
              <a:t> </a:t>
            </a:r>
            <a:r>
              <a:rPr lang="en-US" sz="2000" dirty="0" err="1"/>
              <a:t>sudah</a:t>
            </a:r>
            <a:r>
              <a:rPr lang="en-US" sz="2000" dirty="0"/>
              <a:t> </a:t>
            </a:r>
            <a:r>
              <a:rPr lang="en-US" sz="2000" dirty="0" err="1"/>
              <a:t>dilakukan</a:t>
            </a:r>
            <a:endParaRPr lang="en-US" sz="2000" dirty="0"/>
          </a:p>
          <a:p>
            <a:pPr marL="914400" lvl="2" indent="-568325" eaLnBrk="1" hangingPunct="1">
              <a:buClr>
                <a:schemeClr val="tx1"/>
              </a:buClr>
              <a:buFontTx/>
              <a:buAutoNum type="arabicPeriod"/>
            </a:pPr>
            <a:r>
              <a:rPr lang="en-US" sz="2000" dirty="0" err="1"/>
              <a:t>Memastikan</a:t>
            </a:r>
            <a:r>
              <a:rPr lang="en-US" sz="2000" dirty="0"/>
              <a:t> </a:t>
            </a:r>
            <a:r>
              <a:rPr lang="en-US" sz="2000" dirty="0" err="1"/>
              <a:t>tindakan</a:t>
            </a:r>
            <a:r>
              <a:rPr lang="en-US" sz="2000" dirty="0"/>
              <a:t> </a:t>
            </a:r>
            <a:r>
              <a:rPr lang="en-US" sz="2000" dirty="0" err="1"/>
              <a:t>perbaikan</a:t>
            </a:r>
            <a:r>
              <a:rPr lang="en-US" sz="2000" dirty="0"/>
              <a:t> </a:t>
            </a:r>
            <a:r>
              <a:rPr lang="en-US" sz="2000" dirty="0" err="1"/>
              <a:t>sudah</a:t>
            </a:r>
            <a:r>
              <a:rPr lang="en-US" sz="2000" dirty="0"/>
              <a:t> </a:t>
            </a:r>
            <a:r>
              <a:rPr lang="en-US" sz="2000" dirty="0" err="1"/>
              <a:t>tepat</a:t>
            </a:r>
            <a:r>
              <a:rPr lang="en-US" sz="2000" dirty="0"/>
              <a:t> </a:t>
            </a:r>
            <a:r>
              <a:rPr lang="en-US" sz="2000" dirty="0" err="1"/>
              <a:t>sasaran</a:t>
            </a:r>
            <a:r>
              <a:rPr lang="en-US" sz="2000" dirty="0"/>
              <a:t>.</a:t>
            </a:r>
          </a:p>
          <a:p>
            <a:pPr marL="1371600" lvl="2" indent="-457200" eaLnBrk="1" hangingPunct="1">
              <a:buClr>
                <a:schemeClr val="tx1"/>
              </a:buClr>
              <a:buFontTx/>
              <a:buAutoNum type="arabicPeriod"/>
            </a:pP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24113-0415-4103-9878-4CF2A41DE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60512" y="4339523"/>
            <a:ext cx="901075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609600" eaLnBrk="1" hangingPunct="1">
              <a:tabLst>
                <a:tab pos="914400" algn="l"/>
              </a:tabLst>
            </a:pPr>
            <a:r>
              <a:rPr lang="en-US" sz="2800" b="1" dirty="0" err="1">
                <a:latin typeface="+mn-lt"/>
              </a:rPr>
              <a:t>Teknik</a:t>
            </a:r>
            <a:r>
              <a:rPr lang="en-US" sz="2800" b="1" dirty="0">
                <a:latin typeface="+mn-lt"/>
              </a:rPr>
              <a:t> </a:t>
            </a:r>
            <a:r>
              <a:rPr lang="en-US" sz="2800" b="1" dirty="0" err="1">
                <a:latin typeface="+mn-lt"/>
              </a:rPr>
              <a:t>Verifikasi</a:t>
            </a:r>
            <a:r>
              <a:rPr lang="en-US" sz="2800" b="1" dirty="0">
                <a:latin typeface="+mn-lt"/>
              </a:rPr>
              <a:t> </a:t>
            </a:r>
          </a:p>
          <a:p>
            <a:pPr marL="977900" lvl="2" indent="-409575" eaLnBrk="1" hangingPunct="1">
              <a:buFont typeface="+mj-lt"/>
              <a:buAutoNum type="arabicPeriod"/>
              <a:tabLst>
                <a:tab pos="977900" algn="l"/>
              </a:tabLst>
            </a:pPr>
            <a:r>
              <a:rPr lang="en-US" sz="2000" dirty="0" err="1">
                <a:latin typeface="+mn-lt"/>
              </a:rPr>
              <a:t>Lihat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aktual</a:t>
            </a:r>
            <a:r>
              <a:rPr lang="en-US" sz="2000" dirty="0">
                <a:latin typeface="+mn-lt"/>
              </a:rPr>
              <a:t>/ </a:t>
            </a:r>
            <a:r>
              <a:rPr lang="en-US" sz="2000" dirty="0" err="1">
                <a:latin typeface="+mn-lt"/>
              </a:rPr>
              <a:t>bukti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pelaksanaan</a:t>
            </a:r>
            <a:endParaRPr lang="en-US" sz="2000" dirty="0">
              <a:latin typeface="+mn-lt"/>
            </a:endParaRPr>
          </a:p>
          <a:p>
            <a:pPr marL="1435100" lvl="4" indent="-409575">
              <a:buFont typeface="Wingdings" panose="05000000000000000000" pitchFamily="2" charset="2"/>
              <a:buChar char="v"/>
              <a:tabLst>
                <a:tab pos="977900" algn="l"/>
              </a:tabLst>
            </a:pPr>
            <a:r>
              <a:rPr lang="en-US" sz="2000" dirty="0" err="1">
                <a:latin typeface="+mn-lt"/>
              </a:rPr>
              <a:t>Juga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perhatikan</a:t>
            </a:r>
            <a:r>
              <a:rPr lang="en-US" sz="2000" dirty="0">
                <a:latin typeface="+mn-lt"/>
              </a:rPr>
              <a:t> similar product/process/ machine</a:t>
            </a:r>
          </a:p>
          <a:p>
            <a:pPr marL="977900" lvl="2" indent="-409575" eaLnBrk="1" hangingPunct="1">
              <a:buFont typeface="+mj-lt"/>
              <a:buAutoNum type="arabicPeriod"/>
              <a:tabLst>
                <a:tab pos="977900" algn="l"/>
              </a:tabLst>
            </a:pPr>
            <a:r>
              <a:rPr lang="en-US" sz="2000" dirty="0">
                <a:latin typeface="+mn-lt"/>
              </a:rPr>
              <a:t>Monitor </a:t>
            </a:r>
            <a:r>
              <a:rPr lang="en-US" sz="2000" dirty="0" err="1">
                <a:latin typeface="+mn-lt"/>
              </a:rPr>
              <a:t>efektifitas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tindakan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perbaikan</a:t>
            </a:r>
            <a:r>
              <a:rPr lang="en-US" sz="2000" dirty="0">
                <a:latin typeface="+mn-lt"/>
              </a:rPr>
              <a:t>. </a:t>
            </a:r>
            <a:r>
              <a:rPr lang="en-US" sz="2000" dirty="0" err="1">
                <a:latin typeface="+mn-lt"/>
              </a:rPr>
              <a:t>Setelah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tindakan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perbaikan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dilakukan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apakah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masalah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masih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terjadi</a:t>
            </a:r>
            <a:r>
              <a:rPr lang="en-US" sz="2000" dirty="0">
                <a:latin typeface="+mn-lt"/>
              </a:rPr>
              <a:t> ?? 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628800"/>
            <a:ext cx="9893300" cy="864096"/>
          </a:xfrm>
          <a:prstGeom prst="rect">
            <a:avLst/>
          </a:prstGeom>
          <a:solidFill>
            <a:schemeClr val="dk1">
              <a:alpha val="72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0CAA8A-FD01-4FCB-AE11-A7CD4BDFE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43891" y="6356352"/>
            <a:ext cx="6608618" cy="365125"/>
          </a:xfrm>
        </p:spPr>
        <p:txBody>
          <a:bodyPr/>
          <a:lstStyle/>
          <a:p>
            <a:r>
              <a:rPr lang="en-US"/>
              <a:t>Audit ISO IEC 17025:2017. 1/Rev 01 ©Copyright. Sentral Sistem Agustus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2736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071546"/>
          </a:xfrm>
          <a:solidFill>
            <a:srgbClr val="A87904"/>
          </a:solidFill>
        </p:spPr>
        <p:txBody>
          <a:bodyPr/>
          <a:lstStyle/>
          <a:p>
            <a:pPr algn="ctr" eaLnBrk="1" hangingPunct="1"/>
            <a:r>
              <a:rPr lang="en-US" sz="2600" b="1" dirty="0">
                <a:solidFill>
                  <a:schemeClr val="bg1"/>
                </a:solidFill>
              </a:rPr>
              <a:t>Case study </a:t>
            </a:r>
            <a:r>
              <a:rPr lang="en-US" sz="2600" b="1" dirty="0" err="1">
                <a:solidFill>
                  <a:schemeClr val="bg1"/>
                </a:solidFill>
              </a:rPr>
              <a:t>pemeriksaan</a:t>
            </a:r>
            <a:r>
              <a:rPr lang="en-US" sz="2600" b="1" dirty="0">
                <a:solidFill>
                  <a:schemeClr val="bg1"/>
                </a:solidFill>
              </a:rPr>
              <a:t> follow up audit </a:t>
            </a:r>
            <a:r>
              <a:rPr lang="en-US" sz="2600" b="1" dirty="0">
                <a:solidFill>
                  <a:schemeClr val="bg1"/>
                </a:solidFill>
                <a:sym typeface="Wingdings" pitchFamily="2" charset="2"/>
              </a:rPr>
              <a:t> </a:t>
            </a:r>
            <a:br>
              <a:rPr lang="en-US" sz="2600" b="1" dirty="0">
                <a:solidFill>
                  <a:schemeClr val="bg1"/>
                </a:solidFill>
                <a:sym typeface="Wingdings" pitchFamily="2" charset="2"/>
              </a:rPr>
            </a:br>
            <a:r>
              <a:rPr lang="en-US" sz="2600" b="1" dirty="0" err="1">
                <a:solidFill>
                  <a:schemeClr val="bg1"/>
                </a:solidFill>
                <a:sym typeface="Wingdings" pitchFamily="2" charset="2"/>
              </a:rPr>
              <a:t>pemeriksaan</a:t>
            </a:r>
            <a:r>
              <a:rPr lang="en-US" sz="2600" b="1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sym typeface="Wingdings" pitchFamily="2" charset="2"/>
              </a:rPr>
              <a:t>tindakan</a:t>
            </a:r>
            <a:r>
              <a:rPr lang="en-US" sz="2600" b="1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sym typeface="Wingdings" pitchFamily="2" charset="2"/>
              </a:rPr>
              <a:t>perbaikan</a:t>
            </a:r>
            <a:endParaRPr lang="en-US" sz="2600" b="1" dirty="0">
              <a:solidFill>
                <a:schemeClr val="bg1"/>
              </a:solidFill>
            </a:endParaRPr>
          </a:p>
        </p:txBody>
      </p:sp>
      <p:graphicFrame>
        <p:nvGraphicFramePr>
          <p:cNvPr id="369694" name="Group 30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2549994924"/>
              </p:ext>
            </p:extLst>
          </p:nvPr>
        </p:nvGraphicFramePr>
        <p:xfrm>
          <a:off x="495300" y="1113807"/>
          <a:ext cx="8915400" cy="5419729"/>
        </p:xfrm>
        <a:graphic>
          <a:graphicData uri="http://schemas.openxmlformats.org/drawingml/2006/table">
            <a:tbl>
              <a:tblPr/>
              <a:tblGrid>
                <a:gridCol w="29348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0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98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878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Temuan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Audit</a:t>
                      </a:r>
                    </a:p>
                  </a:txBody>
                  <a:tcPr marL="91469" marR="914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Penyebab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masalah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Corrective action</a:t>
                      </a: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347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Ditemukan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penggunaan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supplier PT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Selalu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sukses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tanpa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melalui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tender (minimal 3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kandidat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),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tidak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sesuai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dengan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prosedur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pembelian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</a:p>
                  </a:txBody>
                  <a:tcPr marL="91469" marR="914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Di Indonesia,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hanya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ada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1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perusahaan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yang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memasok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barang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tersebut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Prosedur pembelian direvisi ditambahkan clausal pembelian tanpa tender bisa dilakukan dengan persetujuan Direktur</a:t>
                      </a: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347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Sering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terjadi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customer claim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terkait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dengan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keterlambatan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p</a:t>
                      </a:r>
                      <a:r>
                        <a:rPr kumimoji="0" lang="id-ID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engembalian alat yang dikalibrasi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: Jan 3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kasus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, Feb 4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kasus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,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Maret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5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kasus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Pengiriman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id-ID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alat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ke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customer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terlambat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mengakibatkan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customer claim</a:t>
                      </a: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Marketing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akan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meeting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dengan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id-ID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MT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dan PPIC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untuk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membicarakan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masalah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ini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39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Berdasarkan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hasil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survey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kepuasan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pelanggan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,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hasil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survey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dari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PT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Suka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Ngomel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,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hasilnya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rendah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terutama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masalah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respond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terhadap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id-ID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complain.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Jawaban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c</a:t>
                      </a:r>
                      <a:r>
                        <a:rPr kumimoji="0" lang="id-ID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omplain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ke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PT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Suka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Ngomel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sering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ditolak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dengan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alasan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tindakan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perbaikan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belum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dilakukan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ke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akar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masalahnya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Melakukan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training problem solving, training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sudah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dilakukan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tanggal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10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Januari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Memeriksa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jawaban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c</a:t>
                      </a:r>
                      <a:r>
                        <a:rPr kumimoji="0" lang="id-ID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omplain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oleh Manager QA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sebelum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dikirim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ke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 customer</a:t>
                      </a:r>
                    </a:p>
                  </a:txBody>
                  <a:tcPr marL="91469" marR="914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01F31-7627-4945-8C0E-9A93542B23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626EC8-178E-46CB-B5D2-75E4A6E28139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55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5310190" cy="6887496"/>
          </a:xfrm>
          <a:custGeom>
            <a:avLst/>
            <a:gdLst>
              <a:gd name="connsiteX0" fmla="*/ 0 w 5310190"/>
              <a:gd name="connsiteY0" fmla="*/ 0 h 6858000"/>
              <a:gd name="connsiteX1" fmla="*/ 5310190 w 5310190"/>
              <a:gd name="connsiteY1" fmla="*/ 0 h 6858000"/>
              <a:gd name="connsiteX2" fmla="*/ 5310190 w 5310190"/>
              <a:gd name="connsiteY2" fmla="*/ 6858000 h 6858000"/>
              <a:gd name="connsiteX3" fmla="*/ 0 w 5310190"/>
              <a:gd name="connsiteY3" fmla="*/ 6858000 h 6858000"/>
              <a:gd name="connsiteX4" fmla="*/ 0 w 5310190"/>
              <a:gd name="connsiteY4" fmla="*/ 0 h 6858000"/>
              <a:gd name="connsiteX0" fmla="*/ 0 w 5310190"/>
              <a:gd name="connsiteY0" fmla="*/ 0 h 6887496"/>
              <a:gd name="connsiteX1" fmla="*/ 5310190 w 5310190"/>
              <a:gd name="connsiteY1" fmla="*/ 0 h 6887496"/>
              <a:gd name="connsiteX2" fmla="*/ 2743971 w 5310190"/>
              <a:gd name="connsiteY2" fmla="*/ 6887496 h 6887496"/>
              <a:gd name="connsiteX3" fmla="*/ 0 w 5310190"/>
              <a:gd name="connsiteY3" fmla="*/ 6858000 h 6887496"/>
              <a:gd name="connsiteX4" fmla="*/ 0 w 5310190"/>
              <a:gd name="connsiteY4" fmla="*/ 0 h 6887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0190" h="6887496">
                <a:moveTo>
                  <a:pt x="0" y="0"/>
                </a:moveTo>
                <a:lnTo>
                  <a:pt x="5310190" y="0"/>
                </a:lnTo>
                <a:lnTo>
                  <a:pt x="2743971" y="688749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961565" y="1478747"/>
            <a:ext cx="6614780" cy="1285885"/>
          </a:xfrm>
        </p:spPr>
        <p:txBody>
          <a:bodyPr>
            <a:normAutofit fontScale="90000"/>
          </a:bodyPr>
          <a:lstStyle/>
          <a:p>
            <a:pPr algn="r" eaLnBrk="1" hangingPunct="1"/>
            <a:r>
              <a:rPr lang="id-ID" sz="8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Arial Unicode MS" pitchFamily="34" charset="-128"/>
                <a:cs typeface="Arial Unicode MS" pitchFamily="34" charset="-128"/>
              </a:rPr>
              <a:t>ISO / IEC 17025</a:t>
            </a:r>
            <a:endParaRPr lang="id-ID" sz="80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E37AEAB-D210-476A-9B16-5EED0705B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20113" y="6356352"/>
            <a:ext cx="5310190" cy="365125"/>
          </a:xfrm>
        </p:spPr>
        <p:txBody>
          <a:bodyPr/>
          <a:lstStyle/>
          <a:p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Audit ISO IEC 17025:2017. 1/Rev 01 ©Copyright. Sentral Sistem Agustus 2019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3F0C832-5B70-4308-A7FF-BAD418D0B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C8A046-ED46-4FC4-871B-D0B4213C320F}" type="slidenum">
              <a:rPr lang="en-US" smtClean="0"/>
              <a:pPr>
                <a:defRPr/>
              </a:pPr>
              <a:t>98</a:t>
            </a:fld>
            <a:endParaRPr lang="en-US" dirty="0"/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 bwMode="auto">
          <a:xfrm>
            <a:off x="3093318" y="2381341"/>
            <a:ext cx="6483026" cy="1285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id-ID" sz="8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+mj-ea"/>
                <a:cs typeface="Arial" pitchFamily="34" charset="0"/>
              </a:rPr>
              <a:t>2017</a:t>
            </a:r>
            <a:endParaRPr kumimoji="0" lang="id-ID" sz="80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Impact" panose="020B0806030902050204" pitchFamily="34" charset="0"/>
              <a:ea typeface="+mj-ea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110156" y="779930"/>
            <a:ext cx="24661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id-ID" sz="44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 pitchFamily="34" charset="-128"/>
                <a:cs typeface="Arial Unicode MS" pitchFamily="34" charset="-128"/>
              </a:rPr>
              <a:t>BAGIAN 5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4016896" y="4895921"/>
            <a:ext cx="537284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2654732" y="0"/>
            <a:ext cx="2514292" cy="68580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770" name="Picture 2" descr="https://wellnesscorp.files.wordpress.com/2013/10/internal-audi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58" b="89844" l="0" r="97605">
                        <a14:foregroundMark x1="8683" y1="31641" x2="8683" y2="316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97" t="1643" r="3417" b="6288"/>
          <a:stretch/>
        </p:blipFill>
        <p:spPr bwMode="auto">
          <a:xfrm>
            <a:off x="122892" y="0"/>
            <a:ext cx="4503933" cy="705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4304928" y="5200045"/>
            <a:ext cx="51247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1400" dirty="0" err="1">
                <a:latin typeface="+mn-lt"/>
              </a:rPr>
              <a:t>Pengujian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sistimatis</a:t>
            </a:r>
            <a:r>
              <a:rPr lang="en-US" sz="1400" dirty="0">
                <a:latin typeface="+mn-lt"/>
              </a:rPr>
              <a:t>, </a:t>
            </a:r>
            <a:r>
              <a:rPr lang="en-US" sz="1400" dirty="0" err="1">
                <a:latin typeface="+mn-lt"/>
              </a:rPr>
              <a:t>mandiri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dan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terdokumentasi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untuk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memperoleh</a:t>
            </a:r>
            <a:r>
              <a:rPr lang="en-US" sz="1400" dirty="0">
                <a:latin typeface="+mn-lt"/>
              </a:rPr>
              <a:t> </a:t>
            </a:r>
            <a:r>
              <a:rPr lang="en-US" sz="1400" i="1" dirty="0" err="1">
                <a:latin typeface="+mn-lt"/>
              </a:rPr>
              <a:t>bukti</a:t>
            </a:r>
            <a:r>
              <a:rPr lang="en-US" sz="1400" i="1" dirty="0">
                <a:latin typeface="+mn-lt"/>
              </a:rPr>
              <a:t> audit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dan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mengevaluasinya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secara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obyektif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untuk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menentukan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sejauh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mana</a:t>
            </a:r>
            <a:r>
              <a:rPr lang="en-US" sz="1400" dirty="0">
                <a:latin typeface="+mn-lt"/>
              </a:rPr>
              <a:t> </a:t>
            </a:r>
            <a:r>
              <a:rPr lang="en-US" sz="1400" i="1" dirty="0" err="1">
                <a:latin typeface="+mn-lt"/>
              </a:rPr>
              <a:t>kriteria</a:t>
            </a:r>
            <a:r>
              <a:rPr lang="en-US" sz="1400" i="1" dirty="0">
                <a:latin typeface="+mn-lt"/>
              </a:rPr>
              <a:t> audit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dipenuhi</a:t>
            </a:r>
            <a:endParaRPr lang="en-US" sz="1400" i="1" dirty="0"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29302" y="109182"/>
            <a:ext cx="7147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3200" b="1" dirty="0"/>
              <a:t>INTERNAL AUDIT ISO/IEC 17025 : 2017</a:t>
            </a:r>
          </a:p>
        </p:txBody>
      </p:sp>
    </p:spTree>
    <p:extLst>
      <p:ext uri="{BB962C8B-B14F-4D97-AF65-F5344CB8AC3E}">
        <p14:creationId xmlns:p14="http://schemas.microsoft.com/office/powerpoint/2010/main" val="8735963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906001" cy="6858000"/>
          </a:xfrm>
          <a:prstGeom prst="rect">
            <a:avLst/>
          </a:prstGeom>
        </p:spPr>
      </p:pic>
      <p:pic>
        <p:nvPicPr>
          <p:cNvPr id="52229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8092" y="6072206"/>
            <a:ext cx="137362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5093965" y="0"/>
            <a:ext cx="4808984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226" name="Text Box 2"/>
          <p:cNvSpPr txBox="1">
            <a:spLocks noChangeArrowheads="1"/>
          </p:cNvSpPr>
          <p:nvPr/>
        </p:nvSpPr>
        <p:spPr bwMode="auto">
          <a:xfrm>
            <a:off x="5114701" y="463143"/>
            <a:ext cx="402401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3600" b="0" dirty="0">
                <a:solidFill>
                  <a:srgbClr val="FFC000"/>
                </a:solidFill>
                <a:latin typeface="+mn-lt"/>
              </a:rPr>
              <a:t>ISO</a:t>
            </a:r>
            <a:r>
              <a:rPr lang="id-ID" sz="3600" b="0" dirty="0">
                <a:solidFill>
                  <a:srgbClr val="FFC000"/>
                </a:solidFill>
                <a:latin typeface="+mn-lt"/>
              </a:rPr>
              <a:t>/IEC 17025</a:t>
            </a:r>
            <a:endParaRPr lang="en-US" sz="2400" b="0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52227" name="Text Box 3"/>
          <p:cNvSpPr txBox="1">
            <a:spLocks noChangeArrowheads="1"/>
          </p:cNvSpPr>
          <p:nvPr/>
        </p:nvSpPr>
        <p:spPr bwMode="auto">
          <a:xfrm>
            <a:off x="5673080" y="1628800"/>
            <a:ext cx="4016896" cy="3939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eaLnBrk="0" hangingPunct="0">
              <a:spcBef>
                <a:spcPct val="50000"/>
              </a:spcBef>
            </a:pPr>
            <a:r>
              <a:rPr lang="en-US" sz="2000" b="0" dirty="0">
                <a:solidFill>
                  <a:schemeClr val="bg1"/>
                </a:solidFill>
                <a:latin typeface="+mn-lt"/>
              </a:rPr>
              <a:t>1. 	</a:t>
            </a:r>
            <a:r>
              <a:rPr lang="en-US" sz="2000" b="0" dirty="0" err="1">
                <a:solidFill>
                  <a:schemeClr val="bg1"/>
                </a:solidFill>
                <a:latin typeface="+mn-lt"/>
              </a:rPr>
              <a:t>Ruang</a:t>
            </a:r>
            <a:r>
              <a:rPr lang="en-US" sz="2000" b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b="0" dirty="0" err="1">
                <a:solidFill>
                  <a:schemeClr val="bg1"/>
                </a:solidFill>
                <a:latin typeface="+mn-lt"/>
              </a:rPr>
              <a:t>Lingkup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  <a:p>
            <a:pPr marL="457200" indent="-457200" eaLnBrk="0" hangingPunct="0">
              <a:spcBef>
                <a:spcPct val="50000"/>
              </a:spcBef>
            </a:pPr>
            <a:r>
              <a:rPr lang="en-US" sz="2000" b="0" dirty="0">
                <a:solidFill>
                  <a:schemeClr val="bg1"/>
                </a:solidFill>
                <a:latin typeface="+mn-lt"/>
              </a:rPr>
              <a:t>2. 	</a:t>
            </a:r>
            <a:r>
              <a:rPr lang="en-US" sz="2000" b="0" dirty="0" err="1">
                <a:solidFill>
                  <a:schemeClr val="bg1"/>
                </a:solidFill>
                <a:latin typeface="+mn-lt"/>
              </a:rPr>
              <a:t>Referensi</a:t>
            </a:r>
            <a:r>
              <a:rPr lang="en-US" sz="2000" b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b="0" dirty="0" err="1">
                <a:solidFill>
                  <a:schemeClr val="bg1"/>
                </a:solidFill>
                <a:latin typeface="+mn-lt"/>
              </a:rPr>
              <a:t>Normatif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  <a:p>
            <a:pPr marL="457200" indent="-457200" eaLnBrk="0" hangingPunct="0">
              <a:spcBef>
                <a:spcPct val="50000"/>
              </a:spcBef>
            </a:pPr>
            <a:r>
              <a:rPr lang="en-US" sz="2000" b="0" dirty="0">
                <a:solidFill>
                  <a:schemeClr val="bg1"/>
                </a:solidFill>
                <a:latin typeface="+mn-lt"/>
              </a:rPr>
              <a:t>3. 	</a:t>
            </a:r>
            <a:r>
              <a:rPr lang="en-US" sz="2000" b="0" dirty="0" err="1">
                <a:solidFill>
                  <a:schemeClr val="bg1"/>
                </a:solidFill>
                <a:latin typeface="+mn-lt"/>
              </a:rPr>
              <a:t>Istilah</a:t>
            </a:r>
            <a:r>
              <a:rPr lang="en-US" sz="2000" b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b="0" dirty="0" err="1">
                <a:solidFill>
                  <a:schemeClr val="bg1"/>
                </a:solidFill>
                <a:latin typeface="+mn-lt"/>
              </a:rPr>
              <a:t>dan</a:t>
            </a:r>
            <a:r>
              <a:rPr lang="en-US" sz="2000" b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b="0" dirty="0" err="1">
                <a:solidFill>
                  <a:schemeClr val="bg1"/>
                </a:solidFill>
                <a:latin typeface="+mn-lt"/>
              </a:rPr>
              <a:t>Definisi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  <a:p>
            <a:pPr marL="457200" indent="-457200" eaLnBrk="0" hangingPunct="0">
              <a:spcBef>
                <a:spcPct val="50000"/>
              </a:spcBef>
            </a:pPr>
            <a:r>
              <a:rPr lang="en-US" sz="2000" b="0" dirty="0">
                <a:solidFill>
                  <a:schemeClr val="bg1"/>
                </a:solidFill>
                <a:latin typeface="+mn-lt"/>
              </a:rPr>
              <a:t>4. 	</a:t>
            </a:r>
            <a:r>
              <a:rPr lang="id-ID" sz="2000" b="0" dirty="0">
                <a:solidFill>
                  <a:schemeClr val="bg1"/>
                </a:solidFill>
                <a:latin typeface="+mn-lt"/>
              </a:rPr>
              <a:t>Persyaratan Umum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  <a:p>
            <a:pPr marL="457200" indent="-457200" eaLnBrk="0" hangingPunct="0">
              <a:spcBef>
                <a:spcPct val="50000"/>
              </a:spcBef>
            </a:pPr>
            <a:r>
              <a:rPr lang="en-US" sz="2000" b="0" dirty="0">
                <a:solidFill>
                  <a:schemeClr val="bg1"/>
                </a:solidFill>
                <a:latin typeface="+mn-lt"/>
              </a:rPr>
              <a:t>5. 	</a:t>
            </a:r>
            <a:r>
              <a:rPr lang="id-ID" sz="2000" b="0" dirty="0">
                <a:solidFill>
                  <a:schemeClr val="bg1"/>
                </a:solidFill>
                <a:latin typeface="+mn-lt"/>
              </a:rPr>
              <a:t>Persyaratan Struktural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  <a:p>
            <a:pPr marL="457200" indent="-457200" eaLnBrk="0" hangingPunct="0">
              <a:spcBef>
                <a:spcPct val="50000"/>
              </a:spcBef>
            </a:pPr>
            <a:r>
              <a:rPr lang="en-US" sz="2000" b="0" dirty="0">
                <a:solidFill>
                  <a:schemeClr val="bg1"/>
                </a:solidFill>
                <a:latin typeface="+mn-lt"/>
              </a:rPr>
              <a:t>6.	</a:t>
            </a:r>
            <a:r>
              <a:rPr lang="id-ID" sz="2000" b="0" dirty="0">
                <a:solidFill>
                  <a:schemeClr val="bg1"/>
                </a:solidFill>
                <a:latin typeface="+mn-lt"/>
              </a:rPr>
              <a:t>Persyaratan Sumber Daya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  <a:p>
            <a:pPr marL="457200" indent="-457200" eaLnBrk="0" hangingPunct="0">
              <a:spcBef>
                <a:spcPct val="50000"/>
              </a:spcBef>
            </a:pPr>
            <a:r>
              <a:rPr lang="en-US" sz="2000" b="0" dirty="0">
                <a:solidFill>
                  <a:schemeClr val="bg1"/>
                </a:solidFill>
                <a:latin typeface="+mn-lt"/>
              </a:rPr>
              <a:t>7.	</a:t>
            </a:r>
            <a:r>
              <a:rPr lang="id-ID" sz="2000" b="0" dirty="0">
                <a:solidFill>
                  <a:schemeClr val="bg1"/>
                </a:solidFill>
                <a:latin typeface="+mn-lt"/>
              </a:rPr>
              <a:t>Persyaratan Proses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  <a:p>
            <a:pPr marL="457200" indent="-457200" eaLnBrk="0" hangingPunct="0">
              <a:spcBef>
                <a:spcPct val="50000"/>
              </a:spcBef>
              <a:buAutoNum type="arabicPeriod" startAt="8"/>
            </a:pPr>
            <a:r>
              <a:rPr lang="id-ID" sz="2000" dirty="0">
                <a:solidFill>
                  <a:schemeClr val="bg1"/>
                </a:solidFill>
                <a:latin typeface="+mn-lt"/>
              </a:rPr>
              <a:t>Persyaratan Sistem Management</a:t>
            </a:r>
            <a:endParaRPr lang="en-US" sz="20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745088" y="1268760"/>
            <a:ext cx="4160912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612C9-DF91-449A-BB50-C769F71E0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25CACF-295F-4468-A2ED-E60EBB250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7030" y="6306653"/>
            <a:ext cx="3343275" cy="36512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Audit ISO IEC 17025:2017. 1/Rev 01 ©Copyright. Sentral Sistem Agustus 2019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0565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6557</TotalTime>
  <Words>11188</Words>
  <Application>Microsoft Office PowerPoint</Application>
  <PresentationFormat>A4 Paper (210x297 mm)</PresentationFormat>
  <Paragraphs>1676</Paragraphs>
  <Slides>117</Slides>
  <Notes>33</Notes>
  <HiddenSlides>0</HiddenSlides>
  <MMClips>0</MMClips>
  <ScaleCrop>false</ScaleCrop>
  <HeadingPairs>
    <vt:vector size="8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117</vt:i4>
      </vt:variant>
    </vt:vector>
  </HeadingPairs>
  <TitlesOfParts>
    <vt:vector size="138" baseType="lpstr">
      <vt:lpstr>Gulim</vt:lpstr>
      <vt:lpstr>Adobe Gothic Std B</vt:lpstr>
      <vt:lpstr>Arial</vt:lpstr>
      <vt:lpstr>Berlin Sans FB</vt:lpstr>
      <vt:lpstr>Bookman Old Style</vt:lpstr>
      <vt:lpstr>Calibri</vt:lpstr>
      <vt:lpstr>Calibri Light</vt:lpstr>
      <vt:lpstr>Century Gothic</vt:lpstr>
      <vt:lpstr>Comic Sans MS</vt:lpstr>
      <vt:lpstr>Gill Sans MT Condensed</vt:lpstr>
      <vt:lpstr>Impact</vt:lpstr>
      <vt:lpstr>Monotype Sorts</vt:lpstr>
      <vt:lpstr>Tahoma</vt:lpstr>
      <vt:lpstr>Times New Roman</vt:lpstr>
      <vt:lpstr>Trebuchet MS</vt:lpstr>
      <vt:lpstr>Verdana</vt:lpstr>
      <vt:lpstr>Wingdings</vt:lpstr>
      <vt:lpstr>Wingdings 2</vt:lpstr>
      <vt:lpstr>Office Theme</vt:lpstr>
      <vt:lpstr>Clip</vt:lpstr>
      <vt:lpstr>Document</vt:lpstr>
      <vt:lpstr>AUDIT</vt:lpstr>
      <vt:lpstr>Penjelasan Training</vt:lpstr>
      <vt:lpstr>DEFINISI</vt:lpstr>
      <vt:lpstr>CONTENTS</vt:lpstr>
      <vt:lpstr>Tujuan Audit  Sistem Management</vt:lpstr>
      <vt:lpstr>PowerPoint Presentation</vt:lpstr>
      <vt:lpstr>PowerPoint Presentation</vt:lpstr>
      <vt:lpstr>Kriteria Audit</vt:lpstr>
      <vt:lpstr>Kriteria Audit</vt:lpstr>
      <vt:lpstr>Jenis-Jenis Audit Berdasarkan Auditornya</vt:lpstr>
      <vt:lpstr>PowerPoint Presentation</vt:lpstr>
      <vt:lpstr>PowerPoint Presentation</vt:lpstr>
      <vt:lpstr>PowerPoint Presentation</vt:lpstr>
      <vt:lpstr>PowerPoint Presentation</vt:lpstr>
      <vt:lpstr>Fungsi Utama Internal Audit yang baik ! </vt:lpstr>
      <vt:lpstr>Sebagai Auditor :   Menurut Anda apakah terjadi penyimpangan pada sistem ??  </vt:lpstr>
      <vt:lpstr>PowerPoint Presentation</vt:lpstr>
      <vt:lpstr>PowerPoint Presentation</vt:lpstr>
      <vt:lpstr>Perbandingan Audit Compliance vs Audit Performance </vt:lpstr>
      <vt:lpstr>Diskusi kelompok</vt:lpstr>
      <vt:lpstr>PowerPoint Presentation</vt:lpstr>
      <vt:lpstr>KONSEP AUDIT</vt:lpstr>
      <vt:lpstr>PowerPoint Presentation</vt:lpstr>
      <vt:lpstr>PowerPoint Presentation</vt:lpstr>
      <vt:lpstr>PERUBAHAN ISO 19011:2018</vt:lpstr>
      <vt:lpstr>PERUBAHAN ISO 19011:2018</vt:lpstr>
      <vt:lpstr>INTERNAL AUDIT YANG EFEKTIF</vt:lpstr>
      <vt:lpstr>PROGRAM AUDIT</vt:lpstr>
      <vt:lpstr>PowerPoint Presentation</vt:lpstr>
      <vt:lpstr>PowerPoint Presentation</vt:lpstr>
      <vt:lpstr>5.3 Menetapkan dan Mengevaluasi resiko dan Peluang  dari Program Audit (NEW, ISO 19011:2018)</vt:lpstr>
      <vt:lpstr>AUDITOR</vt:lpstr>
      <vt:lpstr>KOMPETENSI AUDITOR &amp; AUDIT TEAM LEADER</vt:lpstr>
      <vt:lpstr>KOMPETENSI AUDITOR &amp; AUDIT TEAM LEADER</vt:lpstr>
      <vt:lpstr>PEMELIHARAAN &amp; PENINGKATAN KOMPETENSI AUDITOR</vt:lpstr>
      <vt:lpstr>Tanggung jawab Audit Team Leader</vt:lpstr>
      <vt:lpstr>Tanggung jawab Audit Team Leader</vt:lpstr>
      <vt:lpstr>Tanggung jawab Auditor</vt:lpstr>
      <vt:lpstr>Tanggung jawab Auditor</vt:lpstr>
      <vt:lpstr>Tanggung jawab Auditee</vt:lpstr>
      <vt:lpstr>FASE-FASE</vt:lpstr>
      <vt:lpstr>Fase-Fase Audit</vt:lpstr>
      <vt:lpstr>CONTENTS</vt:lpstr>
      <vt:lpstr>Fase I : Perencanaan Audit</vt:lpstr>
      <vt:lpstr>6.3.2.1. Pendekatan berdasarkan resiko dalam perencanaan (NEW ISO 19011:2018 !!)</vt:lpstr>
      <vt:lpstr>۞ Membuat jadwal audit</vt:lpstr>
      <vt:lpstr>Jadwal Audit</vt:lpstr>
      <vt:lpstr>Jadwal Audit</vt:lpstr>
      <vt:lpstr>Diskusi kelompok</vt:lpstr>
      <vt:lpstr>PowerPoint Presentation</vt:lpstr>
      <vt:lpstr> Pemilihan Audit Team</vt:lpstr>
      <vt:lpstr>PowerPoint Presentation</vt:lpstr>
      <vt:lpstr> Hubungi organisasi yang akan diaudit </vt:lpstr>
      <vt:lpstr> Pengarahan Untuk Audit Team</vt:lpstr>
      <vt:lpstr>Pengarahan Untuk Audit Team</vt:lpstr>
      <vt:lpstr>Input dalam pembuatan check list audit </vt:lpstr>
      <vt:lpstr>PowerPoint Presentation</vt:lpstr>
      <vt:lpstr>Contoh Kasus:  Input audit berdasarkan Identifikasi permasalahan/ kelemahan pada perusahaan</vt:lpstr>
      <vt:lpstr>Diskusi kelompok</vt:lpstr>
      <vt:lpstr>PowerPoint Presentation</vt:lpstr>
      <vt:lpstr>PowerPoint Presentation</vt:lpstr>
      <vt:lpstr> Opening meeting</vt:lpstr>
      <vt:lpstr>Pelaksanaan Audit</vt:lpstr>
      <vt:lpstr>Siklus Pelaksanaan Audit</vt:lpstr>
      <vt:lpstr>METODE PELAKSANAAN AUDIT ANNEX A.1 ISO 19011:2018</vt:lpstr>
      <vt:lpstr> Kelemahan Selama Pelaksanaan Audit</vt:lpstr>
      <vt:lpstr>Teknik-teknik Sampling</vt:lpstr>
      <vt:lpstr>Jika suatu masalah terdeteksi melalui vertical slice, horizontal slice sampling harus digunakan untuk menentukan kedalaman dan keseriusan dari masalah tsb !!</vt:lpstr>
      <vt:lpstr>Sistem Sampling Audit Improvement </vt:lpstr>
      <vt:lpstr>HUMAN FACTOR</vt:lpstr>
      <vt:lpstr>PowerPoint Presentation</vt:lpstr>
      <vt:lpstr>PowerPoint Presentation</vt:lpstr>
      <vt:lpstr>PowerPoint Presentation</vt:lpstr>
      <vt:lpstr>Karakter &amp; Situasi Audit</vt:lpstr>
      <vt:lpstr>Teknik-teknik Komunikasi  Saat Wawancara</vt:lpstr>
      <vt:lpstr>Teknik-teknik Komunikasi  Saat Wawancara</vt:lpstr>
      <vt:lpstr>Teknik-teknik Komunikasi  Saat Wawancara</vt:lpstr>
      <vt:lpstr>Jenis-jenis pertanyaan</vt:lpstr>
      <vt:lpstr>PowerPoint Presentation</vt:lpstr>
      <vt:lpstr>PowerPoint Presentation</vt:lpstr>
      <vt:lpstr>PowerPoint Presentation</vt:lpstr>
      <vt:lpstr>PowerPoint Presentation</vt:lpstr>
      <vt:lpstr>Hal-hal yang seharusnya dihindari  selama pelaksanaan audit</vt:lpstr>
      <vt:lpstr>PowerPoint Presentation</vt:lpstr>
      <vt:lpstr>PowerPoint Presentation</vt:lpstr>
      <vt:lpstr>PowerPoint Presentation</vt:lpstr>
      <vt:lpstr>PowerPoint Presentation</vt:lpstr>
      <vt:lpstr> Membuat Laporan Audit</vt:lpstr>
      <vt:lpstr>Penulisan Temuan </vt:lpstr>
      <vt:lpstr>Workshop : Penulisan Temuan Audit</vt:lpstr>
      <vt:lpstr>Workshop : Penulisan Temuan Audit</vt:lpstr>
      <vt:lpstr>PowerPoint Presentation</vt:lpstr>
      <vt:lpstr>PowerPoint Presentation</vt:lpstr>
      <vt:lpstr>PowerPoint Presentation</vt:lpstr>
      <vt:lpstr>Tindakan Perbaikan Temuan Audit</vt:lpstr>
      <vt:lpstr>Verifikasi Temuan Audit</vt:lpstr>
      <vt:lpstr>Case study pemeriksaan follow up audit   pemeriksaan tindakan perbaikan</vt:lpstr>
      <vt:lpstr>ISO / IEC 17025</vt:lpstr>
      <vt:lpstr>PowerPoint Presentation</vt:lpstr>
      <vt:lpstr>Refreshing Persyaratan ISO/IEC 17025</vt:lpstr>
      <vt:lpstr>Refreshing Persyaratan ISO/IEC 17025</vt:lpstr>
      <vt:lpstr>Refreshing Persyaratan ISO/IEC 17025</vt:lpstr>
      <vt:lpstr>Refreshing Persyaratan ISO/IEC 17025</vt:lpstr>
      <vt:lpstr>Refreshing Persyaratan ISO/IEC 17025</vt:lpstr>
      <vt:lpstr>Refreshing Persyaratan ISO/IEC 17025</vt:lpstr>
      <vt:lpstr>Refreshing Persyaratan ISO/IEC 17025</vt:lpstr>
      <vt:lpstr>Refreshing Persyaratan ISO/IEC 17025</vt:lpstr>
      <vt:lpstr>Refreshing Persyaratan ISO/IEC 17025</vt:lpstr>
      <vt:lpstr>Refreshing Persyaratan ISO/IEC 17025</vt:lpstr>
      <vt:lpstr>Refreshing Persyaratan ISO/IEC 17025</vt:lpstr>
      <vt:lpstr>Refreshing Persyaratan ISO/IEC 17025</vt:lpstr>
      <vt:lpstr>Refreshing Persyaratan ISO/IEC 17025</vt:lpstr>
      <vt:lpstr>WORKSHOP :  Audit Record Kebijakan Mutu, Sasaran Mutu dan Manajemen Review </vt:lpstr>
      <vt:lpstr>Soal Latihan</vt:lpstr>
      <vt:lpstr>Soal Latihan</vt:lpstr>
      <vt:lpstr>Soal Latihan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AUDIT</dc:title>
  <dc:creator>nash</dc:creator>
  <cp:lastModifiedBy>nasrullah darsah</cp:lastModifiedBy>
  <cp:revision>267</cp:revision>
  <cp:lastPrinted>2019-03-30T00:58:02Z</cp:lastPrinted>
  <dcterms:created xsi:type="dcterms:W3CDTF">2017-06-20T06:16:39Z</dcterms:created>
  <dcterms:modified xsi:type="dcterms:W3CDTF">2019-08-21T02:54:27Z</dcterms:modified>
</cp:coreProperties>
</file>